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8" r:id="rId6"/>
    <p:sldId id="280" r:id="rId7"/>
    <p:sldId id="281" r:id="rId8"/>
    <p:sldId id="259" r:id="rId9"/>
    <p:sldId id="260" r:id="rId10"/>
    <p:sldId id="278" r:id="rId11"/>
    <p:sldId id="279" r:id="rId12"/>
    <p:sldId id="257" r:id="rId13"/>
    <p:sldId id="277" r:id="rId14"/>
    <p:sldId id="261" r:id="rId15"/>
    <p:sldId id="262" r:id="rId16"/>
    <p:sldId id="276" r:id="rId17"/>
    <p:sldId id="263" r:id="rId18"/>
    <p:sldId id="264" r:id="rId19"/>
    <p:sldId id="266" r:id="rId20"/>
    <p:sldId id="265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95206A-7382-C942-B935-D3A9A942EC54}" v="10" dt="2024-03-07T20:21:51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56"/>
    <p:restoredTop sz="94635"/>
  </p:normalViewPr>
  <p:slideViewPr>
    <p:cSldViewPr snapToGrid="0" snapToObjects="1">
      <p:cViewPr varScale="1">
        <p:scale>
          <a:sx n="84" d="100"/>
          <a:sy n="84" d="100"/>
        </p:scale>
        <p:origin x="200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C00BA4-E7BE-4E69-A316-BF2EE55A681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4CBF4BA-1AB2-4F13-9CAC-584281E77109}">
      <dgm:prSet/>
      <dgm:spPr/>
      <dgm:t>
        <a:bodyPr/>
        <a:lstStyle/>
        <a:p>
          <a:r>
            <a:rPr lang="pt-BR"/>
            <a:t>Agente econômico pauta-se por racionalidade, sempre avaliando a relação custo-benefício</a:t>
          </a:r>
          <a:endParaRPr lang="en-US"/>
        </a:p>
      </dgm:t>
    </dgm:pt>
    <dgm:pt modelId="{6E1DF2CB-390D-46AE-808C-D54515538022}" type="parTrans" cxnId="{A21E2F23-FA28-4D7E-8F03-A5F54E679711}">
      <dgm:prSet/>
      <dgm:spPr/>
      <dgm:t>
        <a:bodyPr/>
        <a:lstStyle/>
        <a:p>
          <a:endParaRPr lang="en-US"/>
        </a:p>
      </dgm:t>
    </dgm:pt>
    <dgm:pt modelId="{77D20652-E55E-47B3-98F6-7CAFC9D5DF0A}" type="sibTrans" cxnId="{A21E2F23-FA28-4D7E-8F03-A5F54E679711}">
      <dgm:prSet/>
      <dgm:spPr/>
      <dgm:t>
        <a:bodyPr/>
        <a:lstStyle/>
        <a:p>
          <a:endParaRPr lang="en-US"/>
        </a:p>
      </dgm:t>
    </dgm:pt>
    <dgm:pt modelId="{308BBFF5-65E7-44A2-B9F1-D8D06724507F}">
      <dgm:prSet/>
      <dgm:spPr/>
      <dgm:t>
        <a:bodyPr/>
        <a:lstStyle/>
        <a:p>
          <a:r>
            <a:rPr lang="pt-BR"/>
            <a:t>Agente econômico maximizador de utilidades, quando consumidor.</a:t>
          </a:r>
          <a:endParaRPr lang="en-US"/>
        </a:p>
      </dgm:t>
    </dgm:pt>
    <dgm:pt modelId="{3BF737DD-ADD9-4464-849F-BBCD2B549987}" type="parTrans" cxnId="{8FC9F874-B930-4FE6-96B6-8FB39BAA8335}">
      <dgm:prSet/>
      <dgm:spPr/>
      <dgm:t>
        <a:bodyPr/>
        <a:lstStyle/>
        <a:p>
          <a:endParaRPr lang="en-US"/>
        </a:p>
      </dgm:t>
    </dgm:pt>
    <dgm:pt modelId="{9FC7F056-CF07-42BE-B8F6-6232B61B1606}" type="sibTrans" cxnId="{8FC9F874-B930-4FE6-96B6-8FB39BAA8335}">
      <dgm:prSet/>
      <dgm:spPr/>
      <dgm:t>
        <a:bodyPr/>
        <a:lstStyle/>
        <a:p>
          <a:endParaRPr lang="en-US"/>
        </a:p>
      </dgm:t>
    </dgm:pt>
    <dgm:pt modelId="{E1829645-B41C-4C00-A06E-379708B37D5F}">
      <dgm:prSet/>
      <dgm:spPr/>
      <dgm:t>
        <a:bodyPr/>
        <a:lstStyle/>
        <a:p>
          <a:r>
            <a:rPr lang="pt-BR"/>
            <a:t>Agente sabe suas preferências, ordenando-as de modo consistente.</a:t>
          </a:r>
          <a:endParaRPr lang="en-US"/>
        </a:p>
      </dgm:t>
    </dgm:pt>
    <dgm:pt modelId="{39285D28-55C9-457C-A724-48E858EE28E0}" type="parTrans" cxnId="{4B6AD150-EB54-4513-80C0-4BD814C3D7E2}">
      <dgm:prSet/>
      <dgm:spPr/>
      <dgm:t>
        <a:bodyPr/>
        <a:lstStyle/>
        <a:p>
          <a:endParaRPr lang="en-US"/>
        </a:p>
      </dgm:t>
    </dgm:pt>
    <dgm:pt modelId="{DAA14CAA-FAC8-46A4-8DD5-5CB4EA527F33}" type="sibTrans" cxnId="{4B6AD150-EB54-4513-80C0-4BD814C3D7E2}">
      <dgm:prSet/>
      <dgm:spPr/>
      <dgm:t>
        <a:bodyPr/>
        <a:lstStyle/>
        <a:p>
          <a:endParaRPr lang="en-US"/>
        </a:p>
      </dgm:t>
    </dgm:pt>
    <dgm:pt modelId="{0C6795D7-DFA2-4567-A1A1-45E7FC0E73EB}">
      <dgm:prSet/>
      <dgm:spPr/>
      <dgm:t>
        <a:bodyPr/>
        <a:lstStyle/>
        <a:p>
          <a:r>
            <a:rPr lang="pt-BR" dirty="0"/>
            <a:t>Agente econômico </a:t>
          </a:r>
          <a:r>
            <a:rPr lang="pt-BR" dirty="0" err="1"/>
            <a:t>maximizador</a:t>
          </a:r>
          <a:r>
            <a:rPr lang="pt-BR" dirty="0"/>
            <a:t> do lucro, quando produtor.</a:t>
          </a:r>
          <a:endParaRPr lang="en-US" dirty="0"/>
        </a:p>
      </dgm:t>
    </dgm:pt>
    <dgm:pt modelId="{1DA1A4AC-3C11-4FCA-9FB3-C48F1B588A39}" type="parTrans" cxnId="{BEA62949-0080-4778-81CA-72291FCAA5EC}">
      <dgm:prSet/>
      <dgm:spPr/>
      <dgm:t>
        <a:bodyPr/>
        <a:lstStyle/>
        <a:p>
          <a:endParaRPr lang="en-US"/>
        </a:p>
      </dgm:t>
    </dgm:pt>
    <dgm:pt modelId="{698D7365-93D7-4883-96CF-C597482B4A71}" type="sibTrans" cxnId="{BEA62949-0080-4778-81CA-72291FCAA5EC}">
      <dgm:prSet/>
      <dgm:spPr/>
      <dgm:t>
        <a:bodyPr/>
        <a:lstStyle/>
        <a:p>
          <a:endParaRPr lang="en-US"/>
        </a:p>
      </dgm:t>
    </dgm:pt>
    <dgm:pt modelId="{85B1FE6E-0123-614D-A84A-7DE0918728F9}" type="pres">
      <dgm:prSet presAssocID="{BCC00BA4-E7BE-4E69-A316-BF2EE55A6813}" presName="linear" presStyleCnt="0">
        <dgm:presLayoutVars>
          <dgm:animLvl val="lvl"/>
          <dgm:resizeHandles val="exact"/>
        </dgm:presLayoutVars>
      </dgm:prSet>
      <dgm:spPr/>
    </dgm:pt>
    <dgm:pt modelId="{7361FBFB-9937-B648-A4EB-08BB1E15C6F2}" type="pres">
      <dgm:prSet presAssocID="{74CBF4BA-1AB2-4F13-9CAC-584281E7710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336AE61-B42A-A847-97AA-642F74BB0936}" type="pres">
      <dgm:prSet presAssocID="{77D20652-E55E-47B3-98F6-7CAFC9D5DF0A}" presName="spacer" presStyleCnt="0"/>
      <dgm:spPr/>
    </dgm:pt>
    <dgm:pt modelId="{FB76069D-658E-404D-A1B7-BF96361CB6D2}" type="pres">
      <dgm:prSet presAssocID="{308BBFF5-65E7-44A2-B9F1-D8D06724507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5D1EFD3-55E9-9C48-AAF7-AD77435F667F}" type="pres">
      <dgm:prSet presAssocID="{9FC7F056-CF07-42BE-B8F6-6232B61B1606}" presName="spacer" presStyleCnt="0"/>
      <dgm:spPr/>
    </dgm:pt>
    <dgm:pt modelId="{02C9BC85-1F06-A944-A68A-821414151CB2}" type="pres">
      <dgm:prSet presAssocID="{E1829645-B41C-4C00-A06E-379708B37D5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B077954-B920-0740-99CE-AD36878700D4}" type="pres">
      <dgm:prSet presAssocID="{DAA14CAA-FAC8-46A4-8DD5-5CB4EA527F33}" presName="spacer" presStyleCnt="0"/>
      <dgm:spPr/>
    </dgm:pt>
    <dgm:pt modelId="{53B41C96-7DFC-F940-90C1-2FC5C54B987D}" type="pres">
      <dgm:prSet presAssocID="{0C6795D7-DFA2-4567-A1A1-45E7FC0E73E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6DB440E-5099-CA42-A8A8-1AC5B4726406}" type="presOf" srcId="{0C6795D7-DFA2-4567-A1A1-45E7FC0E73EB}" destId="{53B41C96-7DFC-F940-90C1-2FC5C54B987D}" srcOrd="0" destOrd="0" presId="urn:microsoft.com/office/officeart/2005/8/layout/vList2"/>
    <dgm:cxn modelId="{A21E2F23-FA28-4D7E-8F03-A5F54E679711}" srcId="{BCC00BA4-E7BE-4E69-A316-BF2EE55A6813}" destId="{74CBF4BA-1AB2-4F13-9CAC-584281E77109}" srcOrd="0" destOrd="0" parTransId="{6E1DF2CB-390D-46AE-808C-D54515538022}" sibTransId="{77D20652-E55E-47B3-98F6-7CAFC9D5DF0A}"/>
    <dgm:cxn modelId="{BEA62949-0080-4778-81CA-72291FCAA5EC}" srcId="{BCC00BA4-E7BE-4E69-A316-BF2EE55A6813}" destId="{0C6795D7-DFA2-4567-A1A1-45E7FC0E73EB}" srcOrd="3" destOrd="0" parTransId="{1DA1A4AC-3C11-4FCA-9FB3-C48F1B588A39}" sibTransId="{698D7365-93D7-4883-96CF-C597482B4A71}"/>
    <dgm:cxn modelId="{883CD84D-5D15-BE45-BF58-383A87C10A3A}" type="presOf" srcId="{E1829645-B41C-4C00-A06E-379708B37D5F}" destId="{02C9BC85-1F06-A944-A68A-821414151CB2}" srcOrd="0" destOrd="0" presId="urn:microsoft.com/office/officeart/2005/8/layout/vList2"/>
    <dgm:cxn modelId="{4B6AD150-EB54-4513-80C0-4BD814C3D7E2}" srcId="{BCC00BA4-E7BE-4E69-A316-BF2EE55A6813}" destId="{E1829645-B41C-4C00-A06E-379708B37D5F}" srcOrd="2" destOrd="0" parTransId="{39285D28-55C9-457C-A724-48E858EE28E0}" sibTransId="{DAA14CAA-FAC8-46A4-8DD5-5CB4EA527F33}"/>
    <dgm:cxn modelId="{83A2B071-C7BD-614C-A12F-56F6E77F6A5A}" type="presOf" srcId="{BCC00BA4-E7BE-4E69-A316-BF2EE55A6813}" destId="{85B1FE6E-0123-614D-A84A-7DE0918728F9}" srcOrd="0" destOrd="0" presId="urn:microsoft.com/office/officeart/2005/8/layout/vList2"/>
    <dgm:cxn modelId="{8FC9F874-B930-4FE6-96B6-8FB39BAA8335}" srcId="{BCC00BA4-E7BE-4E69-A316-BF2EE55A6813}" destId="{308BBFF5-65E7-44A2-B9F1-D8D06724507F}" srcOrd="1" destOrd="0" parTransId="{3BF737DD-ADD9-4464-849F-BBCD2B549987}" sibTransId="{9FC7F056-CF07-42BE-B8F6-6232B61B1606}"/>
    <dgm:cxn modelId="{EE23A67F-A823-354A-B968-B352385D46E9}" type="presOf" srcId="{74CBF4BA-1AB2-4F13-9CAC-584281E77109}" destId="{7361FBFB-9937-B648-A4EB-08BB1E15C6F2}" srcOrd="0" destOrd="0" presId="urn:microsoft.com/office/officeart/2005/8/layout/vList2"/>
    <dgm:cxn modelId="{4245DBF4-9121-2349-B9EC-3FD22688FACC}" type="presOf" srcId="{308BBFF5-65E7-44A2-B9F1-D8D06724507F}" destId="{FB76069D-658E-404D-A1B7-BF96361CB6D2}" srcOrd="0" destOrd="0" presId="urn:microsoft.com/office/officeart/2005/8/layout/vList2"/>
    <dgm:cxn modelId="{ED0C1D5E-1752-EE40-BFDD-7B0023C3B3D2}" type="presParOf" srcId="{85B1FE6E-0123-614D-A84A-7DE0918728F9}" destId="{7361FBFB-9937-B648-A4EB-08BB1E15C6F2}" srcOrd="0" destOrd="0" presId="urn:microsoft.com/office/officeart/2005/8/layout/vList2"/>
    <dgm:cxn modelId="{843E0C0F-B3BD-EA42-B20E-5527F1780D4B}" type="presParOf" srcId="{85B1FE6E-0123-614D-A84A-7DE0918728F9}" destId="{8336AE61-B42A-A847-97AA-642F74BB0936}" srcOrd="1" destOrd="0" presId="urn:microsoft.com/office/officeart/2005/8/layout/vList2"/>
    <dgm:cxn modelId="{B3D7DD66-6892-A94C-A1FC-05724856314B}" type="presParOf" srcId="{85B1FE6E-0123-614D-A84A-7DE0918728F9}" destId="{FB76069D-658E-404D-A1B7-BF96361CB6D2}" srcOrd="2" destOrd="0" presId="urn:microsoft.com/office/officeart/2005/8/layout/vList2"/>
    <dgm:cxn modelId="{82AFBAA1-ECE9-9D4B-A9CD-7D440F562EFD}" type="presParOf" srcId="{85B1FE6E-0123-614D-A84A-7DE0918728F9}" destId="{05D1EFD3-55E9-9C48-AAF7-AD77435F667F}" srcOrd="3" destOrd="0" presId="urn:microsoft.com/office/officeart/2005/8/layout/vList2"/>
    <dgm:cxn modelId="{30E9B3E8-C48A-A84A-A71E-2C44769BE32E}" type="presParOf" srcId="{85B1FE6E-0123-614D-A84A-7DE0918728F9}" destId="{02C9BC85-1F06-A944-A68A-821414151CB2}" srcOrd="4" destOrd="0" presId="urn:microsoft.com/office/officeart/2005/8/layout/vList2"/>
    <dgm:cxn modelId="{C33504BD-3026-2B4A-85C3-1E64A14B0C2C}" type="presParOf" srcId="{85B1FE6E-0123-614D-A84A-7DE0918728F9}" destId="{DB077954-B920-0740-99CE-AD36878700D4}" srcOrd="5" destOrd="0" presId="urn:microsoft.com/office/officeart/2005/8/layout/vList2"/>
    <dgm:cxn modelId="{6C2140D7-3533-0C47-A34E-7B36EE94BE44}" type="presParOf" srcId="{85B1FE6E-0123-614D-A84A-7DE0918728F9}" destId="{53B41C96-7DFC-F940-90C1-2FC5C54B987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1FBFB-9937-B648-A4EB-08BB1E15C6F2}">
      <dsp:nvSpPr>
        <dsp:cNvPr id="0" name=""/>
        <dsp:cNvSpPr/>
      </dsp:nvSpPr>
      <dsp:spPr>
        <a:xfrm>
          <a:off x="0" y="739224"/>
          <a:ext cx="6263640" cy="9547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Agente econômico pauta-se por racionalidade, sempre avaliando a relação custo-benefício</a:t>
          </a:r>
          <a:endParaRPr lang="en-US" sz="2400" kern="1200"/>
        </a:p>
      </dsp:txBody>
      <dsp:txXfrm>
        <a:off x="46606" y="785830"/>
        <a:ext cx="6170428" cy="861507"/>
      </dsp:txXfrm>
    </dsp:sp>
    <dsp:sp modelId="{FB76069D-658E-404D-A1B7-BF96361CB6D2}">
      <dsp:nvSpPr>
        <dsp:cNvPr id="0" name=""/>
        <dsp:cNvSpPr/>
      </dsp:nvSpPr>
      <dsp:spPr>
        <a:xfrm>
          <a:off x="0" y="1763064"/>
          <a:ext cx="6263640" cy="954719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Agente econômico maximizador de utilidades, quando consumidor.</a:t>
          </a:r>
          <a:endParaRPr lang="en-US" sz="2400" kern="1200"/>
        </a:p>
      </dsp:txBody>
      <dsp:txXfrm>
        <a:off x="46606" y="1809670"/>
        <a:ext cx="6170428" cy="861507"/>
      </dsp:txXfrm>
    </dsp:sp>
    <dsp:sp modelId="{02C9BC85-1F06-A944-A68A-821414151CB2}">
      <dsp:nvSpPr>
        <dsp:cNvPr id="0" name=""/>
        <dsp:cNvSpPr/>
      </dsp:nvSpPr>
      <dsp:spPr>
        <a:xfrm>
          <a:off x="0" y="2786903"/>
          <a:ext cx="6263640" cy="954719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Agente sabe suas preferências, ordenando-as de modo consistente.</a:t>
          </a:r>
          <a:endParaRPr lang="en-US" sz="2400" kern="1200"/>
        </a:p>
      </dsp:txBody>
      <dsp:txXfrm>
        <a:off x="46606" y="2833509"/>
        <a:ext cx="6170428" cy="861507"/>
      </dsp:txXfrm>
    </dsp:sp>
    <dsp:sp modelId="{53B41C96-7DFC-F940-90C1-2FC5C54B987D}">
      <dsp:nvSpPr>
        <dsp:cNvPr id="0" name=""/>
        <dsp:cNvSpPr/>
      </dsp:nvSpPr>
      <dsp:spPr>
        <a:xfrm>
          <a:off x="0" y="3810743"/>
          <a:ext cx="6263640" cy="95471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Agente econômico </a:t>
          </a:r>
          <a:r>
            <a:rPr lang="pt-BR" sz="2400" kern="1200" dirty="0" err="1"/>
            <a:t>maximizador</a:t>
          </a:r>
          <a:r>
            <a:rPr lang="pt-BR" sz="2400" kern="1200" dirty="0"/>
            <a:t> do lucro, quando produtor.</a:t>
          </a:r>
          <a:endParaRPr lang="en-US" sz="2400" kern="1200" dirty="0"/>
        </a:p>
      </dsp:txBody>
      <dsp:txXfrm>
        <a:off x="46606" y="3857349"/>
        <a:ext cx="6170428" cy="861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DA7B2-C4F1-B042-B3EB-0FEF1A1E1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2C4782-01F0-F743-9A88-B2335E6AB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219ED4-7EFF-BF4D-8456-0D642C3C3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721FD-D0C6-0043-89D1-69459EF30CA3}" type="datetimeFigureOut">
              <a:rPr lang="pt-BR" smtClean="0"/>
              <a:t>07/03/2024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AA8BE3-F98E-7140-87B0-4DA83B47A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73E481-938E-3A4F-BD1D-7616F9CC6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B40D-A9DD-7340-9980-BF280D9041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942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52C0B-45D3-DB4F-AFFE-F8CA7A084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BBA31E6-0A29-8A4A-98A7-C7F7BA359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997982-2CAE-7A4F-A310-190C68DE5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721FD-D0C6-0043-89D1-69459EF30CA3}" type="datetimeFigureOut">
              <a:rPr lang="pt-BR" smtClean="0"/>
              <a:t>07/03/2024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2B67A4-C0B3-8C4C-9453-5D58D3DBD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90DCE5-1B7F-CA46-84A3-326ADA20C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B40D-A9DD-7340-9980-BF280D9041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9136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0DB458-E33B-1743-80BB-4FB588B6A3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94E0C7E-6F15-D741-A05F-A28F9FD01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ED329C-AFE0-0A41-A879-93785CCF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721FD-D0C6-0043-89D1-69459EF30CA3}" type="datetimeFigureOut">
              <a:rPr lang="pt-BR" smtClean="0"/>
              <a:t>07/03/2024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79825D-41C9-AE46-ABFA-F381BAC8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85B28A-522A-7845-AB4B-5CA83F23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B40D-A9DD-7340-9980-BF280D9041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069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9AD4E1-4C25-B14E-9F0E-ECE61D131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2BC4DF-A8C8-CB43-B944-69D053CE8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F0B112-F54B-AD44-BD73-FCD8ED80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721FD-D0C6-0043-89D1-69459EF30CA3}" type="datetimeFigureOut">
              <a:rPr lang="pt-BR" smtClean="0"/>
              <a:t>07/03/2024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F82B32-3B86-B543-BEA2-6DA71F9BE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42D49F-A00D-904B-BCC7-6F2E9F8ED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B40D-A9DD-7340-9980-BF280D9041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4120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D15A0-AE18-3240-BC6A-00D685FF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0932AB-E740-DB43-98D7-842EAE244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F25EF8-F65D-C642-A30A-F30FCAACE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721FD-D0C6-0043-89D1-69459EF30CA3}" type="datetimeFigureOut">
              <a:rPr lang="pt-BR" smtClean="0"/>
              <a:t>07/03/2024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158F66-55EF-3C4D-A2FA-44B8DE492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442A16-3CAF-5346-AE46-855415B02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B40D-A9DD-7340-9980-BF280D9041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8179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232E0B-9C68-324D-A55F-2574ADF5A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D11624-4BDB-D148-A892-C95EB98920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867B3E2-C92D-6D48-8CAC-F4693227D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E49E26-F25A-254F-9B80-7D3D1B428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721FD-D0C6-0043-89D1-69459EF30CA3}" type="datetimeFigureOut">
              <a:rPr lang="pt-BR" smtClean="0"/>
              <a:t>07/03/2024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071B13B-6D38-7D43-AFFB-D5FB2A500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F1CA24-4E77-FC47-B4AF-187500BDB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B40D-A9DD-7340-9980-BF280D9041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2022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43D73-5D1B-0F40-8A1E-44A2C057F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8C3AFC-43C2-D84D-9B2A-A7C9E1029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C305AEB-3E6C-E649-88E7-9A20CCB75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7C8F567-592E-BB4D-B949-9259CD10D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CF7F9B2-316D-774D-A68B-58928DDBFA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612734F-F15B-A24B-B768-41DABEADD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721FD-D0C6-0043-89D1-69459EF30CA3}" type="datetimeFigureOut">
              <a:rPr lang="pt-BR" smtClean="0"/>
              <a:t>07/03/2024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1B4F404-5A7D-A544-BA47-B42462C45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C216BB0-AFEC-6A42-8AFC-FE459641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B40D-A9DD-7340-9980-BF280D9041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1328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7B748A-7EC5-0744-82D2-1AAAFA864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AD9AEEE-F93A-3945-B821-D7AC2FFD4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721FD-D0C6-0043-89D1-69459EF30CA3}" type="datetimeFigureOut">
              <a:rPr lang="pt-BR" smtClean="0"/>
              <a:t>07/03/2024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64A5C24-EDAA-F64B-9996-B4670DD8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182EC42-3A5D-334D-A8B9-404CCE570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B40D-A9DD-7340-9980-BF280D9041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008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61331DE-1B48-6D43-A533-8ECE9F0D7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721FD-D0C6-0043-89D1-69459EF30CA3}" type="datetimeFigureOut">
              <a:rPr lang="pt-BR" smtClean="0"/>
              <a:t>07/03/2024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78B8885-2B0A-EC4D-B681-70DFFD50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6E7029-8A01-B049-9A7F-246906D47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B40D-A9DD-7340-9980-BF280D9041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96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2351C9-3F5F-7B41-A80D-4E2D96FC8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7B0EA8-25CC-2A4F-9353-013881048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D3B6CA0-8571-2F4C-90AF-C462EC5EC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D601CAB-443F-3B41-B5BD-BC04BEFAF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721FD-D0C6-0043-89D1-69459EF30CA3}" type="datetimeFigureOut">
              <a:rPr lang="pt-BR" smtClean="0"/>
              <a:t>07/03/2024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D5A6CC-ED20-BB4A-A38C-CDDCD731E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B7CBB8-6462-3040-9584-E0F16BBCF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B40D-A9DD-7340-9980-BF280D9041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5436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544F04-1E54-E741-AD5A-22C67926C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D1BEC36-9B23-2545-B1B2-9747022F7A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47AF69E-7528-D146-ABB8-186B8F2B5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01D230-9F05-8640-B188-FCF6AA44D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721FD-D0C6-0043-89D1-69459EF30CA3}" type="datetimeFigureOut">
              <a:rPr lang="pt-BR" smtClean="0"/>
              <a:t>07/03/2024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6509801-985A-A540-9CBB-953300B13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D47886-CC2A-A945-A834-2286224E3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B40D-A9DD-7340-9980-BF280D9041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73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14CF0F-0834-AE4A-8AB5-D24AB3B71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CB8F59A-E758-364A-8FC6-2865488A5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6B245C-DAD6-A44C-9182-80EF52E39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721FD-D0C6-0043-89D1-69459EF30CA3}" type="datetimeFigureOut">
              <a:rPr lang="pt-BR" smtClean="0"/>
              <a:t>07/03/2024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11E08A-2BCF-9F4D-AD2A-7C54117A7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5783A8-0160-014D-882A-BDE190281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6B40D-A9DD-7340-9980-BF280D9041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298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static.wikia.nocookie.net/bigbangtheory/images/c/c6/Evolution.jpg/revision/latest?cb=20150214144359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26ACDCD-72F6-D34B-8BA0-92085E97DD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pt-BR" sz="4800">
                <a:solidFill>
                  <a:srgbClr val="FFFFFF"/>
                </a:solidFill>
              </a:rPr>
              <a:t>Como pensam os economistas?  Como seu método pode ser empregado na pesquisa jurídica?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671B0C-F5D1-6247-93E7-0013AE4E4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endParaRPr lang="pt-BR" dirty="0"/>
          </a:p>
          <a:p>
            <a:r>
              <a:rPr lang="pt-BR" dirty="0"/>
              <a:t>Professor Doutor Ruy Pereira Camilo Junior</a:t>
            </a:r>
          </a:p>
        </p:txBody>
      </p:sp>
    </p:spTree>
    <p:extLst>
      <p:ext uri="{BB962C8B-B14F-4D97-AF65-F5344CB8AC3E}">
        <p14:creationId xmlns:p14="http://schemas.microsoft.com/office/powerpoint/2010/main" val="411523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8325D7-35E4-FC4F-8343-311A17EC0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pt-BR" sz="3700"/>
              <a:t>Pode ser um experimento mental.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A9EEB7-ED0F-2F42-8522-134E687A6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/>
              <a:t>Curva de </a:t>
            </a:r>
            <a:r>
              <a:rPr lang="pt-BR" sz="2000" dirty="0" err="1"/>
              <a:t>Laffer</a:t>
            </a:r>
            <a:r>
              <a:rPr lang="pt-BR" sz="2000" dirty="0"/>
              <a:t>: Economista desenhou em guardanapo na convenção do partido republicano sua crítica ao aumento de impostos.</a:t>
            </a:r>
          </a:p>
          <a:p>
            <a:pPr marL="0" indent="0">
              <a:buNone/>
            </a:pPr>
            <a:r>
              <a:rPr lang="pt-BR" sz="2000" dirty="0"/>
              <a:t>Afirma que arrecadação cresce com alíquotas maiores até um ponto, e dai começa </a:t>
            </a:r>
            <a:r>
              <a:rPr lang="pt-BR" sz="2000"/>
              <a:t>a cair....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7AC9BCA-5C46-6F4C-B74B-753C2F119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824016"/>
            <a:ext cx="6019331" cy="520672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03487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E31206E-1473-8D46-8FC7-0FA366FA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Modelo pode empregar valores aleatórios, para comprovar uma determinada relação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EFD207-CC05-904D-B9FB-534CE815E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342" y="1670857"/>
            <a:ext cx="10178934" cy="557901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Exemplo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David Ricardo de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Vantagens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Comparativas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atribuia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determinado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numero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horas para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produçao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vinho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Portugal e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Inglaterra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4BF8AFF-E530-8844-9F82-CFF2259B3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4" b="1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7641A65-D7D1-714A-B59C-B1378B8A6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18" r="-2" b="-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2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413C1-E1B5-BA4A-8F4C-BF7AD1C1A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pt-BR" sz="1800" dirty="0"/>
              <a:t>Mas modelos podem ser construídos não a partir de meros experimentos mentais, mas por indução a partir de dados da realidade: modelos econométricos.</a:t>
            </a:r>
            <a:br>
              <a:rPr lang="pt-BR" sz="1800" dirty="0"/>
            </a:br>
            <a:r>
              <a:rPr lang="pt-BR" sz="1800" dirty="0"/>
              <a:t>MAIOR PRECISÃO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1BFA12-E2BC-AC4A-947A-F4D68B551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pt-BR" sz="2000" dirty="0"/>
              <a:t>Registramos empiricamente as relações entre duas variáveis, e tentamos, por regressão, deduzir a equação que melhor as reflita.</a:t>
            </a:r>
          </a:p>
          <a:p>
            <a:r>
              <a:rPr lang="pt-BR" sz="2000" dirty="0"/>
              <a:t>Percebemos não só a se a relação entre duas variáveis é direta ou inversa, mas </a:t>
            </a:r>
            <a:r>
              <a:rPr lang="pt-BR" sz="2000" dirty="0" err="1"/>
              <a:t>tambem</a:t>
            </a:r>
            <a:r>
              <a:rPr lang="pt-BR" sz="2000" dirty="0"/>
              <a:t> a razão entre elas</a:t>
            </a:r>
          </a:p>
          <a:p>
            <a:r>
              <a:rPr lang="pt-BR" sz="2000" dirty="0"/>
              <a:t>Há margens de segurança nas estimativas</a:t>
            </a:r>
          </a:p>
          <a:p>
            <a:endParaRPr lang="pt-BR" sz="2000" dirty="0"/>
          </a:p>
          <a:p>
            <a:pPr marL="0" indent="0">
              <a:buNone/>
            </a:pPr>
            <a:endParaRPr lang="pt-BR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875AD5-01EB-7141-A005-C7980F9E9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629102"/>
            <a:ext cx="6019331" cy="35965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31872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84439E-1B19-0143-AFA9-7AB379D38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 correlação definida para um período pode mudar para outro.. Exemplo: </a:t>
            </a:r>
            <a:r>
              <a:rPr lang="pt-BR" dirty="0" err="1"/>
              <a:t>Stagflation</a:t>
            </a:r>
            <a:r>
              <a:rPr lang="pt-BR" dirty="0"/>
              <a:t> a partir dos anos 1970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A5516ED-05C0-A045-84F0-70BADE036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306" y="1825625"/>
            <a:ext cx="73733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75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EB940C-A917-4B4B-BCA1-705AF5C8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econometria permite afirmar se há ou não correlação entre duas variáveis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35B265-D31F-F046-AFC0-A060FB3B2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Correlação não implica certeza sobre o sentido da causalidade</a:t>
            </a:r>
          </a:p>
          <a:p>
            <a:endParaRPr lang="pt-BR" dirty="0"/>
          </a:p>
          <a:p>
            <a:r>
              <a:rPr lang="pt-BR" dirty="0"/>
              <a:t>Pode haver uma variável oculta que explica a relação entre duas variáveis (exemplo: câncer e cinzeiros)</a:t>
            </a:r>
          </a:p>
          <a:p>
            <a:endParaRPr lang="pt-BR" dirty="0"/>
          </a:p>
          <a:p>
            <a:r>
              <a:rPr lang="pt-BR" dirty="0"/>
              <a:t>Trazer mais variáveis pode melhorar o grau de confiança da equação e explicar melhor a realidade</a:t>
            </a:r>
          </a:p>
        </p:txBody>
      </p:sp>
    </p:spTree>
    <p:extLst>
      <p:ext uri="{BB962C8B-B14F-4D97-AF65-F5344CB8AC3E}">
        <p14:creationId xmlns:p14="http://schemas.microsoft.com/office/powerpoint/2010/main" val="3654629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DA7910A-3598-E746-BB2A-A5D151D733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67" r="-2" b="19657"/>
          <a:stretch/>
        </p:blipFill>
        <p:spPr>
          <a:xfrm>
            <a:off x="6015107" y="-1"/>
            <a:ext cx="6176895" cy="293795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82895A8-D950-FB42-9803-AFF86ADF1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06" r="1" b="3953"/>
          <a:stretch/>
        </p:blipFill>
        <p:spPr>
          <a:xfrm>
            <a:off x="4203638" y="2937953"/>
            <a:ext cx="7988360" cy="3920047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35BCD1-8ED2-FE42-A7AF-E9C6D7ACF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pt-BR" dirty="0"/>
              <a:t>Exemplo: ovo faz mal à saúde?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ED1E7B-3473-544D-8208-77CF0DB7E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Por que os resultados variam quando se comparam o Brasil e os Estados Unidos?</a:t>
            </a:r>
          </a:p>
        </p:txBody>
      </p:sp>
    </p:spTree>
    <p:extLst>
      <p:ext uri="{BB962C8B-B14F-4D97-AF65-F5344CB8AC3E}">
        <p14:creationId xmlns:p14="http://schemas.microsoft.com/office/powerpoint/2010/main" val="849451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24AB28-1D44-E342-8A1A-AB8F36022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Pode-se sempre contestar a realidade de um modelo, elaborando-se outro, com outros dados amostrais, e outras variáveis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6307CB-5201-FA47-9442-FB5756D6B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Quem discorda da ciência deve produzir mais ciência. </a:t>
            </a:r>
          </a:p>
          <a:p>
            <a:endParaRPr lang="pt-BR" dirty="0"/>
          </a:p>
          <a:p>
            <a:r>
              <a:rPr lang="pt-BR" dirty="0"/>
              <a:t>Toda verdade científica é transitória, e sempre pode ser aprimorada. Mas enquanto não for falsificada, deve ser considerada</a:t>
            </a:r>
          </a:p>
          <a:p>
            <a:endParaRPr lang="pt-BR" dirty="0"/>
          </a:p>
          <a:p>
            <a:r>
              <a:rPr lang="pt-BR" dirty="0"/>
              <a:t>Construção de modelo econométrico exige definição de método de medir variáveis. Quando isso é difícil, podemos usar uma proxy.</a:t>
            </a:r>
          </a:p>
        </p:txBody>
      </p:sp>
    </p:spTree>
    <p:extLst>
      <p:ext uri="{BB962C8B-B14F-4D97-AF65-F5344CB8AC3E}">
        <p14:creationId xmlns:p14="http://schemas.microsoft.com/office/powerpoint/2010/main" val="1500046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76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406351-6F0E-964B-81B2-6FBB46F06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pt-BR" sz="3600"/>
              <a:t>Modelos servem para explicar o passado, não necessariamente para prever o futuro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A2B58F-4AE0-0E45-B508-2AC610CF9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r>
              <a:rPr lang="pt-BR" sz="1700"/>
              <a:t>Há autores que defendem que o modelo é simétrico: explica o passado e o futuro.</a:t>
            </a:r>
          </a:p>
          <a:p>
            <a:pPr marL="0" indent="0">
              <a:buNone/>
            </a:pPr>
            <a:endParaRPr lang="pt-BR" sz="1700"/>
          </a:p>
          <a:p>
            <a:r>
              <a:rPr lang="pt-BR" sz="1700"/>
              <a:t>Mas conseguimos explicar um terremoto, mas não prevê-lo; entender como uma espécie evoluiu, mas não saber qual será a próxima mudança evolutiva</a:t>
            </a:r>
          </a:p>
          <a:p>
            <a:pPr marL="0" indent="0">
              <a:buNone/>
            </a:pPr>
            <a:endParaRPr lang="pt-BR" sz="1700"/>
          </a:p>
          <a:p>
            <a:r>
              <a:rPr lang="pt-BR" sz="1700"/>
              <a:t>Apesar disso, investidores do mercado financeiro e de commodities tentam construir modelos sofisticados para prever o rumo dos mercados</a:t>
            </a:r>
          </a:p>
        </p:txBody>
      </p:sp>
      <p:grpSp>
        <p:nvGrpSpPr>
          <p:cNvPr id="1035" name="Group 7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2" name="Picture 8" descr="Desenho de um dragão&#10;&#10;Descrição gerada automaticamente com confiança média">
            <a:hlinkClick r:id="rId2"/>
            <a:extLst>
              <a:ext uri="{FF2B5EF4-FFF2-40B4-BE49-F238E27FC236}">
                <a16:creationId xmlns:a16="http://schemas.microsoft.com/office/drawing/2014/main" id="{E8692A3A-3BB5-7F45-8943-F27EBF57E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3998" y="1782981"/>
            <a:ext cx="5815856" cy="43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23343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E1A9D01-AA3C-B647-A4FD-C99E9B697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pt-BR" sz="3600"/>
              <a:t>As premissas do modelo não precisam ser comprováveis empiricamente ou mesmo realistas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A9420F-362E-3F4B-AA76-3E7C8AAD0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endParaRPr lang="pt-BR" sz="2000" dirty="0"/>
          </a:p>
          <a:p>
            <a:r>
              <a:rPr lang="pt-BR" sz="2000" dirty="0"/>
              <a:t>O que importa é o potencial explicativo do modelo como um todo.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r>
              <a:rPr lang="pt-BR" sz="2000" dirty="0"/>
              <a:t>Quem discordar, que faça outra modelo, com outras premissas!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BEAAF783-CB23-F446-923E-73F11AA35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925" y="1782981"/>
            <a:ext cx="5162002" cy="436189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79211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CC429F3-6929-1943-81DD-A45C50AD6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pt-BR" sz="3800">
                <a:solidFill>
                  <a:schemeClr val="bg1"/>
                </a:solidFill>
              </a:rPr>
              <a:t>Modelos econômicos tradicionalmente adotam a premissa do HOMO OECONOMICUS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CC3020B5-8F55-2215-5CB8-00A8778360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417156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6656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3BF6980-F8B4-7D49-B77A-8978EF2F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t-BR" sz="5400"/>
              <a:t>Pensando como um economista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619EFE-CF16-B545-A2E3-BED8EDE0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pt-BR" sz="2200" dirty="0"/>
              <a:t>O método científico é forma de validar um raciocínio</a:t>
            </a:r>
          </a:p>
          <a:p>
            <a:endParaRPr lang="pt-BR" sz="2200" dirty="0"/>
          </a:p>
          <a:p>
            <a:r>
              <a:rPr lang="pt-BR" sz="2200" dirty="0"/>
              <a:t>A economia é uma ciência descritiva. O que buscamos é um método de aproximar a teoria econômica e a realidade. </a:t>
            </a:r>
          </a:p>
          <a:p>
            <a:endParaRPr lang="pt-BR" sz="2200" dirty="0"/>
          </a:p>
          <a:p>
            <a:r>
              <a:rPr lang="pt-BR" sz="2200" dirty="0"/>
              <a:t>Pressupomos regularidades (leis). Nas ciências humanas, isso é relativizado. </a:t>
            </a:r>
          </a:p>
          <a:p>
            <a:pPr marL="0" indent="0">
              <a:buNone/>
            </a:pPr>
            <a:br>
              <a:rPr lang="pt-BR" sz="2200" dirty="0"/>
            </a:br>
            <a:r>
              <a:rPr lang="pt-BR" sz="2200" dirty="0"/>
              <a:t>Richard Feynman: ¨Pense em como a física seria muito mais difícil se os átomos tivessem sentimentos¨.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17A0A6B-6CDD-CB45-82C2-BE6138760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1" r="12014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7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62CCFF3-02CC-BF4E-AF10-812E81F43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000" b="8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AD7E3-5D29-9445-97F6-72756639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Você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casaria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 o homo economicus?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Não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é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descriçao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antropológica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Economia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comportamental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parte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outras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premissas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317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F5707E-A6D2-C64B-8121-DEAF39E39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Um exemplo...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986652-ED22-904E-975F-82514A87D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Quando há uma concentração no mercado bancário, há redução na competição entre eles, gerando ineficiência, ou eles continuam concorrendo, o que exige que sejam eficientes?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CHEGA DE ACHISMO....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¨Bank </a:t>
            </a:r>
            <a:r>
              <a:rPr lang="pt-BR" dirty="0" err="1"/>
              <a:t>Competition</a:t>
            </a:r>
            <a:r>
              <a:rPr lang="pt-BR" dirty="0"/>
              <a:t>, </a:t>
            </a:r>
            <a:r>
              <a:rPr lang="pt-BR" dirty="0" err="1"/>
              <a:t>Concentration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Efficiency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Single </a:t>
            </a:r>
            <a:r>
              <a:rPr lang="pt-BR" dirty="0" err="1"/>
              <a:t>European</a:t>
            </a:r>
            <a:r>
              <a:rPr lang="pt-BR" dirty="0"/>
              <a:t> Market¨, de Barbara </a:t>
            </a:r>
            <a:r>
              <a:rPr lang="pt-BR" dirty="0" err="1"/>
              <a:t>Casu</a:t>
            </a:r>
            <a:r>
              <a:rPr lang="pt-BR" dirty="0"/>
              <a:t> e Claudia </a:t>
            </a:r>
            <a:r>
              <a:rPr lang="pt-BR" dirty="0" err="1"/>
              <a:t>Girardone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9249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F4ECD8CE-7472-2240-BC10-F84DC197E3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0" y="2420939"/>
            <a:ext cx="7632700" cy="2016125"/>
          </a:xfrm>
        </p:spPr>
        <p:txBody>
          <a:bodyPr/>
          <a:lstStyle/>
          <a:p>
            <a:pPr>
              <a:buFontTx/>
              <a:buNone/>
            </a:pPr>
            <a:endParaRPr lang="pt-BR" altLang="pt-BR" sz="1600"/>
          </a:p>
          <a:p>
            <a:endParaRPr lang="pt-BR" altLang="pt-BR" sz="1600"/>
          </a:p>
          <a:p>
            <a:endParaRPr lang="uk-UA" altLang="pt-BR" sz="1600"/>
          </a:p>
        </p:txBody>
      </p:sp>
      <p:sp>
        <p:nvSpPr>
          <p:cNvPr id="269318" name="Text Box 6">
            <a:extLst>
              <a:ext uri="{FF2B5EF4-FFF2-40B4-BE49-F238E27FC236}">
                <a16:creationId xmlns:a16="http://schemas.microsoft.com/office/drawing/2014/main" id="{FCFA3B09-223D-2E47-B1FD-E3C5285A2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25" y="15049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grpSp>
        <p:nvGrpSpPr>
          <p:cNvPr id="269319" name="Group 7">
            <a:extLst>
              <a:ext uri="{FF2B5EF4-FFF2-40B4-BE49-F238E27FC236}">
                <a16:creationId xmlns:a16="http://schemas.microsoft.com/office/drawing/2014/main" id="{713105A0-6EC9-EC4D-8674-9A140C46B4F5}"/>
              </a:ext>
            </a:extLst>
          </p:cNvPr>
          <p:cNvGrpSpPr>
            <a:grpSpLocks/>
          </p:cNvGrpSpPr>
          <p:nvPr/>
        </p:nvGrpSpPr>
        <p:grpSpPr bwMode="auto">
          <a:xfrm>
            <a:off x="4725989" y="2224088"/>
            <a:ext cx="3025775" cy="2017712"/>
            <a:chOff x="1610" y="1344"/>
            <a:chExt cx="2041" cy="2223"/>
          </a:xfrm>
        </p:grpSpPr>
        <p:sp>
          <p:nvSpPr>
            <p:cNvPr id="269320" name="Oval 8">
              <a:extLst>
                <a:ext uri="{FF2B5EF4-FFF2-40B4-BE49-F238E27FC236}">
                  <a16:creationId xmlns:a16="http://schemas.microsoft.com/office/drawing/2014/main" id="{DAA0C24C-C0C0-F24B-972C-4A125A68576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10" y="2704"/>
              <a:ext cx="2041" cy="863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52000"/>
                  </a:schemeClr>
                </a:gs>
                <a:gs pos="100000">
                  <a:schemeClr val="tx1">
                    <a:gamma/>
                    <a:shade val="0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t-BR"/>
            </a:p>
          </p:txBody>
        </p:sp>
        <p:sp>
          <p:nvSpPr>
            <p:cNvPr id="269321" name="Oval 9">
              <a:extLst>
                <a:ext uri="{FF2B5EF4-FFF2-40B4-BE49-F238E27FC236}">
                  <a16:creationId xmlns:a16="http://schemas.microsoft.com/office/drawing/2014/main" id="{E11D9EDD-9CD0-4042-8CA5-69B78451965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01" y="1344"/>
              <a:ext cx="1859" cy="185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t-BR"/>
            </a:p>
          </p:txBody>
        </p:sp>
        <p:sp>
          <p:nvSpPr>
            <p:cNvPr id="269322" name="Oval 10">
              <a:extLst>
                <a:ext uri="{FF2B5EF4-FFF2-40B4-BE49-F238E27FC236}">
                  <a16:creationId xmlns:a16="http://schemas.microsoft.com/office/drawing/2014/main" id="{8A943BA8-7498-0A44-AFC0-2EC09355DD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25" y="1354"/>
              <a:ext cx="1814" cy="181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0"/>
                  </a:schemeClr>
                </a:gs>
                <a:gs pos="100000">
                  <a:schemeClr val="hlink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t-BR"/>
            </a:p>
          </p:txBody>
        </p:sp>
        <p:sp>
          <p:nvSpPr>
            <p:cNvPr id="269323" name="Oval 11">
              <a:extLst>
                <a:ext uri="{FF2B5EF4-FFF2-40B4-BE49-F238E27FC236}">
                  <a16:creationId xmlns:a16="http://schemas.microsoft.com/office/drawing/2014/main" id="{81D0821F-40E3-CA44-8201-3A08FD2D234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44" y="1372"/>
              <a:ext cx="1726" cy="16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</a:schemeClr>
                </a:gs>
                <a:gs pos="100000">
                  <a:schemeClr val="hlink">
                    <a:alpha val="4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t-BR"/>
            </a:p>
          </p:txBody>
        </p:sp>
        <p:sp>
          <p:nvSpPr>
            <p:cNvPr id="269324" name="Oval 12">
              <a:extLst>
                <a:ext uri="{FF2B5EF4-FFF2-40B4-BE49-F238E27FC236}">
                  <a16:creationId xmlns:a16="http://schemas.microsoft.com/office/drawing/2014/main" id="{0172BA88-E261-4D46-AC14-5D8C0620949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44" y="1420"/>
              <a:ext cx="1535" cy="137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>
                    <a:alpha val="3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t-BR"/>
            </a:p>
          </p:txBody>
        </p:sp>
      </p:grpSp>
      <p:sp>
        <p:nvSpPr>
          <p:cNvPr id="269325" name="Text Box 13">
            <a:extLst>
              <a:ext uri="{FF2B5EF4-FFF2-40B4-BE49-F238E27FC236}">
                <a16:creationId xmlns:a16="http://schemas.microsoft.com/office/drawing/2014/main" id="{F677AAA0-B844-8445-838F-C6B9649761ED}"/>
              </a:ext>
            </a:extLst>
          </p:cNvPr>
          <p:cNvSpPr txBox="1">
            <a:spLocks noChangeArrowheads="1"/>
          </p:cNvSpPr>
          <p:nvPr/>
        </p:nvSpPr>
        <p:spPr bwMode="gray">
          <a:xfrm rot="16200000">
            <a:off x="5805785" y="2080612"/>
            <a:ext cx="923330" cy="188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pPr algn="ctr" eaLnBrk="0" hangingPunct="0"/>
            <a:r>
              <a:rPr lang="en-US" altLang="ko-KR" sz="2400" b="1">
                <a:ea typeface="굴림" panose="020B0600000101010101" pitchFamily="34" charset="-127"/>
              </a:rPr>
              <a:t>Methodology </a:t>
            </a:r>
          </a:p>
          <a:p>
            <a:pPr algn="ctr" eaLnBrk="0" hangingPunct="0"/>
            <a:r>
              <a:rPr lang="en-US" altLang="ko-KR" sz="2400" b="1">
                <a:ea typeface="굴림" panose="020B0600000101010101" pitchFamily="34" charset="-127"/>
              </a:rPr>
              <a:t>Analysis</a:t>
            </a:r>
          </a:p>
        </p:txBody>
      </p:sp>
      <p:sp>
        <p:nvSpPr>
          <p:cNvPr id="269326" name="AutoShape 14">
            <a:extLst>
              <a:ext uri="{FF2B5EF4-FFF2-40B4-BE49-F238E27FC236}">
                <a16:creationId xmlns:a16="http://schemas.microsoft.com/office/drawing/2014/main" id="{1EA9150F-3661-FF49-8FDC-4B15FA8EF8D1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4079875" y="4005264"/>
            <a:ext cx="1079500" cy="536575"/>
          </a:xfrm>
          <a:prstGeom prst="leftArrow">
            <a:avLst>
              <a:gd name="adj1" fmla="val 50000"/>
              <a:gd name="adj2" fmla="val 50296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9327" name="AutoShape 15">
            <a:extLst>
              <a:ext uri="{FF2B5EF4-FFF2-40B4-BE49-F238E27FC236}">
                <a16:creationId xmlns:a16="http://schemas.microsoft.com/office/drawing/2014/main" id="{3805B242-68FA-914D-9909-638BFC8DDDAC}"/>
              </a:ext>
            </a:extLst>
          </p:cNvPr>
          <p:cNvSpPr>
            <a:spLocks noChangeArrowheads="1"/>
          </p:cNvSpPr>
          <p:nvPr/>
        </p:nvSpPr>
        <p:spPr bwMode="auto">
          <a:xfrm rot="13500000">
            <a:off x="7407276" y="4008438"/>
            <a:ext cx="1079500" cy="536575"/>
          </a:xfrm>
          <a:prstGeom prst="leftArrow">
            <a:avLst>
              <a:gd name="adj1" fmla="val 50000"/>
              <a:gd name="adj2" fmla="val 50296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9328" name="AutoShape 16">
            <a:extLst>
              <a:ext uri="{FF2B5EF4-FFF2-40B4-BE49-F238E27FC236}">
                <a16:creationId xmlns:a16="http://schemas.microsoft.com/office/drawing/2014/main" id="{37AAF26C-305D-384B-A0D7-7A1DBAFE1DF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59463" y="4189413"/>
            <a:ext cx="863600" cy="536575"/>
          </a:xfrm>
          <a:prstGeom prst="leftArrow">
            <a:avLst>
              <a:gd name="adj1" fmla="val 50000"/>
              <a:gd name="adj2" fmla="val 40237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9329" name="AutoShape 17">
            <a:extLst>
              <a:ext uri="{FF2B5EF4-FFF2-40B4-BE49-F238E27FC236}">
                <a16:creationId xmlns:a16="http://schemas.microsoft.com/office/drawing/2014/main" id="{0CA43372-952E-D94F-B26F-7F229D926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5013325"/>
            <a:ext cx="1871662" cy="1081088"/>
          </a:xfrm>
          <a:prstGeom prst="flowChartAlternateProcess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222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9330" name="Rectangle 18">
            <a:extLst>
              <a:ext uri="{FF2B5EF4-FFF2-40B4-BE49-F238E27FC236}">
                <a16:creationId xmlns:a16="http://schemas.microsoft.com/office/drawing/2014/main" id="{F6E6A806-C9C4-344A-B15A-BB4B11E51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5229225"/>
            <a:ext cx="2070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b="1" u="sng">
                <a:solidFill>
                  <a:schemeClr val="tx2"/>
                </a:solidFill>
                <a:ea typeface="굴림" panose="020B0600000101010101" pitchFamily="34" charset="-127"/>
              </a:rPr>
              <a:t>Efficiency</a:t>
            </a:r>
          </a:p>
          <a:p>
            <a:pPr algn="ctr"/>
            <a:r>
              <a:rPr lang="en-US" altLang="ko-KR">
                <a:solidFill>
                  <a:schemeClr val="tx2"/>
                </a:solidFill>
                <a:ea typeface="굴림" panose="020B0600000101010101" pitchFamily="34" charset="-127"/>
              </a:rPr>
              <a:t>DEA</a:t>
            </a:r>
          </a:p>
        </p:txBody>
      </p:sp>
      <p:sp>
        <p:nvSpPr>
          <p:cNvPr id="269331" name="AutoShape 19">
            <a:extLst>
              <a:ext uri="{FF2B5EF4-FFF2-40B4-BE49-F238E27FC236}">
                <a16:creationId xmlns:a16="http://schemas.microsoft.com/office/drawing/2014/main" id="{ED20498D-570F-F34D-8CED-106DAB99A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6" y="5033964"/>
            <a:ext cx="1871663" cy="1081087"/>
          </a:xfrm>
          <a:prstGeom prst="flowChartAlternateProcess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9332" name="Rectangle 20">
            <a:extLst>
              <a:ext uri="{FF2B5EF4-FFF2-40B4-BE49-F238E27FC236}">
                <a16:creationId xmlns:a16="http://schemas.microsoft.com/office/drawing/2014/main" id="{5B861103-409B-E747-917D-E63AC96CA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8275" y="5249863"/>
            <a:ext cx="2070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b="1" u="sng">
                <a:solidFill>
                  <a:schemeClr val="tx2"/>
                </a:solidFill>
                <a:ea typeface="굴림" panose="020B0600000101010101" pitchFamily="34" charset="-127"/>
              </a:rPr>
              <a:t>Concentration</a:t>
            </a:r>
          </a:p>
          <a:p>
            <a:pPr algn="ctr"/>
            <a:r>
              <a:rPr lang="en-US" altLang="ko-KR">
                <a:solidFill>
                  <a:schemeClr val="tx2"/>
                </a:solidFill>
                <a:ea typeface="굴림" panose="020B0600000101010101" pitchFamily="34" charset="-127"/>
              </a:rPr>
              <a:t>CR3,CR5,HH</a:t>
            </a:r>
          </a:p>
        </p:txBody>
      </p:sp>
      <p:sp>
        <p:nvSpPr>
          <p:cNvPr id="269333" name="AutoShape 21">
            <a:extLst>
              <a:ext uri="{FF2B5EF4-FFF2-40B4-BE49-F238E27FC236}">
                <a16:creationId xmlns:a16="http://schemas.microsoft.com/office/drawing/2014/main" id="{9CC7D2A0-4080-0F40-BC4E-48449D9F8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3" y="5033964"/>
            <a:ext cx="1871662" cy="1081087"/>
          </a:xfrm>
          <a:prstGeom prst="flowChartAlternateProcess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9334" name="Rectangle 22">
            <a:extLst>
              <a:ext uri="{FF2B5EF4-FFF2-40B4-BE49-F238E27FC236}">
                <a16:creationId xmlns:a16="http://schemas.microsoft.com/office/drawing/2014/main" id="{7BEE764F-12A7-B34A-A64C-49840721C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5249864"/>
            <a:ext cx="20701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b="1" u="sng">
                <a:solidFill>
                  <a:schemeClr val="tx2"/>
                </a:solidFill>
                <a:ea typeface="굴림" panose="020B0600000101010101" pitchFamily="34" charset="-127"/>
              </a:rPr>
              <a:t>Competition</a:t>
            </a:r>
          </a:p>
          <a:p>
            <a:pPr algn="ctr"/>
            <a:r>
              <a:rPr lang="en-US" altLang="ko-KR">
                <a:solidFill>
                  <a:schemeClr val="tx2"/>
                </a:solidFill>
                <a:ea typeface="굴림" panose="020B0600000101010101" pitchFamily="34" charset="-127"/>
              </a:rPr>
              <a:t>H Statistics – Panzar Rosse</a:t>
            </a:r>
          </a:p>
        </p:txBody>
      </p:sp>
      <p:sp>
        <p:nvSpPr>
          <p:cNvPr id="269352" name="AutoShape 40">
            <a:extLst>
              <a:ext uri="{FF2B5EF4-FFF2-40B4-BE49-F238E27FC236}">
                <a16:creationId xmlns:a16="http://schemas.microsoft.com/office/drawing/2014/main" id="{9C95B864-667C-A241-AA5C-AC952555650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3739" y="1341438"/>
            <a:ext cx="3989387" cy="360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9353" name="AutoShape 41">
            <a:extLst>
              <a:ext uri="{FF2B5EF4-FFF2-40B4-BE49-F238E27FC236}">
                <a16:creationId xmlns:a16="http://schemas.microsoft.com/office/drawing/2014/main" id="{91602731-EF65-5548-B46F-80EF1604A46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43138" y="1270001"/>
            <a:ext cx="3714750" cy="4667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/>
            <a:r>
              <a:rPr kumimoji="1" lang="en-US" altLang="ko-KR" sz="2000" b="1">
                <a:solidFill>
                  <a:schemeClr val="bg1"/>
                </a:solidFill>
                <a:ea typeface="굴림" panose="020B0600000101010101" pitchFamily="34" charset="-127"/>
              </a:rPr>
              <a:t>Methodology Analysis</a:t>
            </a:r>
          </a:p>
        </p:txBody>
      </p:sp>
      <p:sp>
        <p:nvSpPr>
          <p:cNvPr id="269354" name="AutoShape 42">
            <a:extLst>
              <a:ext uri="{FF2B5EF4-FFF2-40B4-BE49-F238E27FC236}">
                <a16:creationId xmlns:a16="http://schemas.microsoft.com/office/drawing/2014/main" id="{3F53E24C-9343-1548-81F3-1DBEA403943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58925" y="1196975"/>
            <a:ext cx="685800" cy="685800"/>
          </a:xfrm>
          <a:prstGeom prst="diamond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altLang="ko-KR" sz="2400" b="1">
                <a:solidFill>
                  <a:schemeClr val="bg1"/>
                </a:solidFill>
                <a:ea typeface="굴림" panose="020B0600000101010101" pitchFamily="34" charset="-127"/>
              </a:rPr>
              <a:t>1</a:t>
            </a:r>
          </a:p>
        </p:txBody>
      </p:sp>
      <p:pic>
        <p:nvPicPr>
          <p:cNvPr id="269357" name="Picture 45">
            <a:extLst>
              <a:ext uri="{FF2B5EF4-FFF2-40B4-BE49-F238E27FC236}">
                <a16:creationId xmlns:a16="http://schemas.microsoft.com/office/drawing/2014/main" id="{EEF9C13F-52C6-8540-8068-9B8EFDE34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5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6399214"/>
            <a:ext cx="5397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9358" name="Text Box 46">
            <a:extLst>
              <a:ext uri="{FF2B5EF4-FFF2-40B4-BE49-F238E27FC236}">
                <a16:creationId xmlns:a16="http://schemas.microsoft.com/office/drawing/2014/main" id="{F4C115BE-4235-CE49-9934-8CD9D1953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6597650"/>
            <a:ext cx="26654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Arial Unicode MS" panose="020B0604020202020204" pitchFamily="34" charset="-128"/>
              </a:rPr>
              <a:t>Ruy Camilo</a:t>
            </a:r>
          </a:p>
        </p:txBody>
      </p:sp>
      <p:sp>
        <p:nvSpPr>
          <p:cNvPr id="269359" name="Rectangle 47">
            <a:extLst>
              <a:ext uri="{FF2B5EF4-FFF2-40B4-BE49-F238E27FC236}">
                <a16:creationId xmlns:a16="http://schemas.microsoft.com/office/drawing/2014/main" id="{107BC87A-1356-314F-AE74-6C720A42E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04814"/>
            <a:ext cx="6300788" cy="71913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000">
                <a:solidFill>
                  <a:schemeClr val="bg1"/>
                </a:solidFill>
                <a:latin typeface="Tahoma" panose="020B0604030504040204" pitchFamily="34" charset="0"/>
              </a:rPr>
              <a:t>Bank Competition, Concentration and Efficiency </a:t>
            </a:r>
            <a:br>
              <a:rPr lang="pt-BR" altLang="pt-BR" sz="2000">
                <a:solidFill>
                  <a:schemeClr val="bg1"/>
                </a:solidFill>
                <a:latin typeface="Tahoma" panose="020B0604030504040204" pitchFamily="34" charset="0"/>
              </a:rPr>
            </a:br>
            <a:r>
              <a:rPr lang="pt-BR" altLang="pt-BR" sz="2000">
                <a:solidFill>
                  <a:schemeClr val="bg1"/>
                </a:solidFill>
                <a:latin typeface="Tahoma" panose="020B0604030504040204" pitchFamily="34" charset="0"/>
              </a:rPr>
              <a:t>in the Single European Market</a:t>
            </a:r>
            <a:endParaRPr lang="uk-UA" altLang="pt-BR" sz="1400" b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36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92" name="Rectangle 40">
            <a:extLst>
              <a:ext uri="{FF2B5EF4-FFF2-40B4-BE49-F238E27FC236}">
                <a16:creationId xmlns:a16="http://schemas.microsoft.com/office/drawing/2014/main" id="{EE93CF3A-D256-F947-BC93-039D8E23E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76250"/>
            <a:ext cx="6300788" cy="71913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000">
                <a:solidFill>
                  <a:schemeClr val="bg1"/>
                </a:solidFill>
                <a:latin typeface="Tahoma" panose="020B0604030504040204" pitchFamily="34" charset="0"/>
              </a:rPr>
              <a:t>Bank Competition, Concentration and Efficiency </a:t>
            </a:r>
            <a:br>
              <a:rPr lang="pt-BR" altLang="pt-BR" sz="2000">
                <a:solidFill>
                  <a:schemeClr val="bg1"/>
                </a:solidFill>
                <a:latin typeface="Tahoma" panose="020B0604030504040204" pitchFamily="34" charset="0"/>
              </a:rPr>
            </a:br>
            <a:r>
              <a:rPr lang="pt-BR" altLang="pt-BR" sz="2000">
                <a:solidFill>
                  <a:schemeClr val="bg1"/>
                </a:solidFill>
                <a:latin typeface="Tahoma" panose="020B0604030504040204" pitchFamily="34" charset="0"/>
              </a:rPr>
              <a:t>in the Single European Market</a:t>
            </a:r>
            <a:endParaRPr lang="uk-UA" altLang="pt-BR" sz="1400" b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grpSp>
        <p:nvGrpSpPr>
          <p:cNvPr id="279554" name="Group 2">
            <a:extLst>
              <a:ext uri="{FF2B5EF4-FFF2-40B4-BE49-F238E27FC236}">
                <a16:creationId xmlns:a16="http://schemas.microsoft.com/office/drawing/2014/main" id="{941C46D1-9568-A34F-B175-46C374BA2AFE}"/>
              </a:ext>
            </a:extLst>
          </p:cNvPr>
          <p:cNvGrpSpPr>
            <a:grpSpLocks/>
          </p:cNvGrpSpPr>
          <p:nvPr/>
        </p:nvGrpSpPr>
        <p:grpSpPr bwMode="auto">
          <a:xfrm>
            <a:off x="8759825" y="187326"/>
            <a:ext cx="865188" cy="504825"/>
            <a:chOff x="1610" y="1344"/>
            <a:chExt cx="2041" cy="2223"/>
          </a:xfrm>
        </p:grpSpPr>
        <p:sp>
          <p:nvSpPr>
            <p:cNvPr id="279555" name="Oval 3">
              <a:extLst>
                <a:ext uri="{FF2B5EF4-FFF2-40B4-BE49-F238E27FC236}">
                  <a16:creationId xmlns:a16="http://schemas.microsoft.com/office/drawing/2014/main" id="{9CA063F5-633B-8142-8B88-FB96B1F92C9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10" y="2704"/>
              <a:ext cx="2041" cy="863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52000"/>
                  </a:schemeClr>
                </a:gs>
                <a:gs pos="100000">
                  <a:schemeClr val="tx1">
                    <a:gamma/>
                    <a:shade val="0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t-BR"/>
            </a:p>
          </p:txBody>
        </p:sp>
        <p:sp>
          <p:nvSpPr>
            <p:cNvPr id="279556" name="Oval 4">
              <a:extLst>
                <a:ext uri="{FF2B5EF4-FFF2-40B4-BE49-F238E27FC236}">
                  <a16:creationId xmlns:a16="http://schemas.microsoft.com/office/drawing/2014/main" id="{8CF48490-2F17-A949-8CB1-5DDFC45E4E6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01" y="1344"/>
              <a:ext cx="1859" cy="185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t-BR"/>
            </a:p>
          </p:txBody>
        </p:sp>
        <p:sp>
          <p:nvSpPr>
            <p:cNvPr id="279557" name="Oval 5">
              <a:extLst>
                <a:ext uri="{FF2B5EF4-FFF2-40B4-BE49-F238E27FC236}">
                  <a16:creationId xmlns:a16="http://schemas.microsoft.com/office/drawing/2014/main" id="{92D709D9-FC93-0D46-8DC6-E2FF8EDBA4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25" y="1354"/>
              <a:ext cx="1814" cy="181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0"/>
                  </a:schemeClr>
                </a:gs>
                <a:gs pos="100000">
                  <a:schemeClr val="hlink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t-BR"/>
            </a:p>
          </p:txBody>
        </p:sp>
        <p:sp>
          <p:nvSpPr>
            <p:cNvPr id="279558" name="Oval 6">
              <a:extLst>
                <a:ext uri="{FF2B5EF4-FFF2-40B4-BE49-F238E27FC236}">
                  <a16:creationId xmlns:a16="http://schemas.microsoft.com/office/drawing/2014/main" id="{4518DFE4-5DDA-3642-89B6-9E1CCFCB756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44" y="1372"/>
              <a:ext cx="1726" cy="16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</a:schemeClr>
                </a:gs>
                <a:gs pos="100000">
                  <a:schemeClr val="hlink">
                    <a:alpha val="4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t-BR"/>
            </a:p>
          </p:txBody>
        </p:sp>
        <p:sp>
          <p:nvSpPr>
            <p:cNvPr id="279559" name="Oval 7">
              <a:extLst>
                <a:ext uri="{FF2B5EF4-FFF2-40B4-BE49-F238E27FC236}">
                  <a16:creationId xmlns:a16="http://schemas.microsoft.com/office/drawing/2014/main" id="{F93C0AE6-43F7-364F-B895-A1AFCCE519B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44" y="1420"/>
              <a:ext cx="1535" cy="137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>
                    <a:alpha val="3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t-BR"/>
            </a:p>
          </p:txBody>
        </p:sp>
      </p:grpSp>
      <p:sp>
        <p:nvSpPr>
          <p:cNvPr id="279560" name="Rectangle 8">
            <a:extLst>
              <a:ext uri="{FF2B5EF4-FFF2-40B4-BE49-F238E27FC236}">
                <a16:creationId xmlns:a16="http://schemas.microsoft.com/office/drawing/2014/main" id="{39700535-9173-8248-8380-A5395886B8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0" y="2420939"/>
            <a:ext cx="7632700" cy="2016125"/>
          </a:xfrm>
        </p:spPr>
        <p:txBody>
          <a:bodyPr/>
          <a:lstStyle/>
          <a:p>
            <a:pPr>
              <a:buFontTx/>
              <a:buNone/>
            </a:pPr>
            <a:endParaRPr lang="pt-BR" altLang="pt-BR" sz="1600"/>
          </a:p>
          <a:p>
            <a:endParaRPr lang="pt-BR" altLang="pt-BR" sz="1600"/>
          </a:p>
          <a:p>
            <a:endParaRPr lang="uk-UA" altLang="pt-BR" sz="1600"/>
          </a:p>
        </p:txBody>
      </p:sp>
      <p:sp>
        <p:nvSpPr>
          <p:cNvPr id="279563" name="AutoShape 11">
            <a:extLst>
              <a:ext uri="{FF2B5EF4-FFF2-40B4-BE49-F238E27FC236}">
                <a16:creationId xmlns:a16="http://schemas.microsoft.com/office/drawing/2014/main" id="{89D55F19-18DF-1D4B-BCE0-4D13D4326770}"/>
              </a:ext>
            </a:extLst>
          </p:cNvPr>
          <p:cNvSpPr>
            <a:spLocks noChangeArrowheads="1"/>
          </p:cNvSpPr>
          <p:nvPr/>
        </p:nvSpPr>
        <p:spPr bwMode="auto">
          <a:xfrm rot="13500000">
            <a:off x="9551194" y="569119"/>
            <a:ext cx="360362" cy="215900"/>
          </a:xfrm>
          <a:prstGeom prst="leftArrow">
            <a:avLst>
              <a:gd name="adj1" fmla="val 50000"/>
              <a:gd name="adj2" fmla="val 41728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9564" name="AutoShape 12">
            <a:extLst>
              <a:ext uri="{FF2B5EF4-FFF2-40B4-BE49-F238E27FC236}">
                <a16:creationId xmlns:a16="http://schemas.microsoft.com/office/drawing/2014/main" id="{BDDAE45E-6A3E-8845-A4C9-B4181D00A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8" y="927101"/>
            <a:ext cx="1079500" cy="504825"/>
          </a:xfrm>
          <a:prstGeom prst="flowChartAlternateProcess">
            <a:avLst/>
          </a:prstGeom>
          <a:solidFill>
            <a:srgbClr val="FFFF00"/>
          </a:solidFill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279565" name="Rectangle 13">
            <a:extLst>
              <a:ext uri="{FF2B5EF4-FFF2-40B4-BE49-F238E27FC236}">
                <a16:creationId xmlns:a16="http://schemas.microsoft.com/office/drawing/2014/main" id="{FB722B10-76BE-4F47-8E4F-5EBF8CFCA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1016001"/>
            <a:ext cx="13668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b="1" u="sng">
                <a:solidFill>
                  <a:srgbClr val="000000"/>
                </a:solidFill>
                <a:ea typeface="굴림" panose="020B0600000101010101" pitchFamily="34" charset="-127"/>
              </a:rPr>
              <a:t>Efficiency</a:t>
            </a:r>
          </a:p>
          <a:p>
            <a:pPr algn="ctr"/>
            <a:r>
              <a:rPr lang="en-US" altLang="ko-KR">
                <a:solidFill>
                  <a:srgbClr val="000000"/>
                </a:solidFill>
                <a:ea typeface="굴림" panose="020B0600000101010101" pitchFamily="34" charset="-127"/>
              </a:rPr>
              <a:t>DEA</a:t>
            </a:r>
          </a:p>
        </p:txBody>
      </p:sp>
      <p:sp>
        <p:nvSpPr>
          <p:cNvPr id="279566" name="AutoShape 14">
            <a:extLst>
              <a:ext uri="{FF2B5EF4-FFF2-40B4-BE49-F238E27FC236}">
                <a16:creationId xmlns:a16="http://schemas.microsoft.com/office/drawing/2014/main" id="{A092EBD0-A8A3-AC49-AA9B-E0E332EF3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1263" y="1073151"/>
            <a:ext cx="792162" cy="360363"/>
          </a:xfrm>
          <a:prstGeom prst="flowChartAlternateProcess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9567" name="Rectangle 15">
            <a:extLst>
              <a:ext uri="{FF2B5EF4-FFF2-40B4-BE49-F238E27FC236}">
                <a16:creationId xmlns:a16="http://schemas.microsoft.com/office/drawing/2014/main" id="{8088D832-606C-164D-BD01-92C24944C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826" y="1073150"/>
            <a:ext cx="1008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700" b="1" u="sng">
                <a:solidFill>
                  <a:schemeClr val="tx2"/>
                </a:solidFill>
                <a:ea typeface="굴림" panose="020B0600000101010101" pitchFamily="34" charset="-127"/>
              </a:rPr>
              <a:t>Concentration</a:t>
            </a:r>
          </a:p>
          <a:p>
            <a:pPr algn="ctr"/>
            <a:r>
              <a:rPr lang="en-US" altLang="ko-KR" sz="700">
                <a:solidFill>
                  <a:schemeClr val="tx2"/>
                </a:solidFill>
                <a:ea typeface="굴림" panose="020B0600000101010101" pitchFamily="34" charset="-127"/>
              </a:rPr>
              <a:t>CR3,CR5,HH</a:t>
            </a:r>
          </a:p>
        </p:txBody>
      </p:sp>
      <p:sp>
        <p:nvSpPr>
          <p:cNvPr id="279568" name="AutoShape 16">
            <a:extLst>
              <a:ext uri="{FF2B5EF4-FFF2-40B4-BE49-F238E27FC236}">
                <a16:creationId xmlns:a16="http://schemas.microsoft.com/office/drawing/2014/main" id="{B15D43C9-E1BD-FB47-9921-C703A5643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888" y="1073151"/>
            <a:ext cx="792162" cy="360363"/>
          </a:xfrm>
          <a:prstGeom prst="flowChartAlternateProcess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9569" name="Rectangle 17">
            <a:extLst>
              <a:ext uri="{FF2B5EF4-FFF2-40B4-BE49-F238E27FC236}">
                <a16:creationId xmlns:a16="http://schemas.microsoft.com/office/drawing/2014/main" id="{839B6E87-987E-4649-8211-C0B9E38BF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3426" y="1073150"/>
            <a:ext cx="115252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700" b="1" u="sng">
                <a:solidFill>
                  <a:schemeClr val="tx2"/>
                </a:solidFill>
                <a:ea typeface="굴림" panose="020B0600000101010101" pitchFamily="34" charset="-127"/>
              </a:rPr>
              <a:t>Competition</a:t>
            </a:r>
          </a:p>
          <a:p>
            <a:pPr algn="ctr"/>
            <a:r>
              <a:rPr lang="en-US" altLang="ko-KR" sz="700">
                <a:solidFill>
                  <a:schemeClr val="tx2"/>
                </a:solidFill>
                <a:ea typeface="굴림" panose="020B0600000101010101" pitchFamily="34" charset="-127"/>
              </a:rPr>
              <a:t>H Statistics – </a:t>
            </a:r>
          </a:p>
          <a:p>
            <a:pPr algn="ctr"/>
            <a:r>
              <a:rPr lang="en-US" altLang="ko-KR" sz="700">
                <a:solidFill>
                  <a:schemeClr val="tx2"/>
                </a:solidFill>
                <a:ea typeface="굴림" panose="020B0600000101010101" pitchFamily="34" charset="-127"/>
              </a:rPr>
              <a:t>Panzar Rosse</a:t>
            </a:r>
          </a:p>
        </p:txBody>
      </p:sp>
      <p:sp>
        <p:nvSpPr>
          <p:cNvPr id="279570" name="AutoShape 18">
            <a:extLst>
              <a:ext uri="{FF2B5EF4-FFF2-40B4-BE49-F238E27FC236}">
                <a16:creationId xmlns:a16="http://schemas.microsoft.com/office/drawing/2014/main" id="{B04EF530-817E-914A-B229-FAD08918A3C7}"/>
              </a:ext>
            </a:extLst>
          </p:cNvPr>
          <p:cNvSpPr>
            <a:spLocks noChangeArrowheads="1"/>
          </p:cNvSpPr>
          <p:nvPr/>
        </p:nvSpPr>
        <p:spPr bwMode="auto">
          <a:xfrm rot="19351402">
            <a:off x="8543926" y="568325"/>
            <a:ext cx="360363" cy="215900"/>
          </a:xfrm>
          <a:prstGeom prst="leftArrow">
            <a:avLst>
              <a:gd name="adj1" fmla="val 50000"/>
              <a:gd name="adj2" fmla="val 41728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9571" name="AutoShape 19">
            <a:extLst>
              <a:ext uri="{FF2B5EF4-FFF2-40B4-BE49-F238E27FC236}">
                <a16:creationId xmlns:a16="http://schemas.microsoft.com/office/drawing/2014/main" id="{DD4E7522-E212-BA4A-AFAE-1CDB8357F1E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047957" y="713582"/>
            <a:ext cx="360363" cy="215900"/>
          </a:xfrm>
          <a:prstGeom prst="leftArrow">
            <a:avLst>
              <a:gd name="adj1" fmla="val 50000"/>
              <a:gd name="adj2" fmla="val 41728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9572" name="Text Box 20">
            <a:extLst>
              <a:ext uri="{FF2B5EF4-FFF2-40B4-BE49-F238E27FC236}">
                <a16:creationId xmlns:a16="http://schemas.microsoft.com/office/drawing/2014/main" id="{E32ADCC6-2743-B44B-BE90-1B3C4F8BF448}"/>
              </a:ext>
            </a:extLst>
          </p:cNvPr>
          <p:cNvSpPr txBox="1">
            <a:spLocks noChangeArrowheads="1"/>
          </p:cNvSpPr>
          <p:nvPr/>
        </p:nvSpPr>
        <p:spPr bwMode="gray">
          <a:xfrm rot="16200000">
            <a:off x="9016971" y="79094"/>
            <a:ext cx="400110" cy="61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pPr algn="ctr" eaLnBrk="0" hangingPunct="0"/>
            <a:r>
              <a:rPr lang="en-US" altLang="ko-KR" sz="700" b="1">
                <a:ea typeface="굴림" panose="020B0600000101010101" pitchFamily="34" charset="-127"/>
              </a:rPr>
              <a:t>Methodology </a:t>
            </a:r>
          </a:p>
          <a:p>
            <a:pPr algn="ctr" eaLnBrk="0" hangingPunct="0"/>
            <a:r>
              <a:rPr lang="en-US" altLang="ko-KR" sz="700" b="1">
                <a:ea typeface="굴림" panose="020B0600000101010101" pitchFamily="34" charset="-127"/>
              </a:rPr>
              <a:t>Analysis</a:t>
            </a:r>
          </a:p>
        </p:txBody>
      </p:sp>
      <p:sp>
        <p:nvSpPr>
          <p:cNvPr id="279573" name="Text Box 21">
            <a:extLst>
              <a:ext uri="{FF2B5EF4-FFF2-40B4-BE49-F238E27FC236}">
                <a16:creationId xmlns:a16="http://schemas.microsoft.com/office/drawing/2014/main" id="{EAF42FD2-5464-EB42-9DB3-92E0B39AC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38325"/>
            <a:ext cx="5616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Char char="q"/>
            </a:pPr>
            <a:r>
              <a:rPr lang="pt-BR" altLang="pt-BR"/>
              <a:t> Evaluating </a:t>
            </a:r>
            <a:r>
              <a:rPr lang="pt-BR" altLang="pt-BR" sz="2400" b="1"/>
              <a:t>Bank Efficiency</a:t>
            </a:r>
            <a:r>
              <a:rPr lang="pt-BR" altLang="pt-BR" sz="2400"/>
              <a:t> – </a:t>
            </a:r>
            <a:r>
              <a:rPr lang="pt-BR" altLang="pt-BR" sz="2400" b="1"/>
              <a:t>DEA</a:t>
            </a:r>
          </a:p>
        </p:txBody>
      </p:sp>
      <p:sp>
        <p:nvSpPr>
          <p:cNvPr id="279575" name="AutoShape 23">
            <a:extLst>
              <a:ext uri="{FF2B5EF4-FFF2-40B4-BE49-F238E27FC236}">
                <a16:creationId xmlns:a16="http://schemas.microsoft.com/office/drawing/2014/main" id="{ACBB14D1-E7BD-D946-A7D2-8AACE2EC0CE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28814" y="1412876"/>
            <a:ext cx="3989387" cy="3603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9576" name="AutoShape 24">
            <a:extLst>
              <a:ext uri="{FF2B5EF4-FFF2-40B4-BE49-F238E27FC236}">
                <a16:creationId xmlns:a16="http://schemas.microsoft.com/office/drawing/2014/main" id="{C10B5DD5-C3AC-A849-B3C7-5618660AC21A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79650" y="1341439"/>
            <a:ext cx="3714750" cy="4667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/>
            <a:r>
              <a:rPr kumimoji="1" lang="en-US" altLang="ko-KR" sz="2000" b="1">
                <a:solidFill>
                  <a:schemeClr val="bg1"/>
                </a:solidFill>
                <a:ea typeface="굴림" panose="020B0600000101010101" pitchFamily="34" charset="-127"/>
              </a:rPr>
              <a:t>Methodology Analysis</a:t>
            </a:r>
          </a:p>
        </p:txBody>
      </p:sp>
      <p:sp>
        <p:nvSpPr>
          <p:cNvPr id="279577" name="AutoShape 25">
            <a:extLst>
              <a:ext uri="{FF2B5EF4-FFF2-40B4-BE49-F238E27FC236}">
                <a16:creationId xmlns:a16="http://schemas.microsoft.com/office/drawing/2014/main" id="{E0E87827-A343-7B45-B289-9EE1989458D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24000" y="1268413"/>
            <a:ext cx="685800" cy="685800"/>
          </a:xfrm>
          <a:prstGeom prst="diamond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altLang="ko-KR" sz="2400" b="1">
                <a:solidFill>
                  <a:schemeClr val="bg1"/>
                </a:solidFill>
                <a:ea typeface="굴림" panose="020B0600000101010101" pitchFamily="34" charset="-127"/>
              </a:rPr>
              <a:t>1</a:t>
            </a:r>
          </a:p>
        </p:txBody>
      </p:sp>
      <p:pic>
        <p:nvPicPr>
          <p:cNvPr id="279579" name="Picture 27">
            <a:extLst>
              <a:ext uri="{FF2B5EF4-FFF2-40B4-BE49-F238E27FC236}">
                <a16:creationId xmlns:a16="http://schemas.microsoft.com/office/drawing/2014/main" id="{D5E238F5-B243-1841-93BC-BAE1343AC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276476"/>
            <a:ext cx="80645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80" name="AutoShape 28">
            <a:extLst>
              <a:ext uri="{FF2B5EF4-FFF2-40B4-BE49-F238E27FC236}">
                <a16:creationId xmlns:a16="http://schemas.microsoft.com/office/drawing/2014/main" id="{E5460FF4-9406-2A4C-AEE3-904F68B63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3575" y="4005263"/>
            <a:ext cx="1079500" cy="576262"/>
          </a:xfrm>
          <a:prstGeom prst="wedgeRectCallout">
            <a:avLst>
              <a:gd name="adj1" fmla="val -60736"/>
              <a:gd name="adj2" fmla="val 12631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pt-BR" altLang="pt-BR"/>
          </a:p>
        </p:txBody>
      </p:sp>
      <p:sp>
        <p:nvSpPr>
          <p:cNvPr id="279581" name="Text Box 29">
            <a:extLst>
              <a:ext uri="{FF2B5EF4-FFF2-40B4-BE49-F238E27FC236}">
                <a16:creationId xmlns:a16="http://schemas.microsoft.com/office/drawing/2014/main" id="{027F8200-BEA0-DF47-965D-C36D73778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014" y="4005264"/>
            <a:ext cx="10429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1600" b="1"/>
              <a:t>PT   86,9</a:t>
            </a:r>
          </a:p>
          <a:p>
            <a:r>
              <a:rPr lang="pt-BR" altLang="pt-BR" sz="1600" b="1"/>
              <a:t>NL   81,9</a:t>
            </a:r>
          </a:p>
        </p:txBody>
      </p:sp>
      <p:sp>
        <p:nvSpPr>
          <p:cNvPr id="279583" name="AutoShape 31">
            <a:extLst>
              <a:ext uri="{FF2B5EF4-FFF2-40B4-BE49-F238E27FC236}">
                <a16:creationId xmlns:a16="http://schemas.microsoft.com/office/drawing/2014/main" id="{52D383A0-CBD5-A24E-8959-900DAC8EB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6088" y="1773238"/>
            <a:ext cx="1079500" cy="576262"/>
          </a:xfrm>
          <a:prstGeom prst="wedgeRectCallout">
            <a:avLst>
              <a:gd name="adj1" fmla="val -57204"/>
              <a:gd name="adj2" fmla="val 25358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pt-BR" altLang="pt-BR"/>
          </a:p>
        </p:txBody>
      </p:sp>
      <p:sp>
        <p:nvSpPr>
          <p:cNvPr id="279582" name="Text Box 30">
            <a:extLst>
              <a:ext uri="{FF2B5EF4-FFF2-40B4-BE49-F238E27FC236}">
                <a16:creationId xmlns:a16="http://schemas.microsoft.com/office/drawing/2014/main" id="{F9BB880E-3565-DC46-B750-7927ADF25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25" y="1939925"/>
            <a:ext cx="1042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1600" b="1"/>
              <a:t>FI 85,7</a:t>
            </a:r>
          </a:p>
        </p:txBody>
      </p:sp>
      <p:sp>
        <p:nvSpPr>
          <p:cNvPr id="279584" name="AutoShape 32">
            <a:extLst>
              <a:ext uri="{FF2B5EF4-FFF2-40B4-BE49-F238E27FC236}">
                <a16:creationId xmlns:a16="http://schemas.microsoft.com/office/drawing/2014/main" id="{0D74B686-6981-894D-BA53-ACD7418CC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1988" y="2917826"/>
            <a:ext cx="1079500" cy="576263"/>
          </a:xfrm>
          <a:prstGeom prst="wedgeRectCallout">
            <a:avLst>
              <a:gd name="adj1" fmla="val -61912"/>
              <a:gd name="adj2" fmla="val 16818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pt-BR" altLang="pt-BR"/>
          </a:p>
        </p:txBody>
      </p:sp>
      <p:sp>
        <p:nvSpPr>
          <p:cNvPr id="279585" name="Text Box 33">
            <a:extLst>
              <a:ext uri="{FF2B5EF4-FFF2-40B4-BE49-F238E27FC236}">
                <a16:creationId xmlns:a16="http://schemas.microsoft.com/office/drawing/2014/main" id="{51CB8AA7-0450-8648-9481-580DB5291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3425" y="3021013"/>
            <a:ext cx="1042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1600" b="1"/>
              <a:t>GR87,7</a:t>
            </a:r>
          </a:p>
        </p:txBody>
      </p:sp>
      <p:sp>
        <p:nvSpPr>
          <p:cNvPr id="279586" name="AutoShape 34">
            <a:extLst>
              <a:ext uri="{FF2B5EF4-FFF2-40B4-BE49-F238E27FC236}">
                <a16:creationId xmlns:a16="http://schemas.microsoft.com/office/drawing/2014/main" id="{4C9DC091-7C8E-7248-B666-F2942EEC2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5625" y="5157788"/>
            <a:ext cx="1187450" cy="576262"/>
          </a:xfrm>
          <a:prstGeom prst="wedgeRectCallout">
            <a:avLst>
              <a:gd name="adj1" fmla="val -55481"/>
              <a:gd name="adj2" fmla="val 9490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pt-BR" altLang="pt-BR"/>
          </a:p>
        </p:txBody>
      </p:sp>
      <p:sp>
        <p:nvSpPr>
          <p:cNvPr id="279587" name="Text Box 35">
            <a:extLst>
              <a:ext uri="{FF2B5EF4-FFF2-40B4-BE49-F238E27FC236}">
                <a16:creationId xmlns:a16="http://schemas.microsoft.com/office/drawing/2014/main" id="{E3E533DC-C3EC-6F4F-9929-9D167B5CB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9113" y="5300663"/>
            <a:ext cx="151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1600" b="1"/>
              <a:t>EU-15 76,46</a:t>
            </a:r>
          </a:p>
        </p:txBody>
      </p:sp>
      <p:pic>
        <p:nvPicPr>
          <p:cNvPr id="279590" name="Picture 38">
            <a:extLst>
              <a:ext uri="{FF2B5EF4-FFF2-40B4-BE49-F238E27FC236}">
                <a16:creationId xmlns:a16="http://schemas.microsoft.com/office/drawing/2014/main" id="{7D9E8D7C-3567-0241-A087-41FE36B48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5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6399214"/>
            <a:ext cx="5397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9591" name="Text Box 39">
            <a:extLst>
              <a:ext uri="{FF2B5EF4-FFF2-40B4-BE49-F238E27FC236}">
                <a16:creationId xmlns:a16="http://schemas.microsoft.com/office/drawing/2014/main" id="{EE6B17CE-9B4E-0842-9F99-8A03C7353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6597650"/>
            <a:ext cx="26654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Arial Unicode MS" panose="020B0604020202020204" pitchFamily="34" charset="-128"/>
              </a:rPr>
              <a:t>Ruy Camilo</a:t>
            </a:r>
          </a:p>
        </p:txBody>
      </p:sp>
      <p:sp>
        <p:nvSpPr>
          <p:cNvPr id="279593" name="Freeform 41">
            <a:extLst>
              <a:ext uri="{FF2B5EF4-FFF2-40B4-BE49-F238E27FC236}">
                <a16:creationId xmlns:a16="http://schemas.microsoft.com/office/drawing/2014/main" id="{6CDA2314-076E-494B-889D-BB88AE871E84}"/>
              </a:ext>
            </a:extLst>
          </p:cNvPr>
          <p:cNvSpPr>
            <a:spLocks/>
          </p:cNvSpPr>
          <p:nvPr/>
        </p:nvSpPr>
        <p:spPr bwMode="auto">
          <a:xfrm>
            <a:off x="3432176" y="3963988"/>
            <a:ext cx="4403725" cy="1814512"/>
          </a:xfrm>
          <a:custGeom>
            <a:avLst/>
            <a:gdLst>
              <a:gd name="T0" fmla="*/ 0 w 2774"/>
              <a:gd name="T1" fmla="*/ 503 h 1143"/>
              <a:gd name="T2" fmla="*/ 444 w 2774"/>
              <a:gd name="T3" fmla="*/ 70 h 1143"/>
              <a:gd name="T4" fmla="*/ 923 w 2774"/>
              <a:gd name="T5" fmla="*/ 93 h 1143"/>
              <a:gd name="T6" fmla="*/ 1419 w 2774"/>
              <a:gd name="T7" fmla="*/ 627 h 1143"/>
              <a:gd name="T8" fmla="*/ 1873 w 2774"/>
              <a:gd name="T9" fmla="*/ 863 h 1143"/>
              <a:gd name="T10" fmla="*/ 2352 w 2774"/>
              <a:gd name="T11" fmla="*/ 674 h 1143"/>
              <a:gd name="T12" fmla="*/ 2774 w 2774"/>
              <a:gd name="T13" fmla="*/ 1143 h 1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74" h="1143">
                <a:moveTo>
                  <a:pt x="0" y="503"/>
                </a:moveTo>
                <a:cubicBezTo>
                  <a:pt x="74" y="431"/>
                  <a:pt x="290" y="138"/>
                  <a:pt x="444" y="70"/>
                </a:cubicBezTo>
                <a:cubicBezTo>
                  <a:pt x="598" y="1"/>
                  <a:pt x="761" y="0"/>
                  <a:pt x="923" y="93"/>
                </a:cubicBezTo>
                <a:cubicBezTo>
                  <a:pt x="1085" y="186"/>
                  <a:pt x="1261" y="499"/>
                  <a:pt x="1419" y="627"/>
                </a:cubicBezTo>
                <a:cubicBezTo>
                  <a:pt x="1577" y="756"/>
                  <a:pt x="1717" y="855"/>
                  <a:pt x="1873" y="863"/>
                </a:cubicBezTo>
                <a:cubicBezTo>
                  <a:pt x="2029" y="870"/>
                  <a:pt x="2202" y="627"/>
                  <a:pt x="2352" y="674"/>
                </a:cubicBezTo>
                <a:cubicBezTo>
                  <a:pt x="2502" y="721"/>
                  <a:pt x="2686" y="1046"/>
                  <a:pt x="2774" y="1143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79595" name="Text Box 43">
            <a:extLst>
              <a:ext uri="{FF2B5EF4-FFF2-40B4-BE49-F238E27FC236}">
                <a16:creationId xmlns:a16="http://schemas.microsoft.com/office/drawing/2014/main" id="{AB03AE5F-BE07-534C-BF88-4BEF7C23D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688" y="5373689"/>
            <a:ext cx="1008062" cy="646331"/>
          </a:xfrm>
          <a:prstGeom prst="rect">
            <a:avLst/>
          </a:prstGeom>
          <a:solidFill>
            <a:srgbClr val="0000FF">
              <a:alpha val="1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200" b="1"/>
              <a:t>Decreasing in cost efficiency</a:t>
            </a:r>
          </a:p>
        </p:txBody>
      </p:sp>
    </p:spTree>
    <p:extLst>
      <p:ext uri="{BB962C8B-B14F-4D97-AF65-F5344CB8AC3E}">
        <p14:creationId xmlns:p14="http://schemas.microsoft.com/office/powerpoint/2010/main" val="1596881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9" name="Text Box 3">
            <a:extLst>
              <a:ext uri="{FF2B5EF4-FFF2-40B4-BE49-F238E27FC236}">
                <a16:creationId xmlns:a16="http://schemas.microsoft.com/office/drawing/2014/main" id="{97D03C0C-12F0-F448-B929-EC4B2D4C8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773238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Char char="q"/>
            </a:pPr>
            <a:r>
              <a:rPr lang="pt-BR" altLang="pt-BR"/>
              <a:t> Measuring </a:t>
            </a:r>
            <a:r>
              <a:rPr lang="pt-BR" altLang="pt-BR" sz="2400" b="1"/>
              <a:t>Concentration:</a:t>
            </a:r>
            <a:r>
              <a:rPr lang="pt-BR" altLang="pt-BR" sz="2400"/>
              <a:t> </a:t>
            </a:r>
            <a:r>
              <a:rPr lang="pt-BR" altLang="pt-BR" sz="2400" b="1"/>
              <a:t>CR3,CR5,HH</a:t>
            </a:r>
          </a:p>
        </p:txBody>
      </p:sp>
      <p:sp>
        <p:nvSpPr>
          <p:cNvPr id="280581" name="AutoShape 5">
            <a:extLst>
              <a:ext uri="{FF2B5EF4-FFF2-40B4-BE49-F238E27FC236}">
                <a16:creationId xmlns:a16="http://schemas.microsoft.com/office/drawing/2014/main" id="{6C8081AA-0990-304D-B4F3-084569F0340A}"/>
              </a:ext>
            </a:extLst>
          </p:cNvPr>
          <p:cNvSpPr>
            <a:spLocks noChangeArrowheads="1"/>
          </p:cNvSpPr>
          <p:nvPr/>
        </p:nvSpPr>
        <p:spPr bwMode="auto">
          <a:xfrm rot="13500000">
            <a:off x="9551194" y="623094"/>
            <a:ext cx="360362" cy="215900"/>
          </a:xfrm>
          <a:prstGeom prst="leftArrow">
            <a:avLst>
              <a:gd name="adj1" fmla="val 50000"/>
              <a:gd name="adj2" fmla="val 41728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0582" name="AutoShape 6">
            <a:extLst>
              <a:ext uri="{FF2B5EF4-FFF2-40B4-BE49-F238E27FC236}">
                <a16:creationId xmlns:a16="http://schemas.microsoft.com/office/drawing/2014/main" id="{9246E4D0-5CF3-E64F-9B1C-E1519D475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388" y="1054101"/>
            <a:ext cx="1079500" cy="504825"/>
          </a:xfrm>
          <a:prstGeom prst="flowChartAlternateProcess">
            <a:avLst/>
          </a:prstGeom>
          <a:solidFill>
            <a:srgbClr val="FFFF00"/>
          </a:solidFill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280583" name="AutoShape 7">
            <a:extLst>
              <a:ext uri="{FF2B5EF4-FFF2-40B4-BE49-F238E27FC236}">
                <a16:creationId xmlns:a16="http://schemas.microsoft.com/office/drawing/2014/main" id="{45591C14-E081-4B4A-B595-90784EC86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8" y="1125538"/>
            <a:ext cx="792162" cy="360362"/>
          </a:xfrm>
          <a:prstGeom prst="flowChartAlternateProcess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0584" name="Rectangle 8">
            <a:extLst>
              <a:ext uri="{FF2B5EF4-FFF2-40B4-BE49-F238E27FC236}">
                <a16:creationId xmlns:a16="http://schemas.microsoft.com/office/drawing/2014/main" id="{79A4ED7A-BD3D-9E4E-B722-D0BF9034C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388" y="1125538"/>
            <a:ext cx="10080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900" b="1" u="sng">
                <a:solidFill>
                  <a:srgbClr val="000000"/>
                </a:solidFill>
                <a:ea typeface="굴림" panose="020B0600000101010101" pitchFamily="34" charset="-127"/>
              </a:rPr>
              <a:t>Concentration</a:t>
            </a:r>
          </a:p>
          <a:p>
            <a:pPr algn="ctr"/>
            <a:r>
              <a:rPr lang="en-US" altLang="ko-KR" sz="900">
                <a:solidFill>
                  <a:srgbClr val="000000"/>
                </a:solidFill>
                <a:ea typeface="굴림" panose="020B0600000101010101" pitchFamily="34" charset="-127"/>
              </a:rPr>
              <a:t>CR3,CR5,HH</a:t>
            </a:r>
          </a:p>
        </p:txBody>
      </p:sp>
      <p:sp>
        <p:nvSpPr>
          <p:cNvPr id="280585" name="AutoShape 9">
            <a:extLst>
              <a:ext uri="{FF2B5EF4-FFF2-40B4-BE49-F238E27FC236}">
                <a16:creationId xmlns:a16="http://schemas.microsoft.com/office/drawing/2014/main" id="{8C524160-D78A-114C-8E11-29BDC0109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13" y="1125538"/>
            <a:ext cx="792162" cy="360362"/>
          </a:xfrm>
          <a:prstGeom prst="flowChartAlternateProcess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0586" name="Rectangle 10">
            <a:extLst>
              <a:ext uri="{FF2B5EF4-FFF2-40B4-BE49-F238E27FC236}">
                <a16:creationId xmlns:a16="http://schemas.microsoft.com/office/drawing/2014/main" id="{4B0EE97C-8EC9-0F4A-A8C9-9496C2CE1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3426" y="1125538"/>
            <a:ext cx="115252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700" b="1" u="sng">
                <a:solidFill>
                  <a:schemeClr val="tx2"/>
                </a:solidFill>
                <a:ea typeface="굴림" panose="020B0600000101010101" pitchFamily="34" charset="-127"/>
              </a:rPr>
              <a:t>Competition</a:t>
            </a:r>
          </a:p>
          <a:p>
            <a:pPr algn="ctr"/>
            <a:r>
              <a:rPr lang="en-US" altLang="ko-KR" sz="700">
                <a:solidFill>
                  <a:schemeClr val="tx2"/>
                </a:solidFill>
                <a:ea typeface="굴림" panose="020B0600000101010101" pitchFamily="34" charset="-127"/>
              </a:rPr>
              <a:t>H Statistics – </a:t>
            </a:r>
          </a:p>
          <a:p>
            <a:pPr algn="ctr"/>
            <a:r>
              <a:rPr lang="en-US" altLang="ko-KR" sz="700">
                <a:solidFill>
                  <a:schemeClr val="tx2"/>
                </a:solidFill>
                <a:ea typeface="굴림" panose="020B0600000101010101" pitchFamily="34" charset="-127"/>
              </a:rPr>
              <a:t>Panzar Rosse</a:t>
            </a:r>
          </a:p>
        </p:txBody>
      </p:sp>
      <p:grpSp>
        <p:nvGrpSpPr>
          <p:cNvPr id="280587" name="Group 11">
            <a:extLst>
              <a:ext uri="{FF2B5EF4-FFF2-40B4-BE49-F238E27FC236}">
                <a16:creationId xmlns:a16="http://schemas.microsoft.com/office/drawing/2014/main" id="{11C23AD9-4B46-6C43-A4BF-FC8DAFDEC848}"/>
              </a:ext>
            </a:extLst>
          </p:cNvPr>
          <p:cNvGrpSpPr>
            <a:grpSpLocks/>
          </p:cNvGrpSpPr>
          <p:nvPr/>
        </p:nvGrpSpPr>
        <p:grpSpPr bwMode="auto">
          <a:xfrm>
            <a:off x="8832851" y="261939"/>
            <a:ext cx="792163" cy="504825"/>
            <a:chOff x="1610" y="1344"/>
            <a:chExt cx="2041" cy="2223"/>
          </a:xfrm>
        </p:grpSpPr>
        <p:sp>
          <p:nvSpPr>
            <p:cNvPr id="280588" name="Oval 12">
              <a:extLst>
                <a:ext uri="{FF2B5EF4-FFF2-40B4-BE49-F238E27FC236}">
                  <a16:creationId xmlns:a16="http://schemas.microsoft.com/office/drawing/2014/main" id="{0D7B05E2-DBFF-9A40-AB9C-ADC8C5FCB40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10" y="2704"/>
              <a:ext cx="2041" cy="863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52000"/>
                  </a:schemeClr>
                </a:gs>
                <a:gs pos="100000">
                  <a:schemeClr val="tx1">
                    <a:gamma/>
                    <a:shade val="0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t-BR"/>
            </a:p>
          </p:txBody>
        </p:sp>
        <p:sp>
          <p:nvSpPr>
            <p:cNvPr id="280589" name="Oval 13">
              <a:extLst>
                <a:ext uri="{FF2B5EF4-FFF2-40B4-BE49-F238E27FC236}">
                  <a16:creationId xmlns:a16="http://schemas.microsoft.com/office/drawing/2014/main" id="{995D10C8-6B98-6249-A8A8-6126BD9CF89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01" y="1344"/>
              <a:ext cx="1859" cy="185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t-BR"/>
            </a:p>
          </p:txBody>
        </p:sp>
        <p:sp>
          <p:nvSpPr>
            <p:cNvPr id="280590" name="Oval 14">
              <a:extLst>
                <a:ext uri="{FF2B5EF4-FFF2-40B4-BE49-F238E27FC236}">
                  <a16:creationId xmlns:a16="http://schemas.microsoft.com/office/drawing/2014/main" id="{4A85B56B-8DB4-9A4A-8176-3A4430FADF8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25" y="1354"/>
              <a:ext cx="1814" cy="181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0"/>
                  </a:schemeClr>
                </a:gs>
                <a:gs pos="100000">
                  <a:schemeClr val="hlink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t-BR"/>
            </a:p>
          </p:txBody>
        </p:sp>
        <p:sp>
          <p:nvSpPr>
            <p:cNvPr id="280591" name="Oval 15">
              <a:extLst>
                <a:ext uri="{FF2B5EF4-FFF2-40B4-BE49-F238E27FC236}">
                  <a16:creationId xmlns:a16="http://schemas.microsoft.com/office/drawing/2014/main" id="{6FAFDCC7-9A2E-C247-B015-68791E42D06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44" y="1372"/>
              <a:ext cx="1726" cy="16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</a:schemeClr>
                </a:gs>
                <a:gs pos="100000">
                  <a:schemeClr val="hlink">
                    <a:alpha val="4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t-BR"/>
            </a:p>
          </p:txBody>
        </p:sp>
        <p:sp>
          <p:nvSpPr>
            <p:cNvPr id="280592" name="Oval 16">
              <a:extLst>
                <a:ext uri="{FF2B5EF4-FFF2-40B4-BE49-F238E27FC236}">
                  <a16:creationId xmlns:a16="http://schemas.microsoft.com/office/drawing/2014/main" id="{367037E0-5BCF-1B4B-B045-5CB37D8CDF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44" y="1420"/>
              <a:ext cx="1535" cy="137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>
                    <a:alpha val="3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t-BR"/>
            </a:p>
          </p:txBody>
        </p:sp>
      </p:grpSp>
      <p:sp>
        <p:nvSpPr>
          <p:cNvPr id="280593" name="AutoShape 17">
            <a:extLst>
              <a:ext uri="{FF2B5EF4-FFF2-40B4-BE49-F238E27FC236}">
                <a16:creationId xmlns:a16="http://schemas.microsoft.com/office/drawing/2014/main" id="{6C7F330D-383F-5B44-94CC-D0E572D0E21D}"/>
              </a:ext>
            </a:extLst>
          </p:cNvPr>
          <p:cNvSpPr>
            <a:spLocks noChangeArrowheads="1"/>
          </p:cNvSpPr>
          <p:nvPr/>
        </p:nvSpPr>
        <p:spPr bwMode="auto">
          <a:xfrm rot="19351402">
            <a:off x="8543926" y="622300"/>
            <a:ext cx="360363" cy="215900"/>
          </a:xfrm>
          <a:prstGeom prst="leftArrow">
            <a:avLst>
              <a:gd name="adj1" fmla="val 50000"/>
              <a:gd name="adj2" fmla="val 41728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0594" name="AutoShape 18">
            <a:extLst>
              <a:ext uri="{FF2B5EF4-FFF2-40B4-BE49-F238E27FC236}">
                <a16:creationId xmlns:a16="http://schemas.microsoft.com/office/drawing/2014/main" id="{CE098D65-C098-F44D-AEAE-CE79CDAA316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047957" y="767557"/>
            <a:ext cx="360363" cy="215900"/>
          </a:xfrm>
          <a:prstGeom prst="leftArrow">
            <a:avLst>
              <a:gd name="adj1" fmla="val 50000"/>
              <a:gd name="adj2" fmla="val 41728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0595" name="Text Box 19">
            <a:extLst>
              <a:ext uri="{FF2B5EF4-FFF2-40B4-BE49-F238E27FC236}">
                <a16:creationId xmlns:a16="http://schemas.microsoft.com/office/drawing/2014/main" id="{5E0451E9-12C2-6E44-9556-2799E3824505}"/>
              </a:ext>
            </a:extLst>
          </p:cNvPr>
          <p:cNvSpPr txBox="1">
            <a:spLocks noChangeArrowheads="1"/>
          </p:cNvSpPr>
          <p:nvPr/>
        </p:nvSpPr>
        <p:spPr bwMode="gray">
          <a:xfrm rot="16200000">
            <a:off x="9039196" y="150531"/>
            <a:ext cx="400110" cy="61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pPr algn="ctr" eaLnBrk="0" hangingPunct="0"/>
            <a:r>
              <a:rPr lang="en-US" altLang="ko-KR" sz="700" b="1">
                <a:ea typeface="굴림" panose="020B0600000101010101" pitchFamily="34" charset="-127"/>
              </a:rPr>
              <a:t>Methodology </a:t>
            </a:r>
          </a:p>
          <a:p>
            <a:pPr algn="ctr" eaLnBrk="0" hangingPunct="0"/>
            <a:r>
              <a:rPr lang="en-US" altLang="ko-KR" sz="700" b="1">
                <a:ea typeface="굴림" panose="020B0600000101010101" pitchFamily="34" charset="-127"/>
              </a:rPr>
              <a:t>Analysis</a:t>
            </a:r>
          </a:p>
        </p:txBody>
      </p:sp>
      <p:sp>
        <p:nvSpPr>
          <p:cNvPr id="280596" name="Rectangle 20">
            <a:extLst>
              <a:ext uri="{FF2B5EF4-FFF2-40B4-BE49-F238E27FC236}">
                <a16:creationId xmlns:a16="http://schemas.microsoft.com/office/drawing/2014/main" id="{050C75AB-85AD-E24C-829C-C2C81D084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7450" y="1125538"/>
            <a:ext cx="1366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700" b="1" u="sng">
                <a:solidFill>
                  <a:srgbClr val="000000"/>
                </a:solidFill>
                <a:ea typeface="굴림" panose="020B0600000101010101" pitchFamily="34" charset="-127"/>
              </a:rPr>
              <a:t>Efficiency</a:t>
            </a:r>
          </a:p>
          <a:p>
            <a:pPr algn="ctr"/>
            <a:r>
              <a:rPr lang="en-US" altLang="ko-KR" sz="700">
                <a:solidFill>
                  <a:srgbClr val="000000"/>
                </a:solidFill>
                <a:ea typeface="굴림" panose="020B0600000101010101" pitchFamily="34" charset="-127"/>
              </a:rPr>
              <a:t>DEA</a:t>
            </a:r>
          </a:p>
        </p:txBody>
      </p:sp>
      <p:sp>
        <p:nvSpPr>
          <p:cNvPr id="280597" name="AutoShape 21">
            <a:extLst>
              <a:ext uri="{FF2B5EF4-FFF2-40B4-BE49-F238E27FC236}">
                <a16:creationId xmlns:a16="http://schemas.microsoft.com/office/drawing/2014/main" id="{AA7F0346-CC8B-1B4E-8B45-F94FC90ABD1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28814" y="1412876"/>
            <a:ext cx="3989387" cy="3603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0598" name="AutoShape 22">
            <a:extLst>
              <a:ext uri="{FF2B5EF4-FFF2-40B4-BE49-F238E27FC236}">
                <a16:creationId xmlns:a16="http://schemas.microsoft.com/office/drawing/2014/main" id="{1182559F-6514-9F40-AC8B-188A9708DA0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39963" y="1336676"/>
            <a:ext cx="3714750" cy="4667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/>
            <a:r>
              <a:rPr kumimoji="1" lang="en-US" altLang="ko-KR" sz="2000" b="1">
                <a:solidFill>
                  <a:schemeClr val="bg1"/>
                </a:solidFill>
                <a:ea typeface="굴림" panose="020B0600000101010101" pitchFamily="34" charset="-127"/>
              </a:rPr>
              <a:t>Methodology Analysis</a:t>
            </a:r>
          </a:p>
        </p:txBody>
      </p:sp>
      <p:sp>
        <p:nvSpPr>
          <p:cNvPr id="280599" name="AutoShape 23">
            <a:extLst>
              <a:ext uri="{FF2B5EF4-FFF2-40B4-BE49-F238E27FC236}">
                <a16:creationId xmlns:a16="http://schemas.microsoft.com/office/drawing/2014/main" id="{0E04BF6D-12CF-0F40-89B9-902A21E558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24000" y="1268413"/>
            <a:ext cx="685800" cy="685800"/>
          </a:xfrm>
          <a:prstGeom prst="diamond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altLang="ko-KR" sz="2400" b="1">
                <a:solidFill>
                  <a:schemeClr val="bg1"/>
                </a:solidFill>
                <a:ea typeface="굴림" panose="020B0600000101010101" pitchFamily="34" charset="-127"/>
              </a:rPr>
              <a:t>1</a:t>
            </a:r>
          </a:p>
        </p:txBody>
      </p:sp>
      <p:pic>
        <p:nvPicPr>
          <p:cNvPr id="280600" name="Picture 24">
            <a:extLst>
              <a:ext uri="{FF2B5EF4-FFF2-40B4-BE49-F238E27FC236}">
                <a16:creationId xmlns:a16="http://schemas.microsoft.com/office/drawing/2014/main" id="{B8CE5F4B-461D-BC4F-875F-763B31FF4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2276476"/>
            <a:ext cx="6335712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601" name="AutoShape 25">
            <a:extLst>
              <a:ext uri="{FF2B5EF4-FFF2-40B4-BE49-F238E27FC236}">
                <a16:creationId xmlns:a16="http://schemas.microsoft.com/office/drawing/2014/main" id="{7223D464-37FF-104F-AC36-31528C8B2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1" y="4508500"/>
            <a:ext cx="936625" cy="431800"/>
          </a:xfrm>
          <a:prstGeom prst="wedgeRectCallout">
            <a:avLst>
              <a:gd name="adj1" fmla="val -57796"/>
              <a:gd name="adj2" fmla="val 12169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pt-BR" altLang="pt-BR"/>
          </a:p>
        </p:txBody>
      </p:sp>
      <p:sp>
        <p:nvSpPr>
          <p:cNvPr id="280602" name="Text Box 26">
            <a:extLst>
              <a:ext uri="{FF2B5EF4-FFF2-40B4-BE49-F238E27FC236}">
                <a16:creationId xmlns:a16="http://schemas.microsoft.com/office/drawing/2014/main" id="{B499C9B5-AC04-9A4E-BFB4-08227546C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0" y="4581525"/>
            <a:ext cx="1042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1600" b="1"/>
              <a:t>NL 0,35</a:t>
            </a:r>
          </a:p>
        </p:txBody>
      </p:sp>
      <p:sp>
        <p:nvSpPr>
          <p:cNvPr id="280603" name="AutoShape 27">
            <a:extLst>
              <a:ext uri="{FF2B5EF4-FFF2-40B4-BE49-F238E27FC236}">
                <a16:creationId xmlns:a16="http://schemas.microsoft.com/office/drawing/2014/main" id="{D42886B8-E689-FC4B-A155-A01AD2DD58E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880101" y="5229226"/>
            <a:ext cx="936625" cy="360363"/>
          </a:xfrm>
          <a:prstGeom prst="wedgeRectCallout">
            <a:avLst>
              <a:gd name="adj1" fmla="val -49495"/>
              <a:gd name="adj2" fmla="val -10682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/>
            <a:endParaRPr lang="pt-BR" altLang="pt-BR"/>
          </a:p>
        </p:txBody>
      </p:sp>
      <p:sp>
        <p:nvSpPr>
          <p:cNvPr id="280604" name="Text Box 28">
            <a:extLst>
              <a:ext uri="{FF2B5EF4-FFF2-40B4-BE49-F238E27FC236}">
                <a16:creationId xmlns:a16="http://schemas.microsoft.com/office/drawing/2014/main" id="{8ACB1BE5-1D26-4F4E-B445-A9ABBBA82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0" y="5229225"/>
            <a:ext cx="1042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1600" b="1"/>
              <a:t>SE 0,32</a:t>
            </a:r>
          </a:p>
        </p:txBody>
      </p:sp>
      <p:sp>
        <p:nvSpPr>
          <p:cNvPr id="280606" name="AutoShape 30">
            <a:extLst>
              <a:ext uri="{FF2B5EF4-FFF2-40B4-BE49-F238E27FC236}">
                <a16:creationId xmlns:a16="http://schemas.microsoft.com/office/drawing/2014/main" id="{7CC2072F-1B09-F04F-A58E-B2FFDF369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1" y="3284538"/>
            <a:ext cx="936625" cy="431800"/>
          </a:xfrm>
          <a:prstGeom prst="wedgeRectCallout">
            <a:avLst>
              <a:gd name="adj1" fmla="val -57796"/>
              <a:gd name="adj2" fmla="val 12169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pt-BR" altLang="pt-BR"/>
          </a:p>
        </p:txBody>
      </p:sp>
      <p:sp>
        <p:nvSpPr>
          <p:cNvPr id="280605" name="Text Box 29">
            <a:extLst>
              <a:ext uri="{FF2B5EF4-FFF2-40B4-BE49-F238E27FC236}">
                <a16:creationId xmlns:a16="http://schemas.microsoft.com/office/drawing/2014/main" id="{253D35EA-4AE4-564F-B3FB-CFB9A1F24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0" y="3284538"/>
            <a:ext cx="1042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1600" b="1"/>
              <a:t>FI 0,35</a:t>
            </a:r>
          </a:p>
        </p:txBody>
      </p:sp>
      <p:sp>
        <p:nvSpPr>
          <p:cNvPr id="280607" name="AutoShape 31">
            <a:extLst>
              <a:ext uri="{FF2B5EF4-FFF2-40B4-BE49-F238E27FC236}">
                <a16:creationId xmlns:a16="http://schemas.microsoft.com/office/drawing/2014/main" id="{C22E8854-2CB1-D645-BEAF-DA66D5FB4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189" y="4581525"/>
            <a:ext cx="936625" cy="431800"/>
          </a:xfrm>
          <a:prstGeom prst="wedgeRectCallout">
            <a:avLst>
              <a:gd name="adj1" fmla="val -69662"/>
              <a:gd name="adj2" fmla="val 12647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pt-BR" altLang="pt-BR"/>
          </a:p>
        </p:txBody>
      </p:sp>
      <p:sp>
        <p:nvSpPr>
          <p:cNvPr id="280608" name="Text Box 32">
            <a:extLst>
              <a:ext uri="{FF2B5EF4-FFF2-40B4-BE49-F238E27FC236}">
                <a16:creationId xmlns:a16="http://schemas.microsoft.com/office/drawing/2014/main" id="{440017CD-ADD6-3D45-A94F-0628F556D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9" y="4652963"/>
            <a:ext cx="1042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1600" b="1"/>
              <a:t>NL 0,33</a:t>
            </a:r>
          </a:p>
        </p:txBody>
      </p:sp>
      <p:sp>
        <p:nvSpPr>
          <p:cNvPr id="280609" name="AutoShape 33">
            <a:extLst>
              <a:ext uri="{FF2B5EF4-FFF2-40B4-BE49-F238E27FC236}">
                <a16:creationId xmlns:a16="http://schemas.microsoft.com/office/drawing/2014/main" id="{F58D873E-BFB0-B64D-99E1-46D83E73F46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048751" y="5300663"/>
            <a:ext cx="936625" cy="360362"/>
          </a:xfrm>
          <a:prstGeom prst="wedgeRectCallout">
            <a:avLst>
              <a:gd name="adj1" fmla="val -64579"/>
              <a:gd name="adj2" fmla="val -11079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/>
            <a:endParaRPr lang="pt-BR" altLang="pt-BR"/>
          </a:p>
        </p:txBody>
      </p:sp>
      <p:sp>
        <p:nvSpPr>
          <p:cNvPr id="280611" name="AutoShape 35">
            <a:extLst>
              <a:ext uri="{FF2B5EF4-FFF2-40B4-BE49-F238E27FC236}">
                <a16:creationId xmlns:a16="http://schemas.microsoft.com/office/drawing/2014/main" id="{3119BFB0-8CA6-B642-B011-32939DE99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551" y="3357563"/>
            <a:ext cx="936625" cy="431800"/>
          </a:xfrm>
          <a:prstGeom prst="wedgeRectCallout">
            <a:avLst>
              <a:gd name="adj1" fmla="val -107968"/>
              <a:gd name="adj2" fmla="val 10992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pt-BR" altLang="pt-BR"/>
          </a:p>
        </p:txBody>
      </p:sp>
      <p:sp>
        <p:nvSpPr>
          <p:cNvPr id="280612" name="Text Box 36">
            <a:extLst>
              <a:ext uri="{FF2B5EF4-FFF2-40B4-BE49-F238E27FC236}">
                <a16:creationId xmlns:a16="http://schemas.microsoft.com/office/drawing/2014/main" id="{853A98FE-EEF3-0840-A654-D64C0B617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7064" y="3429000"/>
            <a:ext cx="1042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1600" b="1"/>
              <a:t>FI 0,40</a:t>
            </a:r>
          </a:p>
        </p:txBody>
      </p:sp>
      <p:sp>
        <p:nvSpPr>
          <p:cNvPr id="280610" name="Text Box 34">
            <a:extLst>
              <a:ext uri="{FF2B5EF4-FFF2-40B4-BE49-F238E27FC236}">
                <a16:creationId xmlns:a16="http://schemas.microsoft.com/office/drawing/2014/main" id="{D1095DD9-2FE3-7147-9B92-290354B57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5264" y="5300663"/>
            <a:ext cx="1042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1600" b="1"/>
              <a:t>SE 0,24</a:t>
            </a:r>
          </a:p>
        </p:txBody>
      </p:sp>
      <p:sp>
        <p:nvSpPr>
          <p:cNvPr id="280613" name="AutoShape 37">
            <a:extLst>
              <a:ext uri="{FF2B5EF4-FFF2-40B4-BE49-F238E27FC236}">
                <a16:creationId xmlns:a16="http://schemas.microsoft.com/office/drawing/2014/main" id="{04101BFC-B99F-AA4D-B8A5-CEEFB06AB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188" y="2630488"/>
            <a:ext cx="1079500" cy="576262"/>
          </a:xfrm>
          <a:prstGeom prst="wedgeRectCallout">
            <a:avLst>
              <a:gd name="adj1" fmla="val -60736"/>
              <a:gd name="adj2" fmla="val 12631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pt-BR" altLang="pt-BR"/>
          </a:p>
        </p:txBody>
      </p:sp>
      <p:sp>
        <p:nvSpPr>
          <p:cNvPr id="280614" name="Text Box 38">
            <a:extLst>
              <a:ext uri="{FF2B5EF4-FFF2-40B4-BE49-F238E27FC236}">
                <a16:creationId xmlns:a16="http://schemas.microsoft.com/office/drawing/2014/main" id="{9BF39EEC-2237-9E42-9559-FA709F34A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25" y="2632076"/>
            <a:ext cx="10429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1600" b="1"/>
              <a:t>BE  0,33</a:t>
            </a:r>
          </a:p>
          <a:p>
            <a:r>
              <a:rPr lang="pt-BR" altLang="pt-BR" sz="1600" b="1"/>
              <a:t>DK  0,37</a:t>
            </a:r>
          </a:p>
        </p:txBody>
      </p:sp>
      <p:pic>
        <p:nvPicPr>
          <p:cNvPr id="280617" name="Picture 41">
            <a:extLst>
              <a:ext uri="{FF2B5EF4-FFF2-40B4-BE49-F238E27FC236}">
                <a16:creationId xmlns:a16="http://schemas.microsoft.com/office/drawing/2014/main" id="{A62E71B2-DA86-5345-BD81-087E5D495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5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6399214"/>
            <a:ext cx="5397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0618" name="Text Box 42">
            <a:extLst>
              <a:ext uri="{FF2B5EF4-FFF2-40B4-BE49-F238E27FC236}">
                <a16:creationId xmlns:a16="http://schemas.microsoft.com/office/drawing/2014/main" id="{144E5DED-5CC5-5747-B7F0-56F3DB507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6597650"/>
            <a:ext cx="26654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Arial Unicode MS" panose="020B0604020202020204" pitchFamily="34" charset="-128"/>
              </a:rPr>
              <a:t>Ruy Camilo</a:t>
            </a:r>
          </a:p>
        </p:txBody>
      </p:sp>
      <p:sp>
        <p:nvSpPr>
          <p:cNvPr id="280619" name="Rectangle 43">
            <a:extLst>
              <a:ext uri="{FF2B5EF4-FFF2-40B4-BE49-F238E27FC236}">
                <a16:creationId xmlns:a16="http://schemas.microsoft.com/office/drawing/2014/main" id="{03EE3B48-D69E-5C44-85F9-F675B9F9D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76250"/>
            <a:ext cx="6300788" cy="71913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000">
                <a:solidFill>
                  <a:schemeClr val="bg1"/>
                </a:solidFill>
                <a:latin typeface="Tahoma" panose="020B0604030504040204" pitchFamily="34" charset="0"/>
              </a:rPr>
              <a:t>Bank Competition, Concentration and Efficiency </a:t>
            </a:r>
            <a:br>
              <a:rPr lang="pt-BR" altLang="pt-BR" sz="2000">
                <a:solidFill>
                  <a:schemeClr val="bg1"/>
                </a:solidFill>
                <a:latin typeface="Tahoma" panose="020B0604030504040204" pitchFamily="34" charset="0"/>
              </a:rPr>
            </a:br>
            <a:r>
              <a:rPr lang="pt-BR" altLang="pt-BR" sz="2000">
                <a:solidFill>
                  <a:schemeClr val="bg1"/>
                </a:solidFill>
                <a:latin typeface="Tahoma" panose="020B0604030504040204" pitchFamily="34" charset="0"/>
              </a:rPr>
              <a:t>in the Single European Market</a:t>
            </a:r>
            <a:endParaRPr lang="uk-UA" altLang="pt-BR" sz="1400" b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041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4" name="Text Box 4">
            <a:extLst>
              <a:ext uri="{FF2B5EF4-FFF2-40B4-BE49-F238E27FC236}">
                <a16:creationId xmlns:a16="http://schemas.microsoft.com/office/drawing/2014/main" id="{E0D68856-5413-8942-84F0-3A373C804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349501"/>
            <a:ext cx="8137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endParaRPr lang="pt-BR" altLang="pt-BR"/>
          </a:p>
        </p:txBody>
      </p:sp>
      <p:sp>
        <p:nvSpPr>
          <p:cNvPr id="281608" name="Rectangle 8">
            <a:extLst>
              <a:ext uri="{FF2B5EF4-FFF2-40B4-BE49-F238E27FC236}">
                <a16:creationId xmlns:a16="http://schemas.microsoft.com/office/drawing/2014/main" id="{AB97709B-DE8E-EC41-8F2D-2D9417647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1" y="2708275"/>
            <a:ext cx="10080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900" b="1" u="sng">
                <a:solidFill>
                  <a:schemeClr val="bg1"/>
                </a:solidFill>
                <a:ea typeface="굴림" panose="020B0600000101010101" pitchFamily="34" charset="-127"/>
              </a:rPr>
              <a:t>Concentration</a:t>
            </a:r>
          </a:p>
          <a:p>
            <a:pPr algn="ctr"/>
            <a:r>
              <a:rPr lang="en-US" altLang="ko-KR" sz="900">
                <a:solidFill>
                  <a:schemeClr val="bg1"/>
                </a:solidFill>
                <a:ea typeface="굴림" panose="020B0600000101010101" pitchFamily="34" charset="-127"/>
              </a:rPr>
              <a:t>CR3,CR5,HH</a:t>
            </a:r>
          </a:p>
        </p:txBody>
      </p:sp>
      <p:sp>
        <p:nvSpPr>
          <p:cNvPr id="281625" name="Text Box 25">
            <a:extLst>
              <a:ext uri="{FF2B5EF4-FFF2-40B4-BE49-F238E27FC236}">
                <a16:creationId xmlns:a16="http://schemas.microsoft.com/office/drawing/2014/main" id="{C57F9E7D-CE3F-874D-A9FB-0D3451157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301" y="35464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pic>
        <p:nvPicPr>
          <p:cNvPr id="281628" name="Picture 28">
            <a:extLst>
              <a:ext uri="{FF2B5EF4-FFF2-40B4-BE49-F238E27FC236}">
                <a16:creationId xmlns:a16="http://schemas.microsoft.com/office/drawing/2014/main" id="{4776DB24-C30A-CD49-8353-C93CEC9EE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628776"/>
            <a:ext cx="9144001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29" name="AutoShape 29">
            <a:extLst>
              <a:ext uri="{FF2B5EF4-FFF2-40B4-BE49-F238E27FC236}">
                <a16:creationId xmlns:a16="http://schemas.microsoft.com/office/drawing/2014/main" id="{E953FFEE-5D2B-E14F-9CA3-21DAD3B718C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120189" y="5878514"/>
            <a:ext cx="1152525" cy="790575"/>
          </a:xfrm>
          <a:prstGeom prst="wedgeRoundRectCallout">
            <a:avLst>
              <a:gd name="adj1" fmla="val -43667"/>
              <a:gd name="adj2" fmla="val 168472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/>
            <a:endParaRPr lang="pt-BR" altLang="pt-BR"/>
          </a:p>
        </p:txBody>
      </p:sp>
      <p:pic>
        <p:nvPicPr>
          <p:cNvPr id="281630" name="Picture 30">
            <a:extLst>
              <a:ext uri="{FF2B5EF4-FFF2-40B4-BE49-F238E27FC236}">
                <a16:creationId xmlns:a16="http://schemas.microsoft.com/office/drawing/2014/main" id="{9F609FA3-D2F4-1B43-BF96-6312EEC14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964" y="5949951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36" name="AutoShape 36">
            <a:extLst>
              <a:ext uri="{FF2B5EF4-FFF2-40B4-BE49-F238E27FC236}">
                <a16:creationId xmlns:a16="http://schemas.microsoft.com/office/drawing/2014/main" id="{DAAB03CD-CC5A-5D40-9F67-5F0760C79BE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41513" y="1341438"/>
            <a:ext cx="5473700" cy="360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1637" name="AutoShape 37">
            <a:extLst>
              <a:ext uri="{FF2B5EF4-FFF2-40B4-BE49-F238E27FC236}">
                <a16:creationId xmlns:a16="http://schemas.microsoft.com/office/drawing/2014/main" id="{6C009E38-FE22-B844-9C35-E6077CD0E4C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52651" y="1268414"/>
            <a:ext cx="5095875" cy="4667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/>
            <a:r>
              <a:rPr kumimoji="1" lang="en-US" altLang="ko-KR" sz="2000" b="1">
                <a:solidFill>
                  <a:srgbClr val="FFFFFF"/>
                </a:solidFill>
                <a:ea typeface="굴림" panose="020B0600000101010101" pitchFamily="34" charset="-127"/>
              </a:rPr>
              <a:t>Link between efficiency and competition</a:t>
            </a:r>
          </a:p>
        </p:txBody>
      </p:sp>
      <p:sp>
        <p:nvSpPr>
          <p:cNvPr id="281638" name="AutoShape 38">
            <a:extLst>
              <a:ext uri="{FF2B5EF4-FFF2-40B4-BE49-F238E27FC236}">
                <a16:creationId xmlns:a16="http://schemas.microsoft.com/office/drawing/2014/main" id="{C4BFA4B2-4253-5148-8EC4-8399C19B636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87488" y="1158875"/>
            <a:ext cx="685801" cy="685800"/>
          </a:xfrm>
          <a:prstGeom prst="diamond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altLang="ko-KR" sz="2400" b="1">
                <a:solidFill>
                  <a:schemeClr val="bg1"/>
                </a:solidFill>
                <a:ea typeface="굴림" panose="020B0600000101010101" pitchFamily="34" charset="-127"/>
              </a:rPr>
              <a:t>2</a:t>
            </a:r>
          </a:p>
        </p:txBody>
      </p:sp>
      <p:grpSp>
        <p:nvGrpSpPr>
          <p:cNvPr id="281639" name="Group 39">
            <a:extLst>
              <a:ext uri="{FF2B5EF4-FFF2-40B4-BE49-F238E27FC236}">
                <a16:creationId xmlns:a16="http://schemas.microsoft.com/office/drawing/2014/main" id="{438CC8CA-4D87-1D4F-88A2-2BFC4D9E57B5}"/>
              </a:ext>
            </a:extLst>
          </p:cNvPr>
          <p:cNvGrpSpPr>
            <a:grpSpLocks/>
          </p:cNvGrpSpPr>
          <p:nvPr/>
        </p:nvGrpSpPr>
        <p:grpSpPr bwMode="auto">
          <a:xfrm rot="3572476">
            <a:off x="8240713" y="225426"/>
            <a:ext cx="1368425" cy="1295400"/>
            <a:chOff x="1655" y="1829"/>
            <a:chExt cx="2495" cy="2327"/>
          </a:xfrm>
        </p:grpSpPr>
        <p:sp>
          <p:nvSpPr>
            <p:cNvPr id="281640" name="Freeform 40">
              <a:extLst>
                <a:ext uri="{FF2B5EF4-FFF2-40B4-BE49-F238E27FC236}">
                  <a16:creationId xmlns:a16="http://schemas.microsoft.com/office/drawing/2014/main" id="{6C3D6852-A3A7-7F4C-83B5-74A1B55950EF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0" y="2518"/>
              <a:ext cx="912" cy="1231"/>
            </a:xfrm>
            <a:custGeom>
              <a:avLst/>
              <a:gdLst>
                <a:gd name="T0" fmla="*/ 1233 w 1233"/>
                <a:gd name="T1" fmla="*/ 343 h 1764"/>
                <a:gd name="T2" fmla="*/ 413 w 1233"/>
                <a:gd name="T3" fmla="*/ 1764 h 1764"/>
                <a:gd name="T4" fmla="*/ 0 w 1233"/>
                <a:gd name="T5" fmla="*/ 1226 h 1764"/>
                <a:gd name="T6" fmla="*/ 6 w 1233"/>
                <a:gd name="T7" fmla="*/ 1098 h 1764"/>
                <a:gd name="T8" fmla="*/ 638 w 1233"/>
                <a:gd name="T9" fmla="*/ 0 h 1764"/>
                <a:gd name="T10" fmla="*/ 1233 w 1233"/>
                <a:gd name="T11" fmla="*/ 343 h 1764"/>
                <a:gd name="T12" fmla="*/ 1233 w 1233"/>
                <a:gd name="T13" fmla="*/ 34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lnTo>
                    <a:pt x="1233" y="343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ABABA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1641" name="Freeform 41">
              <a:extLst>
                <a:ext uri="{FF2B5EF4-FFF2-40B4-BE49-F238E27FC236}">
                  <a16:creationId xmlns:a16="http://schemas.microsoft.com/office/drawing/2014/main" id="{B5783799-8733-1647-91AD-1424E72502EE}"/>
                </a:ext>
              </a:extLst>
            </p:cNvPr>
            <p:cNvSpPr>
              <a:spLocks/>
            </p:cNvSpPr>
            <p:nvPr/>
          </p:nvSpPr>
          <p:spPr bwMode="gray">
            <a:xfrm rot="7200000">
              <a:off x="2726" y="1837"/>
              <a:ext cx="860" cy="1305"/>
            </a:xfrm>
            <a:custGeom>
              <a:avLst/>
              <a:gdLst>
                <a:gd name="T0" fmla="*/ 1233 w 1233"/>
                <a:gd name="T1" fmla="*/ 343 h 1764"/>
                <a:gd name="T2" fmla="*/ 413 w 1233"/>
                <a:gd name="T3" fmla="*/ 1764 h 1764"/>
                <a:gd name="T4" fmla="*/ 0 w 1233"/>
                <a:gd name="T5" fmla="*/ 1226 h 1764"/>
                <a:gd name="T6" fmla="*/ 6 w 1233"/>
                <a:gd name="T7" fmla="*/ 1098 h 1764"/>
                <a:gd name="T8" fmla="*/ 638 w 1233"/>
                <a:gd name="T9" fmla="*/ 0 h 1764"/>
                <a:gd name="T10" fmla="*/ 1233 w 1233"/>
                <a:gd name="T11" fmla="*/ 343 h 1764"/>
                <a:gd name="T12" fmla="*/ 1233 w 1233"/>
                <a:gd name="T13" fmla="*/ 34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lnTo>
                    <a:pt x="1233" y="343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ABABA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81642" name="Group 42">
              <a:extLst>
                <a:ext uri="{FF2B5EF4-FFF2-40B4-BE49-F238E27FC236}">
                  <a16:creationId xmlns:a16="http://schemas.microsoft.com/office/drawing/2014/main" id="{40B662C0-9103-6B43-AFE1-0470E635B2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1829"/>
              <a:ext cx="1480" cy="1302"/>
              <a:chOff x="1712" y="1389"/>
              <a:chExt cx="1480" cy="1302"/>
            </a:xfrm>
          </p:grpSpPr>
          <p:sp>
            <p:nvSpPr>
              <p:cNvPr id="281643" name="AutoShape 43">
                <a:extLst>
                  <a:ext uri="{FF2B5EF4-FFF2-40B4-BE49-F238E27FC236}">
                    <a16:creationId xmlns:a16="http://schemas.microsoft.com/office/drawing/2014/main" id="{3CAA98C1-507E-5344-9DDE-31B9A4E806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2600000">
                <a:off x="1712" y="2311"/>
                <a:ext cx="908" cy="38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81644" name="Freeform 44">
                <a:extLst>
                  <a:ext uri="{FF2B5EF4-FFF2-40B4-BE49-F238E27FC236}">
                    <a16:creationId xmlns:a16="http://schemas.microsoft.com/office/drawing/2014/main" id="{A9F2993B-398E-0948-8BE5-AA54385588A5}"/>
                  </a:ext>
                </a:extLst>
              </p:cNvPr>
              <p:cNvSpPr>
                <a:spLocks/>
              </p:cNvSpPr>
              <p:nvPr/>
            </p:nvSpPr>
            <p:spPr bwMode="gray">
              <a:xfrm rot="7200000">
                <a:off x="1961" y="1810"/>
                <a:ext cx="948" cy="508"/>
              </a:xfrm>
              <a:custGeom>
                <a:avLst/>
                <a:gdLst>
                  <a:gd name="T0" fmla="*/ 750 w 750"/>
                  <a:gd name="T1" fmla="*/ 0 h 378"/>
                  <a:gd name="T2" fmla="*/ 0 w 750"/>
                  <a:gd name="T3" fmla="*/ 0 h 378"/>
                  <a:gd name="T4" fmla="*/ 2 w 750"/>
                  <a:gd name="T5" fmla="*/ 194 h 378"/>
                  <a:gd name="T6" fmla="*/ 28 w 750"/>
                  <a:gd name="T7" fmla="*/ 378 h 378"/>
                  <a:gd name="T8" fmla="*/ 750 w 750"/>
                  <a:gd name="T9" fmla="*/ 378 h 378"/>
                  <a:gd name="T10" fmla="*/ 750 w 750"/>
                  <a:gd name="T11" fmla="*/ 0 h 378"/>
                  <a:gd name="T12" fmla="*/ 750 w 750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1645" name="Freeform 45">
                <a:extLst>
                  <a:ext uri="{FF2B5EF4-FFF2-40B4-BE49-F238E27FC236}">
                    <a16:creationId xmlns:a16="http://schemas.microsoft.com/office/drawing/2014/main" id="{2ACDCAB9-9EDA-F848-AF78-B100F0CA754A}"/>
                  </a:ext>
                </a:extLst>
              </p:cNvPr>
              <p:cNvSpPr>
                <a:spLocks/>
              </p:cNvSpPr>
              <p:nvPr/>
            </p:nvSpPr>
            <p:spPr bwMode="gray">
              <a:xfrm rot="7200000">
                <a:off x="2637" y="1226"/>
                <a:ext cx="392" cy="718"/>
              </a:xfrm>
              <a:custGeom>
                <a:avLst/>
                <a:gdLst>
                  <a:gd name="T0" fmla="*/ 495 w 495"/>
                  <a:gd name="T1" fmla="*/ 285 h 971"/>
                  <a:gd name="T2" fmla="*/ 495 w 495"/>
                  <a:gd name="T3" fmla="*/ 971 h 971"/>
                  <a:gd name="T4" fmla="*/ 462 w 495"/>
                  <a:gd name="T5" fmla="*/ 964 h 971"/>
                  <a:gd name="T6" fmla="*/ 430 w 495"/>
                  <a:gd name="T7" fmla="*/ 953 h 971"/>
                  <a:gd name="T8" fmla="*/ 401 w 495"/>
                  <a:gd name="T9" fmla="*/ 931 h 971"/>
                  <a:gd name="T10" fmla="*/ 372 w 495"/>
                  <a:gd name="T11" fmla="*/ 898 h 971"/>
                  <a:gd name="T12" fmla="*/ 339 w 495"/>
                  <a:gd name="T13" fmla="*/ 855 h 971"/>
                  <a:gd name="T14" fmla="*/ 306 w 495"/>
                  <a:gd name="T15" fmla="*/ 801 h 971"/>
                  <a:gd name="T16" fmla="*/ 270 w 495"/>
                  <a:gd name="T17" fmla="*/ 732 h 971"/>
                  <a:gd name="T18" fmla="*/ 227 w 495"/>
                  <a:gd name="T19" fmla="*/ 648 h 971"/>
                  <a:gd name="T20" fmla="*/ 183 w 495"/>
                  <a:gd name="T21" fmla="*/ 554 h 971"/>
                  <a:gd name="T22" fmla="*/ 129 w 495"/>
                  <a:gd name="T23" fmla="*/ 438 h 971"/>
                  <a:gd name="T24" fmla="*/ 96 w 495"/>
                  <a:gd name="T25" fmla="*/ 369 h 971"/>
                  <a:gd name="T26" fmla="*/ 29 w 495"/>
                  <a:gd name="T27" fmla="*/ 211 h 971"/>
                  <a:gd name="T28" fmla="*/ 2 w 495"/>
                  <a:gd name="T29" fmla="*/ 127 h 971"/>
                  <a:gd name="T30" fmla="*/ 0 w 495"/>
                  <a:gd name="T31" fmla="*/ 60 h 971"/>
                  <a:gd name="T32" fmla="*/ 15 w 495"/>
                  <a:gd name="T33" fmla="*/ 0 h 971"/>
                  <a:gd name="T34" fmla="*/ 15 w 495"/>
                  <a:gd name="T35" fmla="*/ 43 h 971"/>
                  <a:gd name="T36" fmla="*/ 15 w 495"/>
                  <a:gd name="T37" fmla="*/ 72 h 971"/>
                  <a:gd name="T38" fmla="*/ 15 w 495"/>
                  <a:gd name="T39" fmla="*/ 99 h 971"/>
                  <a:gd name="T40" fmla="*/ 18 w 495"/>
                  <a:gd name="T41" fmla="*/ 126 h 971"/>
                  <a:gd name="T42" fmla="*/ 29 w 495"/>
                  <a:gd name="T43" fmla="*/ 162 h 971"/>
                  <a:gd name="T44" fmla="*/ 53 w 495"/>
                  <a:gd name="T45" fmla="*/ 198 h 971"/>
                  <a:gd name="T46" fmla="*/ 85 w 495"/>
                  <a:gd name="T47" fmla="*/ 231 h 971"/>
                  <a:gd name="T48" fmla="*/ 125 w 495"/>
                  <a:gd name="T49" fmla="*/ 260 h 971"/>
                  <a:gd name="T50" fmla="*/ 180 w 495"/>
                  <a:gd name="T51" fmla="*/ 278 h 971"/>
                  <a:gd name="T52" fmla="*/ 245 w 495"/>
                  <a:gd name="T53" fmla="*/ 282 h 971"/>
                  <a:gd name="T54" fmla="*/ 495 w 495"/>
                  <a:gd name="T55" fmla="*/ 28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81646" name="Freeform 46">
              <a:extLst>
                <a:ext uri="{FF2B5EF4-FFF2-40B4-BE49-F238E27FC236}">
                  <a16:creationId xmlns:a16="http://schemas.microsoft.com/office/drawing/2014/main" id="{8AB34E69-069C-B249-B7A9-F2DF76135F35}"/>
                </a:ext>
              </a:extLst>
            </p:cNvPr>
            <p:cNvSpPr>
              <a:spLocks/>
            </p:cNvSpPr>
            <p:nvPr/>
          </p:nvSpPr>
          <p:spPr bwMode="gray">
            <a:xfrm rot="14400000">
              <a:off x="2798" y="3005"/>
              <a:ext cx="860" cy="1305"/>
            </a:xfrm>
            <a:custGeom>
              <a:avLst/>
              <a:gdLst>
                <a:gd name="T0" fmla="*/ 1233 w 1233"/>
                <a:gd name="T1" fmla="*/ 343 h 1764"/>
                <a:gd name="T2" fmla="*/ 413 w 1233"/>
                <a:gd name="T3" fmla="*/ 1764 h 1764"/>
                <a:gd name="T4" fmla="*/ 0 w 1233"/>
                <a:gd name="T5" fmla="*/ 1226 h 1764"/>
                <a:gd name="T6" fmla="*/ 6 w 1233"/>
                <a:gd name="T7" fmla="*/ 1098 h 1764"/>
                <a:gd name="T8" fmla="*/ 638 w 1233"/>
                <a:gd name="T9" fmla="*/ 0 h 1764"/>
                <a:gd name="T10" fmla="*/ 1233 w 1233"/>
                <a:gd name="T11" fmla="*/ 343 h 1764"/>
                <a:gd name="T12" fmla="*/ 1233 w 1233"/>
                <a:gd name="T13" fmla="*/ 34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lnTo>
                    <a:pt x="1233" y="343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ABABA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81647" name="Group 47">
              <a:extLst>
                <a:ext uri="{FF2B5EF4-FFF2-40B4-BE49-F238E27FC236}">
                  <a16:creationId xmlns:a16="http://schemas.microsoft.com/office/drawing/2014/main" id="{A192428D-83BF-844F-9570-502195E8C6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4" y="2436"/>
              <a:ext cx="1296" cy="1381"/>
              <a:chOff x="2854" y="1996"/>
              <a:chExt cx="1296" cy="1381"/>
            </a:xfrm>
          </p:grpSpPr>
          <p:sp>
            <p:nvSpPr>
              <p:cNvPr id="281648" name="AutoShape 48">
                <a:extLst>
                  <a:ext uri="{FF2B5EF4-FFF2-40B4-BE49-F238E27FC236}">
                    <a16:creationId xmlns:a16="http://schemas.microsoft.com/office/drawing/2014/main" id="{E7C0DD6A-AC4B-5848-8622-DB21FBCFB5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9800000">
                <a:off x="2854" y="1996"/>
                <a:ext cx="906" cy="38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81649" name="Freeform 49">
                <a:extLst>
                  <a:ext uri="{FF2B5EF4-FFF2-40B4-BE49-F238E27FC236}">
                    <a16:creationId xmlns:a16="http://schemas.microsoft.com/office/drawing/2014/main" id="{3053B6B9-D0E7-4944-B508-BDD21113EB80}"/>
                  </a:ext>
                </a:extLst>
              </p:cNvPr>
              <p:cNvSpPr>
                <a:spLocks/>
              </p:cNvSpPr>
              <p:nvPr/>
            </p:nvSpPr>
            <p:spPr bwMode="gray">
              <a:xfrm rot="14400000">
                <a:off x="3102" y="2371"/>
                <a:ext cx="948" cy="507"/>
              </a:xfrm>
              <a:custGeom>
                <a:avLst/>
                <a:gdLst>
                  <a:gd name="T0" fmla="*/ 750 w 750"/>
                  <a:gd name="T1" fmla="*/ 0 h 378"/>
                  <a:gd name="T2" fmla="*/ 0 w 750"/>
                  <a:gd name="T3" fmla="*/ 0 h 378"/>
                  <a:gd name="T4" fmla="*/ 2 w 750"/>
                  <a:gd name="T5" fmla="*/ 194 h 378"/>
                  <a:gd name="T6" fmla="*/ 28 w 750"/>
                  <a:gd name="T7" fmla="*/ 378 h 378"/>
                  <a:gd name="T8" fmla="*/ 750 w 750"/>
                  <a:gd name="T9" fmla="*/ 378 h 378"/>
                  <a:gd name="T10" fmla="*/ 750 w 750"/>
                  <a:gd name="T11" fmla="*/ 0 h 378"/>
                  <a:gd name="T12" fmla="*/ 750 w 750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1650" name="Freeform 50">
                <a:extLst>
                  <a:ext uri="{FF2B5EF4-FFF2-40B4-BE49-F238E27FC236}">
                    <a16:creationId xmlns:a16="http://schemas.microsoft.com/office/drawing/2014/main" id="{AA5C0B23-186E-9E4B-8400-6D9DE52C8537}"/>
                  </a:ext>
                </a:extLst>
              </p:cNvPr>
              <p:cNvSpPr>
                <a:spLocks/>
              </p:cNvSpPr>
              <p:nvPr/>
            </p:nvSpPr>
            <p:spPr bwMode="gray">
              <a:xfrm rot="14400000">
                <a:off x="3618" y="2845"/>
                <a:ext cx="346" cy="718"/>
              </a:xfrm>
              <a:custGeom>
                <a:avLst/>
                <a:gdLst>
                  <a:gd name="T0" fmla="*/ 495 w 495"/>
                  <a:gd name="T1" fmla="*/ 285 h 971"/>
                  <a:gd name="T2" fmla="*/ 495 w 495"/>
                  <a:gd name="T3" fmla="*/ 971 h 971"/>
                  <a:gd name="T4" fmla="*/ 462 w 495"/>
                  <a:gd name="T5" fmla="*/ 964 h 971"/>
                  <a:gd name="T6" fmla="*/ 430 w 495"/>
                  <a:gd name="T7" fmla="*/ 953 h 971"/>
                  <a:gd name="T8" fmla="*/ 401 w 495"/>
                  <a:gd name="T9" fmla="*/ 931 h 971"/>
                  <a:gd name="T10" fmla="*/ 372 w 495"/>
                  <a:gd name="T11" fmla="*/ 898 h 971"/>
                  <a:gd name="T12" fmla="*/ 339 w 495"/>
                  <a:gd name="T13" fmla="*/ 855 h 971"/>
                  <a:gd name="T14" fmla="*/ 306 w 495"/>
                  <a:gd name="T15" fmla="*/ 801 h 971"/>
                  <a:gd name="T16" fmla="*/ 270 w 495"/>
                  <a:gd name="T17" fmla="*/ 732 h 971"/>
                  <a:gd name="T18" fmla="*/ 227 w 495"/>
                  <a:gd name="T19" fmla="*/ 648 h 971"/>
                  <a:gd name="T20" fmla="*/ 183 w 495"/>
                  <a:gd name="T21" fmla="*/ 554 h 971"/>
                  <a:gd name="T22" fmla="*/ 129 w 495"/>
                  <a:gd name="T23" fmla="*/ 438 h 971"/>
                  <a:gd name="T24" fmla="*/ 96 w 495"/>
                  <a:gd name="T25" fmla="*/ 369 h 971"/>
                  <a:gd name="T26" fmla="*/ 29 w 495"/>
                  <a:gd name="T27" fmla="*/ 211 h 971"/>
                  <a:gd name="T28" fmla="*/ 2 w 495"/>
                  <a:gd name="T29" fmla="*/ 127 h 971"/>
                  <a:gd name="T30" fmla="*/ 0 w 495"/>
                  <a:gd name="T31" fmla="*/ 60 h 971"/>
                  <a:gd name="T32" fmla="*/ 15 w 495"/>
                  <a:gd name="T33" fmla="*/ 0 h 971"/>
                  <a:gd name="T34" fmla="*/ 15 w 495"/>
                  <a:gd name="T35" fmla="*/ 43 h 971"/>
                  <a:gd name="T36" fmla="*/ 15 w 495"/>
                  <a:gd name="T37" fmla="*/ 72 h 971"/>
                  <a:gd name="T38" fmla="*/ 15 w 495"/>
                  <a:gd name="T39" fmla="*/ 99 h 971"/>
                  <a:gd name="T40" fmla="*/ 18 w 495"/>
                  <a:gd name="T41" fmla="*/ 126 h 971"/>
                  <a:gd name="T42" fmla="*/ 29 w 495"/>
                  <a:gd name="T43" fmla="*/ 162 h 971"/>
                  <a:gd name="T44" fmla="*/ 53 w 495"/>
                  <a:gd name="T45" fmla="*/ 198 h 971"/>
                  <a:gd name="T46" fmla="*/ 85 w 495"/>
                  <a:gd name="T47" fmla="*/ 231 h 971"/>
                  <a:gd name="T48" fmla="*/ 125 w 495"/>
                  <a:gd name="T49" fmla="*/ 260 h 971"/>
                  <a:gd name="T50" fmla="*/ 180 w 495"/>
                  <a:gd name="T51" fmla="*/ 278 h 971"/>
                  <a:gd name="T52" fmla="*/ 245 w 495"/>
                  <a:gd name="T53" fmla="*/ 282 h 971"/>
                  <a:gd name="T54" fmla="*/ 495 w 495"/>
                  <a:gd name="T55" fmla="*/ 28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81651" name="Group 51">
              <a:extLst>
                <a:ext uri="{FF2B5EF4-FFF2-40B4-BE49-F238E27FC236}">
                  <a16:creationId xmlns:a16="http://schemas.microsoft.com/office/drawing/2014/main" id="{5083AFE5-5902-B845-8CC4-1596A3BA12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5" y="3277"/>
              <a:ext cx="1571" cy="879"/>
              <a:chOff x="1655" y="2837"/>
              <a:chExt cx="1571" cy="879"/>
            </a:xfrm>
          </p:grpSpPr>
          <p:sp>
            <p:nvSpPr>
              <p:cNvPr id="281652" name="Freeform 52">
                <a:extLst>
                  <a:ext uri="{FF2B5EF4-FFF2-40B4-BE49-F238E27FC236}">
                    <a16:creationId xmlns:a16="http://schemas.microsoft.com/office/drawing/2014/main" id="{EA7E3CB6-3A69-3746-B5D6-6403216135B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655" y="2837"/>
                <a:ext cx="366" cy="692"/>
              </a:xfrm>
              <a:custGeom>
                <a:avLst/>
                <a:gdLst>
                  <a:gd name="T0" fmla="*/ 495 w 495"/>
                  <a:gd name="T1" fmla="*/ 285 h 971"/>
                  <a:gd name="T2" fmla="*/ 495 w 495"/>
                  <a:gd name="T3" fmla="*/ 971 h 971"/>
                  <a:gd name="T4" fmla="*/ 462 w 495"/>
                  <a:gd name="T5" fmla="*/ 964 h 971"/>
                  <a:gd name="T6" fmla="*/ 430 w 495"/>
                  <a:gd name="T7" fmla="*/ 953 h 971"/>
                  <a:gd name="T8" fmla="*/ 401 w 495"/>
                  <a:gd name="T9" fmla="*/ 931 h 971"/>
                  <a:gd name="T10" fmla="*/ 372 w 495"/>
                  <a:gd name="T11" fmla="*/ 898 h 971"/>
                  <a:gd name="T12" fmla="*/ 339 w 495"/>
                  <a:gd name="T13" fmla="*/ 855 h 971"/>
                  <a:gd name="T14" fmla="*/ 306 w 495"/>
                  <a:gd name="T15" fmla="*/ 801 h 971"/>
                  <a:gd name="T16" fmla="*/ 270 w 495"/>
                  <a:gd name="T17" fmla="*/ 732 h 971"/>
                  <a:gd name="T18" fmla="*/ 227 w 495"/>
                  <a:gd name="T19" fmla="*/ 648 h 971"/>
                  <a:gd name="T20" fmla="*/ 183 w 495"/>
                  <a:gd name="T21" fmla="*/ 554 h 971"/>
                  <a:gd name="T22" fmla="*/ 129 w 495"/>
                  <a:gd name="T23" fmla="*/ 438 h 971"/>
                  <a:gd name="T24" fmla="*/ 96 w 495"/>
                  <a:gd name="T25" fmla="*/ 369 h 971"/>
                  <a:gd name="T26" fmla="*/ 29 w 495"/>
                  <a:gd name="T27" fmla="*/ 211 h 971"/>
                  <a:gd name="T28" fmla="*/ 2 w 495"/>
                  <a:gd name="T29" fmla="*/ 127 h 971"/>
                  <a:gd name="T30" fmla="*/ 0 w 495"/>
                  <a:gd name="T31" fmla="*/ 60 h 971"/>
                  <a:gd name="T32" fmla="*/ 15 w 495"/>
                  <a:gd name="T33" fmla="*/ 0 h 971"/>
                  <a:gd name="T34" fmla="*/ 15 w 495"/>
                  <a:gd name="T35" fmla="*/ 43 h 971"/>
                  <a:gd name="T36" fmla="*/ 15 w 495"/>
                  <a:gd name="T37" fmla="*/ 72 h 971"/>
                  <a:gd name="T38" fmla="*/ 15 w 495"/>
                  <a:gd name="T39" fmla="*/ 99 h 971"/>
                  <a:gd name="T40" fmla="*/ 18 w 495"/>
                  <a:gd name="T41" fmla="*/ 126 h 971"/>
                  <a:gd name="T42" fmla="*/ 29 w 495"/>
                  <a:gd name="T43" fmla="*/ 162 h 971"/>
                  <a:gd name="T44" fmla="*/ 53 w 495"/>
                  <a:gd name="T45" fmla="*/ 198 h 971"/>
                  <a:gd name="T46" fmla="*/ 85 w 495"/>
                  <a:gd name="T47" fmla="*/ 231 h 971"/>
                  <a:gd name="T48" fmla="*/ 125 w 495"/>
                  <a:gd name="T49" fmla="*/ 260 h 971"/>
                  <a:gd name="T50" fmla="*/ 180 w 495"/>
                  <a:gd name="T51" fmla="*/ 278 h 971"/>
                  <a:gd name="T52" fmla="*/ 245 w 495"/>
                  <a:gd name="T53" fmla="*/ 282 h 971"/>
                  <a:gd name="T54" fmla="*/ 495 w 495"/>
                  <a:gd name="T55" fmla="*/ 28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1653" name="AutoShape 53">
                <a:extLst>
                  <a:ext uri="{FF2B5EF4-FFF2-40B4-BE49-F238E27FC236}">
                    <a16:creationId xmlns:a16="http://schemas.microsoft.com/office/drawing/2014/main" id="{5045420C-3FBE-2E4E-BF18-CD1825FEC2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2589" y="3078"/>
                <a:ext cx="872" cy="403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81654" name="Freeform 54">
                <a:extLst>
                  <a:ext uri="{FF2B5EF4-FFF2-40B4-BE49-F238E27FC236}">
                    <a16:creationId xmlns:a16="http://schemas.microsoft.com/office/drawing/2014/main" id="{75283D11-D0EB-4E48-A1A1-7A613ADDA48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985" y="3040"/>
                <a:ext cx="1005" cy="489"/>
              </a:xfrm>
              <a:custGeom>
                <a:avLst/>
                <a:gdLst>
                  <a:gd name="T0" fmla="*/ 750 w 750"/>
                  <a:gd name="T1" fmla="*/ 0 h 378"/>
                  <a:gd name="T2" fmla="*/ 0 w 750"/>
                  <a:gd name="T3" fmla="*/ 0 h 378"/>
                  <a:gd name="T4" fmla="*/ 2 w 750"/>
                  <a:gd name="T5" fmla="*/ 194 h 378"/>
                  <a:gd name="T6" fmla="*/ 28 w 750"/>
                  <a:gd name="T7" fmla="*/ 378 h 378"/>
                  <a:gd name="T8" fmla="*/ 750 w 750"/>
                  <a:gd name="T9" fmla="*/ 378 h 378"/>
                  <a:gd name="T10" fmla="*/ 750 w 750"/>
                  <a:gd name="T11" fmla="*/ 0 h 378"/>
                  <a:gd name="T12" fmla="*/ 750 w 750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281655" name="Rectangle 55">
            <a:extLst>
              <a:ext uri="{FF2B5EF4-FFF2-40B4-BE49-F238E27FC236}">
                <a16:creationId xmlns:a16="http://schemas.microsoft.com/office/drawing/2014/main" id="{31CC2E65-CFEE-F14B-8C49-92C45E2C5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3964" y="333375"/>
            <a:ext cx="1630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chemeClr val="tx2"/>
                </a:solidFill>
                <a:ea typeface="굴림" panose="020B0600000101010101" pitchFamily="34" charset="-127"/>
              </a:rPr>
              <a:t>1)</a:t>
            </a:r>
            <a:r>
              <a:rPr lang="en-US" altLang="ko-KR">
                <a:ea typeface="굴림" panose="020B0600000101010101" pitchFamily="34" charset="-127"/>
              </a:rPr>
              <a:t> </a:t>
            </a:r>
            <a:r>
              <a:rPr lang="en-US" altLang="ko-KR" b="1" u="sng">
                <a:solidFill>
                  <a:schemeClr val="tx2"/>
                </a:solidFill>
                <a:ea typeface="굴림" panose="020B0600000101010101" pitchFamily="34" charset="-127"/>
              </a:rPr>
              <a:t>without DEA</a:t>
            </a:r>
            <a:endParaRPr lang="pt-BR" altLang="pt-BR" b="1" u="sng">
              <a:solidFill>
                <a:schemeClr val="tx2"/>
              </a:solidFill>
            </a:endParaRPr>
          </a:p>
        </p:txBody>
      </p:sp>
      <p:sp>
        <p:nvSpPr>
          <p:cNvPr id="281656" name="Rectangle 56">
            <a:extLst>
              <a:ext uri="{FF2B5EF4-FFF2-40B4-BE49-F238E27FC236}">
                <a16:creationId xmlns:a16="http://schemas.microsoft.com/office/drawing/2014/main" id="{E1923C9A-8F5A-F840-8AC1-C17F81C5C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3" y="838200"/>
            <a:ext cx="12802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chemeClr val="tx2"/>
                </a:solidFill>
                <a:ea typeface="굴림" panose="020B0600000101010101" pitchFamily="34" charset="-127"/>
              </a:rPr>
              <a:t>2) with DEA</a:t>
            </a:r>
            <a:endParaRPr lang="pt-BR" altLang="pt-BR">
              <a:solidFill>
                <a:schemeClr val="tx2"/>
              </a:solidFill>
            </a:endParaRPr>
          </a:p>
        </p:txBody>
      </p:sp>
      <p:sp>
        <p:nvSpPr>
          <p:cNvPr id="281657" name="Rectangle 57">
            <a:extLst>
              <a:ext uri="{FF2B5EF4-FFF2-40B4-BE49-F238E27FC236}">
                <a16:creationId xmlns:a16="http://schemas.microsoft.com/office/drawing/2014/main" id="{4BDA7BE1-ADE2-FB49-BC83-E2A112A8D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6364" y="1198563"/>
            <a:ext cx="14451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chemeClr val="tx2"/>
                </a:solidFill>
                <a:ea typeface="굴림" panose="020B0600000101010101" pitchFamily="34" charset="-127"/>
              </a:rPr>
              <a:t>3) H Statistics</a:t>
            </a:r>
            <a:endParaRPr lang="pt-BR" altLang="pt-BR">
              <a:solidFill>
                <a:schemeClr val="tx2"/>
              </a:solidFill>
            </a:endParaRPr>
          </a:p>
        </p:txBody>
      </p:sp>
      <p:sp>
        <p:nvSpPr>
          <p:cNvPr id="281660" name="Rectangle 60">
            <a:extLst>
              <a:ext uri="{FF2B5EF4-FFF2-40B4-BE49-F238E27FC236}">
                <a16:creationId xmlns:a16="http://schemas.microsoft.com/office/drawing/2014/main" id="{71625ECF-AD6E-374B-B73E-10826411D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8250" y="2924175"/>
            <a:ext cx="539750" cy="1873250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1661" name="Rectangle 61">
            <a:extLst>
              <a:ext uri="{FF2B5EF4-FFF2-40B4-BE49-F238E27FC236}">
                <a16:creationId xmlns:a16="http://schemas.microsoft.com/office/drawing/2014/main" id="{91EAA021-37F4-DE44-8CED-A6DF6C630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852739"/>
            <a:ext cx="576263" cy="1944687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1663" name="Rectangle 63">
            <a:extLst>
              <a:ext uri="{FF2B5EF4-FFF2-40B4-BE49-F238E27FC236}">
                <a16:creationId xmlns:a16="http://schemas.microsoft.com/office/drawing/2014/main" id="{AD711DA1-2165-B446-859F-40F14A5C3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205038"/>
            <a:ext cx="576263" cy="647700"/>
          </a:xfrm>
          <a:prstGeom prst="rect">
            <a:avLst/>
          </a:prstGeom>
          <a:solidFill>
            <a:srgbClr val="0000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1664" name="Rectangle 64">
            <a:extLst>
              <a:ext uri="{FF2B5EF4-FFF2-40B4-BE49-F238E27FC236}">
                <a16:creationId xmlns:a16="http://schemas.microsoft.com/office/drawing/2014/main" id="{C1D753C6-6983-A244-9350-6AC03895B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8251" y="2205039"/>
            <a:ext cx="504825" cy="719137"/>
          </a:xfrm>
          <a:prstGeom prst="rect">
            <a:avLst/>
          </a:prstGeom>
          <a:solidFill>
            <a:srgbClr val="0000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1665" name="Rectangle 65">
            <a:extLst>
              <a:ext uri="{FF2B5EF4-FFF2-40B4-BE49-F238E27FC236}">
                <a16:creationId xmlns:a16="http://schemas.microsoft.com/office/drawing/2014/main" id="{8E2F3C80-B773-E84A-B795-F1C9C40FE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04814"/>
            <a:ext cx="6300788" cy="71913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000">
                <a:solidFill>
                  <a:schemeClr val="bg1"/>
                </a:solidFill>
                <a:latin typeface="Tahoma" panose="020B0604030504040204" pitchFamily="34" charset="0"/>
              </a:rPr>
              <a:t>Bank Competition, Concentration and Efficiency </a:t>
            </a:r>
            <a:br>
              <a:rPr lang="pt-BR" altLang="pt-BR" sz="2000">
                <a:solidFill>
                  <a:schemeClr val="bg1"/>
                </a:solidFill>
                <a:latin typeface="Tahoma" panose="020B0604030504040204" pitchFamily="34" charset="0"/>
              </a:rPr>
            </a:br>
            <a:r>
              <a:rPr lang="pt-BR" altLang="pt-BR" sz="2000">
                <a:solidFill>
                  <a:schemeClr val="bg1"/>
                </a:solidFill>
                <a:latin typeface="Tahoma" panose="020B0604030504040204" pitchFamily="34" charset="0"/>
              </a:rPr>
              <a:t>in the Single European Market</a:t>
            </a:r>
            <a:endParaRPr lang="uk-UA" altLang="pt-BR" sz="1400" b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81666" name="Rectangle 66">
            <a:extLst>
              <a:ext uri="{FF2B5EF4-FFF2-40B4-BE49-F238E27FC236}">
                <a16:creationId xmlns:a16="http://schemas.microsoft.com/office/drawing/2014/main" id="{C5267621-B166-154B-A392-6FBBEF656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4797425"/>
            <a:ext cx="9180513" cy="287338"/>
          </a:xfrm>
          <a:prstGeom prst="rect">
            <a:avLst/>
          </a:prstGeom>
          <a:solidFill>
            <a:srgbClr val="FF66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1667" name="Oval 67">
            <a:extLst>
              <a:ext uri="{FF2B5EF4-FFF2-40B4-BE49-F238E27FC236}">
                <a16:creationId xmlns:a16="http://schemas.microsoft.com/office/drawing/2014/main" id="{C4E3604B-8BC7-6040-990E-5C648A495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6" y="4724400"/>
            <a:ext cx="576263" cy="433388"/>
          </a:xfrm>
          <a:prstGeom prst="ellipse">
            <a:avLst/>
          </a:prstGeom>
          <a:solidFill>
            <a:schemeClr val="accent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1668" name="Oval 68">
            <a:extLst>
              <a:ext uri="{FF2B5EF4-FFF2-40B4-BE49-F238E27FC236}">
                <a16:creationId xmlns:a16="http://schemas.microsoft.com/office/drawing/2014/main" id="{90F35F17-5BF8-9342-9C12-46D56FD6E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8" y="4724400"/>
            <a:ext cx="576262" cy="433388"/>
          </a:xfrm>
          <a:prstGeom prst="ellipse">
            <a:avLst/>
          </a:prstGeom>
          <a:solidFill>
            <a:schemeClr val="accent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8618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9" name="Rectangle 19">
            <a:extLst>
              <a:ext uri="{FF2B5EF4-FFF2-40B4-BE49-F238E27FC236}">
                <a16:creationId xmlns:a16="http://schemas.microsoft.com/office/drawing/2014/main" id="{3B5F2746-22A8-8B42-B236-982FAE0B9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1" y="2708275"/>
            <a:ext cx="10080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900" b="1" u="sng">
                <a:solidFill>
                  <a:schemeClr val="bg1"/>
                </a:solidFill>
                <a:ea typeface="굴림" panose="020B0600000101010101" pitchFamily="34" charset="-127"/>
              </a:rPr>
              <a:t>Concentration</a:t>
            </a:r>
          </a:p>
          <a:p>
            <a:pPr algn="ctr"/>
            <a:r>
              <a:rPr lang="en-US" altLang="ko-KR" sz="900">
                <a:solidFill>
                  <a:schemeClr val="bg1"/>
                </a:solidFill>
                <a:ea typeface="굴림" panose="020B0600000101010101" pitchFamily="34" charset="-127"/>
              </a:rPr>
              <a:t>CR3,CR5,HH</a:t>
            </a:r>
          </a:p>
        </p:txBody>
      </p:sp>
      <p:sp>
        <p:nvSpPr>
          <p:cNvPr id="276500" name="AutoShape 20">
            <a:extLst>
              <a:ext uri="{FF2B5EF4-FFF2-40B4-BE49-F238E27FC236}">
                <a16:creationId xmlns:a16="http://schemas.microsoft.com/office/drawing/2014/main" id="{08F5B748-8371-AF4B-AA26-21FC021AE14C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12950" y="1449388"/>
            <a:ext cx="5473700" cy="360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6501" name="AutoShape 21">
            <a:extLst>
              <a:ext uri="{FF2B5EF4-FFF2-40B4-BE49-F238E27FC236}">
                <a16:creationId xmlns:a16="http://schemas.microsoft.com/office/drawing/2014/main" id="{1781026B-A20A-BD4C-81C5-01585D32FE3E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24089" y="1377951"/>
            <a:ext cx="5095875" cy="4667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/>
            <a:r>
              <a:rPr kumimoji="1" lang="en-US" altLang="ko-KR" sz="2000" b="1">
                <a:solidFill>
                  <a:srgbClr val="FFFFFF"/>
                </a:solidFill>
                <a:ea typeface="굴림" panose="020B0600000101010101" pitchFamily="34" charset="-127"/>
              </a:rPr>
              <a:t>Link between efficiency and competition</a:t>
            </a:r>
          </a:p>
        </p:txBody>
      </p:sp>
      <p:sp>
        <p:nvSpPr>
          <p:cNvPr id="276502" name="AutoShape 22">
            <a:extLst>
              <a:ext uri="{FF2B5EF4-FFF2-40B4-BE49-F238E27FC236}">
                <a16:creationId xmlns:a16="http://schemas.microsoft.com/office/drawing/2014/main" id="{C681A794-8CDD-6941-BA60-F9860CA1F03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58925" y="1230313"/>
            <a:ext cx="685800" cy="685800"/>
          </a:xfrm>
          <a:prstGeom prst="diamond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altLang="ko-KR" sz="2400" b="1">
                <a:solidFill>
                  <a:schemeClr val="bg1"/>
                </a:solidFill>
                <a:ea typeface="굴림" panose="020B0600000101010101" pitchFamily="34" charset="-127"/>
              </a:rPr>
              <a:t>2</a:t>
            </a:r>
          </a:p>
        </p:txBody>
      </p:sp>
      <p:sp>
        <p:nvSpPr>
          <p:cNvPr id="276503" name="Rectangle 23">
            <a:extLst>
              <a:ext uri="{FF2B5EF4-FFF2-40B4-BE49-F238E27FC236}">
                <a16:creationId xmlns:a16="http://schemas.microsoft.com/office/drawing/2014/main" id="{69D990A2-A2B4-3E40-A640-012F7A991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989138"/>
            <a:ext cx="698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ko-KR" sz="1600">
                <a:solidFill>
                  <a:schemeClr val="tx2"/>
                </a:solidFill>
                <a:ea typeface="굴림" panose="020B0600000101010101" pitchFamily="34" charset="-127"/>
              </a:rPr>
              <a:t>2) Reduced-form revenue equation </a:t>
            </a:r>
            <a:r>
              <a:rPr lang="en-US" altLang="ko-KR" sz="2400" b="1" u="sng">
                <a:solidFill>
                  <a:schemeClr val="tx2"/>
                </a:solidFill>
                <a:ea typeface="굴림" panose="020B0600000101010101" pitchFamily="34" charset="-127"/>
              </a:rPr>
              <a:t>with DEA - Efficiency</a:t>
            </a:r>
          </a:p>
        </p:txBody>
      </p:sp>
      <p:sp>
        <p:nvSpPr>
          <p:cNvPr id="276504" name="Text Box 24">
            <a:extLst>
              <a:ext uri="{FF2B5EF4-FFF2-40B4-BE49-F238E27FC236}">
                <a16:creationId xmlns:a16="http://schemas.microsoft.com/office/drawing/2014/main" id="{A015C826-92BD-B54D-98BA-A50975025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657476"/>
            <a:ext cx="7991475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pt-BR" b="1" i="1"/>
              <a:t>Ln TRit = α + βlnP1it + βlnP2it + βlnP3it  + γ1lnEQASTit + γ2lnASTit +γ3lnLOANASTit + γ4lnDEPit + γ5lnCASHDEPit  + γ6lnOBSASTit + γ7lnDEAEFFit + εit</a:t>
            </a:r>
            <a:endParaRPr lang="pt-BR" altLang="pt-BR" b="1" i="1"/>
          </a:p>
        </p:txBody>
      </p:sp>
      <p:sp>
        <p:nvSpPr>
          <p:cNvPr id="276505" name="Text Box 25">
            <a:extLst>
              <a:ext uri="{FF2B5EF4-FFF2-40B4-BE49-F238E27FC236}">
                <a16:creationId xmlns:a16="http://schemas.microsoft.com/office/drawing/2014/main" id="{3D69BFBF-0EE4-A949-AAD8-9DF7D5A4B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3560763"/>
            <a:ext cx="80645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pt-BR"/>
              <a:t> DEA efficiency scores are considered as a bank-specific variable, capturing managerial ability.</a:t>
            </a:r>
            <a:endParaRPr lang="en-US" altLang="pt-BR" i="1"/>
          </a:p>
          <a:p>
            <a:pPr>
              <a:buFont typeface="Wingdings" pitchFamily="2" charset="2"/>
              <a:buChar char="ü"/>
            </a:pPr>
            <a:endParaRPr lang="pt-BR" altLang="pt-BR" i="1"/>
          </a:p>
          <a:p>
            <a:pPr>
              <a:buFont typeface="Wingdings" pitchFamily="2" charset="2"/>
              <a:buChar char="ü"/>
            </a:pPr>
            <a:r>
              <a:rPr lang="en-US" altLang="pt-BR"/>
              <a:t> The equilibrium test has to be carried out again, replacing the dependent variable total revenue over assets with the natural log of ROA.</a:t>
            </a:r>
            <a:endParaRPr lang="pt-BR" altLang="pt-BR"/>
          </a:p>
          <a:p>
            <a:pPr>
              <a:buFont typeface="Wingdings" pitchFamily="2" charset="2"/>
              <a:buNone/>
            </a:pPr>
            <a:endParaRPr lang="en-US" altLang="pt-BR"/>
          </a:p>
        </p:txBody>
      </p:sp>
      <p:sp>
        <p:nvSpPr>
          <p:cNvPr id="276506" name="Text Box 26">
            <a:extLst>
              <a:ext uri="{FF2B5EF4-FFF2-40B4-BE49-F238E27FC236}">
                <a16:creationId xmlns:a16="http://schemas.microsoft.com/office/drawing/2014/main" id="{5AFEC97D-DD3B-BD45-B996-62387CD18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1" y="5229225"/>
            <a:ext cx="8018463" cy="9159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pt-BR" b="1"/>
              <a:t>Ln ROA</a:t>
            </a:r>
            <a:r>
              <a:rPr lang="en-US" altLang="pt-BR" b="1" i="1"/>
              <a:t>it =</a:t>
            </a:r>
            <a:r>
              <a:rPr lang="en-US" altLang="pt-BR" b="1"/>
              <a:t> α + βlnP</a:t>
            </a:r>
            <a:r>
              <a:rPr lang="en-US" altLang="pt-BR" b="1" i="1"/>
              <a:t>1it</a:t>
            </a:r>
            <a:r>
              <a:rPr lang="en-US" altLang="pt-BR" b="1"/>
              <a:t> + βlnP</a:t>
            </a:r>
            <a:r>
              <a:rPr lang="en-US" altLang="pt-BR" b="1" i="1"/>
              <a:t>2it </a:t>
            </a:r>
            <a:r>
              <a:rPr lang="en-US" altLang="pt-BR" b="1"/>
              <a:t>+ βlnP</a:t>
            </a:r>
            <a:r>
              <a:rPr lang="en-US" altLang="pt-BR" b="1" i="1"/>
              <a:t>3it</a:t>
            </a:r>
            <a:r>
              <a:rPr lang="en-US" altLang="pt-BR" b="1"/>
              <a:t>  + γ1lnEQAST</a:t>
            </a:r>
            <a:r>
              <a:rPr lang="en-US" altLang="pt-BR" b="1" i="1"/>
              <a:t>it </a:t>
            </a:r>
            <a:r>
              <a:rPr lang="en-US" altLang="pt-BR" b="1"/>
              <a:t>+ γ2lnAST</a:t>
            </a:r>
            <a:r>
              <a:rPr lang="en-US" altLang="pt-BR" b="1" i="1"/>
              <a:t>it </a:t>
            </a:r>
          </a:p>
          <a:p>
            <a:r>
              <a:rPr lang="en-US" altLang="pt-BR" b="1" i="1"/>
              <a:t>+</a:t>
            </a:r>
            <a:r>
              <a:rPr lang="en-US" altLang="pt-BR" b="1"/>
              <a:t>γ3lnLOANAST</a:t>
            </a:r>
            <a:r>
              <a:rPr lang="en-US" altLang="pt-BR" b="1" i="1"/>
              <a:t>it </a:t>
            </a:r>
            <a:r>
              <a:rPr lang="en-US" altLang="pt-BR" b="1"/>
              <a:t>+ γ4lnDEP</a:t>
            </a:r>
            <a:r>
              <a:rPr lang="en-US" altLang="pt-BR" b="1" i="1"/>
              <a:t>it</a:t>
            </a:r>
            <a:r>
              <a:rPr lang="en-US" altLang="pt-BR" b="1"/>
              <a:t> + γ5lnCASHDEP</a:t>
            </a:r>
            <a:r>
              <a:rPr lang="en-US" altLang="pt-BR" b="1" i="1"/>
              <a:t>it </a:t>
            </a:r>
            <a:r>
              <a:rPr lang="en-US" altLang="pt-BR" b="1"/>
              <a:t> + γ6lnOBSAST</a:t>
            </a:r>
            <a:r>
              <a:rPr lang="en-US" altLang="pt-BR" b="1" i="1"/>
              <a:t>it </a:t>
            </a:r>
          </a:p>
          <a:p>
            <a:r>
              <a:rPr lang="en-US" altLang="pt-BR" b="1"/>
              <a:t>+ γ7lnDEAEFF</a:t>
            </a:r>
            <a:r>
              <a:rPr lang="en-US" altLang="pt-BR" b="1" i="1"/>
              <a:t>it </a:t>
            </a:r>
            <a:r>
              <a:rPr lang="en-US" altLang="pt-BR" b="1"/>
              <a:t>+</a:t>
            </a:r>
            <a:r>
              <a:rPr lang="en-US" altLang="pt-BR" b="1" i="1"/>
              <a:t> </a:t>
            </a:r>
            <a:r>
              <a:rPr lang="en-US" altLang="pt-BR" b="1"/>
              <a:t>ε</a:t>
            </a:r>
            <a:r>
              <a:rPr lang="en-US" altLang="pt-BR" b="1" i="1"/>
              <a:t>it</a:t>
            </a:r>
            <a:endParaRPr lang="pt-BR" altLang="pt-BR" b="1" i="1"/>
          </a:p>
        </p:txBody>
      </p:sp>
      <p:grpSp>
        <p:nvGrpSpPr>
          <p:cNvPr id="276507" name="Group 27">
            <a:extLst>
              <a:ext uri="{FF2B5EF4-FFF2-40B4-BE49-F238E27FC236}">
                <a16:creationId xmlns:a16="http://schemas.microsoft.com/office/drawing/2014/main" id="{5A3DFCDD-72A6-A64B-B863-0CCE39D7BEB9}"/>
              </a:ext>
            </a:extLst>
          </p:cNvPr>
          <p:cNvGrpSpPr>
            <a:grpSpLocks/>
          </p:cNvGrpSpPr>
          <p:nvPr/>
        </p:nvGrpSpPr>
        <p:grpSpPr bwMode="auto">
          <a:xfrm rot="3572476">
            <a:off x="8677276" y="296863"/>
            <a:ext cx="1368425" cy="1295400"/>
            <a:chOff x="1655" y="1829"/>
            <a:chExt cx="2495" cy="2327"/>
          </a:xfrm>
        </p:grpSpPr>
        <p:sp>
          <p:nvSpPr>
            <p:cNvPr id="276508" name="Freeform 28">
              <a:extLst>
                <a:ext uri="{FF2B5EF4-FFF2-40B4-BE49-F238E27FC236}">
                  <a16:creationId xmlns:a16="http://schemas.microsoft.com/office/drawing/2014/main" id="{2E0B274F-6783-3B4A-B033-8A8D6A1EB268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0" y="2518"/>
              <a:ext cx="912" cy="1231"/>
            </a:xfrm>
            <a:custGeom>
              <a:avLst/>
              <a:gdLst>
                <a:gd name="T0" fmla="*/ 1233 w 1233"/>
                <a:gd name="T1" fmla="*/ 343 h 1764"/>
                <a:gd name="T2" fmla="*/ 413 w 1233"/>
                <a:gd name="T3" fmla="*/ 1764 h 1764"/>
                <a:gd name="T4" fmla="*/ 0 w 1233"/>
                <a:gd name="T5" fmla="*/ 1226 h 1764"/>
                <a:gd name="T6" fmla="*/ 6 w 1233"/>
                <a:gd name="T7" fmla="*/ 1098 h 1764"/>
                <a:gd name="T8" fmla="*/ 638 w 1233"/>
                <a:gd name="T9" fmla="*/ 0 h 1764"/>
                <a:gd name="T10" fmla="*/ 1233 w 1233"/>
                <a:gd name="T11" fmla="*/ 343 h 1764"/>
                <a:gd name="T12" fmla="*/ 1233 w 1233"/>
                <a:gd name="T13" fmla="*/ 34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lnTo>
                    <a:pt x="1233" y="343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ABABA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76509" name="Freeform 29">
              <a:extLst>
                <a:ext uri="{FF2B5EF4-FFF2-40B4-BE49-F238E27FC236}">
                  <a16:creationId xmlns:a16="http://schemas.microsoft.com/office/drawing/2014/main" id="{F9C617C2-77B6-2B43-9556-87F61CF53F62}"/>
                </a:ext>
              </a:extLst>
            </p:cNvPr>
            <p:cNvSpPr>
              <a:spLocks/>
            </p:cNvSpPr>
            <p:nvPr/>
          </p:nvSpPr>
          <p:spPr bwMode="gray">
            <a:xfrm rot="7200000">
              <a:off x="2726" y="1837"/>
              <a:ext cx="860" cy="1305"/>
            </a:xfrm>
            <a:custGeom>
              <a:avLst/>
              <a:gdLst>
                <a:gd name="T0" fmla="*/ 1233 w 1233"/>
                <a:gd name="T1" fmla="*/ 343 h 1764"/>
                <a:gd name="T2" fmla="*/ 413 w 1233"/>
                <a:gd name="T3" fmla="*/ 1764 h 1764"/>
                <a:gd name="T4" fmla="*/ 0 w 1233"/>
                <a:gd name="T5" fmla="*/ 1226 h 1764"/>
                <a:gd name="T6" fmla="*/ 6 w 1233"/>
                <a:gd name="T7" fmla="*/ 1098 h 1764"/>
                <a:gd name="T8" fmla="*/ 638 w 1233"/>
                <a:gd name="T9" fmla="*/ 0 h 1764"/>
                <a:gd name="T10" fmla="*/ 1233 w 1233"/>
                <a:gd name="T11" fmla="*/ 343 h 1764"/>
                <a:gd name="T12" fmla="*/ 1233 w 1233"/>
                <a:gd name="T13" fmla="*/ 34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lnTo>
                    <a:pt x="1233" y="343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ABABA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76510" name="Group 30">
              <a:extLst>
                <a:ext uri="{FF2B5EF4-FFF2-40B4-BE49-F238E27FC236}">
                  <a16:creationId xmlns:a16="http://schemas.microsoft.com/office/drawing/2014/main" id="{2481DE71-5DE5-0442-B44F-D43024C9AA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1829"/>
              <a:ext cx="1480" cy="1302"/>
              <a:chOff x="1712" y="1389"/>
              <a:chExt cx="1480" cy="1302"/>
            </a:xfrm>
          </p:grpSpPr>
          <p:sp>
            <p:nvSpPr>
              <p:cNvPr id="276511" name="AutoShape 31">
                <a:extLst>
                  <a:ext uri="{FF2B5EF4-FFF2-40B4-BE49-F238E27FC236}">
                    <a16:creationId xmlns:a16="http://schemas.microsoft.com/office/drawing/2014/main" id="{42D21E80-E04F-0C40-AB43-CB1585C143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2600000">
                <a:off x="1712" y="2311"/>
                <a:ext cx="908" cy="38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76512" name="Freeform 32">
                <a:extLst>
                  <a:ext uri="{FF2B5EF4-FFF2-40B4-BE49-F238E27FC236}">
                    <a16:creationId xmlns:a16="http://schemas.microsoft.com/office/drawing/2014/main" id="{475D8E28-D3B7-634E-B6A4-46964A6EC093}"/>
                  </a:ext>
                </a:extLst>
              </p:cNvPr>
              <p:cNvSpPr>
                <a:spLocks/>
              </p:cNvSpPr>
              <p:nvPr/>
            </p:nvSpPr>
            <p:spPr bwMode="gray">
              <a:xfrm rot="7200000">
                <a:off x="1961" y="1810"/>
                <a:ext cx="948" cy="508"/>
              </a:xfrm>
              <a:custGeom>
                <a:avLst/>
                <a:gdLst>
                  <a:gd name="T0" fmla="*/ 750 w 750"/>
                  <a:gd name="T1" fmla="*/ 0 h 378"/>
                  <a:gd name="T2" fmla="*/ 0 w 750"/>
                  <a:gd name="T3" fmla="*/ 0 h 378"/>
                  <a:gd name="T4" fmla="*/ 2 w 750"/>
                  <a:gd name="T5" fmla="*/ 194 h 378"/>
                  <a:gd name="T6" fmla="*/ 28 w 750"/>
                  <a:gd name="T7" fmla="*/ 378 h 378"/>
                  <a:gd name="T8" fmla="*/ 750 w 750"/>
                  <a:gd name="T9" fmla="*/ 378 h 378"/>
                  <a:gd name="T10" fmla="*/ 750 w 750"/>
                  <a:gd name="T11" fmla="*/ 0 h 378"/>
                  <a:gd name="T12" fmla="*/ 750 w 750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6513" name="Freeform 33">
                <a:extLst>
                  <a:ext uri="{FF2B5EF4-FFF2-40B4-BE49-F238E27FC236}">
                    <a16:creationId xmlns:a16="http://schemas.microsoft.com/office/drawing/2014/main" id="{478F58E6-D9D5-2C4B-B538-2C95EC834507}"/>
                  </a:ext>
                </a:extLst>
              </p:cNvPr>
              <p:cNvSpPr>
                <a:spLocks/>
              </p:cNvSpPr>
              <p:nvPr/>
            </p:nvSpPr>
            <p:spPr bwMode="gray">
              <a:xfrm rot="7200000">
                <a:off x="2637" y="1226"/>
                <a:ext cx="392" cy="718"/>
              </a:xfrm>
              <a:custGeom>
                <a:avLst/>
                <a:gdLst>
                  <a:gd name="T0" fmla="*/ 495 w 495"/>
                  <a:gd name="T1" fmla="*/ 285 h 971"/>
                  <a:gd name="T2" fmla="*/ 495 w 495"/>
                  <a:gd name="T3" fmla="*/ 971 h 971"/>
                  <a:gd name="T4" fmla="*/ 462 w 495"/>
                  <a:gd name="T5" fmla="*/ 964 h 971"/>
                  <a:gd name="T6" fmla="*/ 430 w 495"/>
                  <a:gd name="T7" fmla="*/ 953 h 971"/>
                  <a:gd name="T8" fmla="*/ 401 w 495"/>
                  <a:gd name="T9" fmla="*/ 931 h 971"/>
                  <a:gd name="T10" fmla="*/ 372 w 495"/>
                  <a:gd name="T11" fmla="*/ 898 h 971"/>
                  <a:gd name="T12" fmla="*/ 339 w 495"/>
                  <a:gd name="T13" fmla="*/ 855 h 971"/>
                  <a:gd name="T14" fmla="*/ 306 w 495"/>
                  <a:gd name="T15" fmla="*/ 801 h 971"/>
                  <a:gd name="T16" fmla="*/ 270 w 495"/>
                  <a:gd name="T17" fmla="*/ 732 h 971"/>
                  <a:gd name="T18" fmla="*/ 227 w 495"/>
                  <a:gd name="T19" fmla="*/ 648 h 971"/>
                  <a:gd name="T20" fmla="*/ 183 w 495"/>
                  <a:gd name="T21" fmla="*/ 554 h 971"/>
                  <a:gd name="T22" fmla="*/ 129 w 495"/>
                  <a:gd name="T23" fmla="*/ 438 h 971"/>
                  <a:gd name="T24" fmla="*/ 96 w 495"/>
                  <a:gd name="T25" fmla="*/ 369 h 971"/>
                  <a:gd name="T26" fmla="*/ 29 w 495"/>
                  <a:gd name="T27" fmla="*/ 211 h 971"/>
                  <a:gd name="T28" fmla="*/ 2 w 495"/>
                  <a:gd name="T29" fmla="*/ 127 h 971"/>
                  <a:gd name="T30" fmla="*/ 0 w 495"/>
                  <a:gd name="T31" fmla="*/ 60 h 971"/>
                  <a:gd name="T32" fmla="*/ 15 w 495"/>
                  <a:gd name="T33" fmla="*/ 0 h 971"/>
                  <a:gd name="T34" fmla="*/ 15 w 495"/>
                  <a:gd name="T35" fmla="*/ 43 h 971"/>
                  <a:gd name="T36" fmla="*/ 15 w 495"/>
                  <a:gd name="T37" fmla="*/ 72 h 971"/>
                  <a:gd name="T38" fmla="*/ 15 w 495"/>
                  <a:gd name="T39" fmla="*/ 99 h 971"/>
                  <a:gd name="T40" fmla="*/ 18 w 495"/>
                  <a:gd name="T41" fmla="*/ 126 h 971"/>
                  <a:gd name="T42" fmla="*/ 29 w 495"/>
                  <a:gd name="T43" fmla="*/ 162 h 971"/>
                  <a:gd name="T44" fmla="*/ 53 w 495"/>
                  <a:gd name="T45" fmla="*/ 198 h 971"/>
                  <a:gd name="T46" fmla="*/ 85 w 495"/>
                  <a:gd name="T47" fmla="*/ 231 h 971"/>
                  <a:gd name="T48" fmla="*/ 125 w 495"/>
                  <a:gd name="T49" fmla="*/ 260 h 971"/>
                  <a:gd name="T50" fmla="*/ 180 w 495"/>
                  <a:gd name="T51" fmla="*/ 278 h 971"/>
                  <a:gd name="T52" fmla="*/ 245 w 495"/>
                  <a:gd name="T53" fmla="*/ 282 h 971"/>
                  <a:gd name="T54" fmla="*/ 495 w 495"/>
                  <a:gd name="T55" fmla="*/ 28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76514" name="Freeform 34">
              <a:extLst>
                <a:ext uri="{FF2B5EF4-FFF2-40B4-BE49-F238E27FC236}">
                  <a16:creationId xmlns:a16="http://schemas.microsoft.com/office/drawing/2014/main" id="{883A2355-EF66-2344-9BC1-7544EE8FD8CF}"/>
                </a:ext>
              </a:extLst>
            </p:cNvPr>
            <p:cNvSpPr>
              <a:spLocks/>
            </p:cNvSpPr>
            <p:nvPr/>
          </p:nvSpPr>
          <p:spPr bwMode="gray">
            <a:xfrm rot="14400000">
              <a:off x="2798" y="3005"/>
              <a:ext cx="860" cy="1305"/>
            </a:xfrm>
            <a:custGeom>
              <a:avLst/>
              <a:gdLst>
                <a:gd name="T0" fmla="*/ 1233 w 1233"/>
                <a:gd name="T1" fmla="*/ 343 h 1764"/>
                <a:gd name="T2" fmla="*/ 413 w 1233"/>
                <a:gd name="T3" fmla="*/ 1764 h 1764"/>
                <a:gd name="T4" fmla="*/ 0 w 1233"/>
                <a:gd name="T5" fmla="*/ 1226 h 1764"/>
                <a:gd name="T6" fmla="*/ 6 w 1233"/>
                <a:gd name="T7" fmla="*/ 1098 h 1764"/>
                <a:gd name="T8" fmla="*/ 638 w 1233"/>
                <a:gd name="T9" fmla="*/ 0 h 1764"/>
                <a:gd name="T10" fmla="*/ 1233 w 1233"/>
                <a:gd name="T11" fmla="*/ 343 h 1764"/>
                <a:gd name="T12" fmla="*/ 1233 w 1233"/>
                <a:gd name="T13" fmla="*/ 34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lnTo>
                    <a:pt x="1233" y="343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ABABA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76515" name="Group 35">
              <a:extLst>
                <a:ext uri="{FF2B5EF4-FFF2-40B4-BE49-F238E27FC236}">
                  <a16:creationId xmlns:a16="http://schemas.microsoft.com/office/drawing/2014/main" id="{66B9C740-37A9-174E-BB6C-19234A6B3D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4" y="2436"/>
              <a:ext cx="1296" cy="1381"/>
              <a:chOff x="2854" y="1996"/>
              <a:chExt cx="1296" cy="1381"/>
            </a:xfrm>
          </p:grpSpPr>
          <p:sp>
            <p:nvSpPr>
              <p:cNvPr id="276516" name="AutoShape 36">
                <a:extLst>
                  <a:ext uri="{FF2B5EF4-FFF2-40B4-BE49-F238E27FC236}">
                    <a16:creationId xmlns:a16="http://schemas.microsoft.com/office/drawing/2014/main" id="{B2E760DD-2ACC-5042-948C-CD6040F4561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9800000">
                <a:off x="2854" y="1996"/>
                <a:ext cx="906" cy="38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76517" name="Freeform 37">
                <a:extLst>
                  <a:ext uri="{FF2B5EF4-FFF2-40B4-BE49-F238E27FC236}">
                    <a16:creationId xmlns:a16="http://schemas.microsoft.com/office/drawing/2014/main" id="{C86F2A39-8EA8-D746-964A-CD1E11AE7C68}"/>
                  </a:ext>
                </a:extLst>
              </p:cNvPr>
              <p:cNvSpPr>
                <a:spLocks/>
              </p:cNvSpPr>
              <p:nvPr/>
            </p:nvSpPr>
            <p:spPr bwMode="gray">
              <a:xfrm rot="14400000">
                <a:off x="3102" y="2371"/>
                <a:ext cx="948" cy="507"/>
              </a:xfrm>
              <a:custGeom>
                <a:avLst/>
                <a:gdLst>
                  <a:gd name="T0" fmla="*/ 750 w 750"/>
                  <a:gd name="T1" fmla="*/ 0 h 378"/>
                  <a:gd name="T2" fmla="*/ 0 w 750"/>
                  <a:gd name="T3" fmla="*/ 0 h 378"/>
                  <a:gd name="T4" fmla="*/ 2 w 750"/>
                  <a:gd name="T5" fmla="*/ 194 h 378"/>
                  <a:gd name="T6" fmla="*/ 28 w 750"/>
                  <a:gd name="T7" fmla="*/ 378 h 378"/>
                  <a:gd name="T8" fmla="*/ 750 w 750"/>
                  <a:gd name="T9" fmla="*/ 378 h 378"/>
                  <a:gd name="T10" fmla="*/ 750 w 750"/>
                  <a:gd name="T11" fmla="*/ 0 h 378"/>
                  <a:gd name="T12" fmla="*/ 750 w 750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6518" name="Freeform 38">
                <a:extLst>
                  <a:ext uri="{FF2B5EF4-FFF2-40B4-BE49-F238E27FC236}">
                    <a16:creationId xmlns:a16="http://schemas.microsoft.com/office/drawing/2014/main" id="{A41C4695-74D3-BB4F-B1C4-80437BD46737}"/>
                  </a:ext>
                </a:extLst>
              </p:cNvPr>
              <p:cNvSpPr>
                <a:spLocks/>
              </p:cNvSpPr>
              <p:nvPr/>
            </p:nvSpPr>
            <p:spPr bwMode="gray">
              <a:xfrm rot="14400000">
                <a:off x="3618" y="2845"/>
                <a:ext cx="346" cy="718"/>
              </a:xfrm>
              <a:custGeom>
                <a:avLst/>
                <a:gdLst>
                  <a:gd name="T0" fmla="*/ 495 w 495"/>
                  <a:gd name="T1" fmla="*/ 285 h 971"/>
                  <a:gd name="T2" fmla="*/ 495 w 495"/>
                  <a:gd name="T3" fmla="*/ 971 h 971"/>
                  <a:gd name="T4" fmla="*/ 462 w 495"/>
                  <a:gd name="T5" fmla="*/ 964 h 971"/>
                  <a:gd name="T6" fmla="*/ 430 w 495"/>
                  <a:gd name="T7" fmla="*/ 953 h 971"/>
                  <a:gd name="T8" fmla="*/ 401 w 495"/>
                  <a:gd name="T9" fmla="*/ 931 h 971"/>
                  <a:gd name="T10" fmla="*/ 372 w 495"/>
                  <a:gd name="T11" fmla="*/ 898 h 971"/>
                  <a:gd name="T12" fmla="*/ 339 w 495"/>
                  <a:gd name="T13" fmla="*/ 855 h 971"/>
                  <a:gd name="T14" fmla="*/ 306 w 495"/>
                  <a:gd name="T15" fmla="*/ 801 h 971"/>
                  <a:gd name="T16" fmla="*/ 270 w 495"/>
                  <a:gd name="T17" fmla="*/ 732 h 971"/>
                  <a:gd name="T18" fmla="*/ 227 w 495"/>
                  <a:gd name="T19" fmla="*/ 648 h 971"/>
                  <a:gd name="T20" fmla="*/ 183 w 495"/>
                  <a:gd name="T21" fmla="*/ 554 h 971"/>
                  <a:gd name="T22" fmla="*/ 129 w 495"/>
                  <a:gd name="T23" fmla="*/ 438 h 971"/>
                  <a:gd name="T24" fmla="*/ 96 w 495"/>
                  <a:gd name="T25" fmla="*/ 369 h 971"/>
                  <a:gd name="T26" fmla="*/ 29 w 495"/>
                  <a:gd name="T27" fmla="*/ 211 h 971"/>
                  <a:gd name="T28" fmla="*/ 2 w 495"/>
                  <a:gd name="T29" fmla="*/ 127 h 971"/>
                  <a:gd name="T30" fmla="*/ 0 w 495"/>
                  <a:gd name="T31" fmla="*/ 60 h 971"/>
                  <a:gd name="T32" fmla="*/ 15 w 495"/>
                  <a:gd name="T33" fmla="*/ 0 h 971"/>
                  <a:gd name="T34" fmla="*/ 15 w 495"/>
                  <a:gd name="T35" fmla="*/ 43 h 971"/>
                  <a:gd name="T36" fmla="*/ 15 w 495"/>
                  <a:gd name="T37" fmla="*/ 72 h 971"/>
                  <a:gd name="T38" fmla="*/ 15 w 495"/>
                  <a:gd name="T39" fmla="*/ 99 h 971"/>
                  <a:gd name="T40" fmla="*/ 18 w 495"/>
                  <a:gd name="T41" fmla="*/ 126 h 971"/>
                  <a:gd name="T42" fmla="*/ 29 w 495"/>
                  <a:gd name="T43" fmla="*/ 162 h 971"/>
                  <a:gd name="T44" fmla="*/ 53 w 495"/>
                  <a:gd name="T45" fmla="*/ 198 h 971"/>
                  <a:gd name="T46" fmla="*/ 85 w 495"/>
                  <a:gd name="T47" fmla="*/ 231 h 971"/>
                  <a:gd name="T48" fmla="*/ 125 w 495"/>
                  <a:gd name="T49" fmla="*/ 260 h 971"/>
                  <a:gd name="T50" fmla="*/ 180 w 495"/>
                  <a:gd name="T51" fmla="*/ 278 h 971"/>
                  <a:gd name="T52" fmla="*/ 245 w 495"/>
                  <a:gd name="T53" fmla="*/ 282 h 971"/>
                  <a:gd name="T54" fmla="*/ 495 w 495"/>
                  <a:gd name="T55" fmla="*/ 28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76519" name="Group 39">
              <a:extLst>
                <a:ext uri="{FF2B5EF4-FFF2-40B4-BE49-F238E27FC236}">
                  <a16:creationId xmlns:a16="http://schemas.microsoft.com/office/drawing/2014/main" id="{B4199F4C-4115-B74B-BDC5-C5096CD6DB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5" y="3277"/>
              <a:ext cx="1571" cy="879"/>
              <a:chOff x="1655" y="2837"/>
              <a:chExt cx="1571" cy="879"/>
            </a:xfrm>
          </p:grpSpPr>
          <p:sp>
            <p:nvSpPr>
              <p:cNvPr id="276520" name="Freeform 40">
                <a:extLst>
                  <a:ext uri="{FF2B5EF4-FFF2-40B4-BE49-F238E27FC236}">
                    <a16:creationId xmlns:a16="http://schemas.microsoft.com/office/drawing/2014/main" id="{EFA9DFFC-3904-AA41-B617-0C9A731A98A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655" y="2837"/>
                <a:ext cx="366" cy="692"/>
              </a:xfrm>
              <a:custGeom>
                <a:avLst/>
                <a:gdLst>
                  <a:gd name="T0" fmla="*/ 495 w 495"/>
                  <a:gd name="T1" fmla="*/ 285 h 971"/>
                  <a:gd name="T2" fmla="*/ 495 w 495"/>
                  <a:gd name="T3" fmla="*/ 971 h 971"/>
                  <a:gd name="T4" fmla="*/ 462 w 495"/>
                  <a:gd name="T5" fmla="*/ 964 h 971"/>
                  <a:gd name="T6" fmla="*/ 430 w 495"/>
                  <a:gd name="T7" fmla="*/ 953 h 971"/>
                  <a:gd name="T8" fmla="*/ 401 w 495"/>
                  <a:gd name="T9" fmla="*/ 931 h 971"/>
                  <a:gd name="T10" fmla="*/ 372 w 495"/>
                  <a:gd name="T11" fmla="*/ 898 h 971"/>
                  <a:gd name="T12" fmla="*/ 339 w 495"/>
                  <a:gd name="T13" fmla="*/ 855 h 971"/>
                  <a:gd name="T14" fmla="*/ 306 w 495"/>
                  <a:gd name="T15" fmla="*/ 801 h 971"/>
                  <a:gd name="T16" fmla="*/ 270 w 495"/>
                  <a:gd name="T17" fmla="*/ 732 h 971"/>
                  <a:gd name="T18" fmla="*/ 227 w 495"/>
                  <a:gd name="T19" fmla="*/ 648 h 971"/>
                  <a:gd name="T20" fmla="*/ 183 w 495"/>
                  <a:gd name="T21" fmla="*/ 554 h 971"/>
                  <a:gd name="T22" fmla="*/ 129 w 495"/>
                  <a:gd name="T23" fmla="*/ 438 h 971"/>
                  <a:gd name="T24" fmla="*/ 96 w 495"/>
                  <a:gd name="T25" fmla="*/ 369 h 971"/>
                  <a:gd name="T26" fmla="*/ 29 w 495"/>
                  <a:gd name="T27" fmla="*/ 211 h 971"/>
                  <a:gd name="T28" fmla="*/ 2 w 495"/>
                  <a:gd name="T29" fmla="*/ 127 h 971"/>
                  <a:gd name="T30" fmla="*/ 0 w 495"/>
                  <a:gd name="T31" fmla="*/ 60 h 971"/>
                  <a:gd name="T32" fmla="*/ 15 w 495"/>
                  <a:gd name="T33" fmla="*/ 0 h 971"/>
                  <a:gd name="T34" fmla="*/ 15 w 495"/>
                  <a:gd name="T35" fmla="*/ 43 h 971"/>
                  <a:gd name="T36" fmla="*/ 15 w 495"/>
                  <a:gd name="T37" fmla="*/ 72 h 971"/>
                  <a:gd name="T38" fmla="*/ 15 w 495"/>
                  <a:gd name="T39" fmla="*/ 99 h 971"/>
                  <a:gd name="T40" fmla="*/ 18 w 495"/>
                  <a:gd name="T41" fmla="*/ 126 h 971"/>
                  <a:gd name="T42" fmla="*/ 29 w 495"/>
                  <a:gd name="T43" fmla="*/ 162 h 971"/>
                  <a:gd name="T44" fmla="*/ 53 w 495"/>
                  <a:gd name="T45" fmla="*/ 198 h 971"/>
                  <a:gd name="T46" fmla="*/ 85 w 495"/>
                  <a:gd name="T47" fmla="*/ 231 h 971"/>
                  <a:gd name="T48" fmla="*/ 125 w 495"/>
                  <a:gd name="T49" fmla="*/ 260 h 971"/>
                  <a:gd name="T50" fmla="*/ 180 w 495"/>
                  <a:gd name="T51" fmla="*/ 278 h 971"/>
                  <a:gd name="T52" fmla="*/ 245 w 495"/>
                  <a:gd name="T53" fmla="*/ 282 h 971"/>
                  <a:gd name="T54" fmla="*/ 495 w 495"/>
                  <a:gd name="T55" fmla="*/ 28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6521" name="AutoShape 41">
                <a:extLst>
                  <a:ext uri="{FF2B5EF4-FFF2-40B4-BE49-F238E27FC236}">
                    <a16:creationId xmlns:a16="http://schemas.microsoft.com/office/drawing/2014/main" id="{C788A791-F966-4441-98DF-418E226481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2589" y="3078"/>
                <a:ext cx="872" cy="403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76522" name="Freeform 42">
                <a:extLst>
                  <a:ext uri="{FF2B5EF4-FFF2-40B4-BE49-F238E27FC236}">
                    <a16:creationId xmlns:a16="http://schemas.microsoft.com/office/drawing/2014/main" id="{15DD9ABB-3FB2-F349-82C5-4367E9F14AC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985" y="3040"/>
                <a:ext cx="1005" cy="489"/>
              </a:xfrm>
              <a:custGeom>
                <a:avLst/>
                <a:gdLst>
                  <a:gd name="T0" fmla="*/ 750 w 750"/>
                  <a:gd name="T1" fmla="*/ 0 h 378"/>
                  <a:gd name="T2" fmla="*/ 0 w 750"/>
                  <a:gd name="T3" fmla="*/ 0 h 378"/>
                  <a:gd name="T4" fmla="*/ 2 w 750"/>
                  <a:gd name="T5" fmla="*/ 194 h 378"/>
                  <a:gd name="T6" fmla="*/ 28 w 750"/>
                  <a:gd name="T7" fmla="*/ 378 h 378"/>
                  <a:gd name="T8" fmla="*/ 750 w 750"/>
                  <a:gd name="T9" fmla="*/ 378 h 378"/>
                  <a:gd name="T10" fmla="*/ 750 w 750"/>
                  <a:gd name="T11" fmla="*/ 0 h 378"/>
                  <a:gd name="T12" fmla="*/ 750 w 750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276523" name="Rectangle 43">
            <a:extLst>
              <a:ext uri="{FF2B5EF4-FFF2-40B4-BE49-F238E27FC236}">
                <a16:creationId xmlns:a16="http://schemas.microsoft.com/office/drawing/2014/main" id="{E15A314A-4C6D-CE44-82F8-5B076498F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0526" y="503238"/>
            <a:ext cx="16008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chemeClr val="tx2"/>
                </a:solidFill>
                <a:ea typeface="굴림" panose="020B0600000101010101" pitchFamily="34" charset="-127"/>
              </a:rPr>
              <a:t>1)</a:t>
            </a:r>
            <a:r>
              <a:rPr lang="en-US" altLang="ko-KR">
                <a:ea typeface="굴림" panose="020B0600000101010101" pitchFamily="34" charset="-127"/>
              </a:rPr>
              <a:t> </a:t>
            </a:r>
            <a:r>
              <a:rPr lang="en-US" altLang="ko-KR">
                <a:solidFill>
                  <a:schemeClr val="tx2"/>
                </a:solidFill>
                <a:ea typeface="굴림" panose="020B0600000101010101" pitchFamily="34" charset="-127"/>
              </a:rPr>
              <a:t>without DEA</a:t>
            </a:r>
            <a:endParaRPr lang="pt-BR" altLang="pt-BR">
              <a:solidFill>
                <a:schemeClr val="tx2"/>
              </a:solidFill>
            </a:endParaRPr>
          </a:p>
        </p:txBody>
      </p:sp>
      <p:sp>
        <p:nvSpPr>
          <p:cNvPr id="276524" name="Rectangle 44">
            <a:extLst>
              <a:ext uri="{FF2B5EF4-FFF2-40B4-BE49-F238E27FC236}">
                <a16:creationId xmlns:a16="http://schemas.microsoft.com/office/drawing/2014/main" id="{E32B4B80-D1F8-7849-8047-86A26A499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6" y="873125"/>
            <a:ext cx="14286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000" b="1">
                <a:solidFill>
                  <a:schemeClr val="tx2"/>
                </a:solidFill>
                <a:ea typeface="굴림" panose="020B0600000101010101" pitchFamily="34" charset="-127"/>
              </a:rPr>
              <a:t>2) </a:t>
            </a:r>
            <a:r>
              <a:rPr lang="en-US" altLang="ko-KR" sz="2000" b="1" u="sng">
                <a:solidFill>
                  <a:schemeClr val="tx2"/>
                </a:solidFill>
                <a:ea typeface="굴림" panose="020B0600000101010101" pitchFamily="34" charset="-127"/>
              </a:rPr>
              <a:t>with DEA</a:t>
            </a:r>
            <a:endParaRPr lang="pt-BR" altLang="pt-BR" sz="2000" b="1" u="sng">
              <a:solidFill>
                <a:schemeClr val="tx2"/>
              </a:solidFill>
            </a:endParaRPr>
          </a:p>
        </p:txBody>
      </p:sp>
      <p:sp>
        <p:nvSpPr>
          <p:cNvPr id="276525" name="Rectangle 45">
            <a:extLst>
              <a:ext uri="{FF2B5EF4-FFF2-40B4-BE49-F238E27FC236}">
                <a16:creationId xmlns:a16="http://schemas.microsoft.com/office/drawing/2014/main" id="{15ED0416-275B-A14F-8234-7B80ECCFA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2926" y="1270000"/>
            <a:ext cx="14451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chemeClr val="tx2"/>
                </a:solidFill>
                <a:ea typeface="굴림" panose="020B0600000101010101" pitchFamily="34" charset="-127"/>
              </a:rPr>
              <a:t>3) H Statistics</a:t>
            </a:r>
            <a:endParaRPr lang="pt-BR" altLang="pt-BR">
              <a:solidFill>
                <a:schemeClr val="tx2"/>
              </a:solidFill>
            </a:endParaRPr>
          </a:p>
        </p:txBody>
      </p:sp>
      <p:pic>
        <p:nvPicPr>
          <p:cNvPr id="276526" name="Picture 46">
            <a:extLst>
              <a:ext uri="{FF2B5EF4-FFF2-40B4-BE49-F238E27FC236}">
                <a16:creationId xmlns:a16="http://schemas.microsoft.com/office/drawing/2014/main" id="{0DF883E7-A9AE-E549-A54A-E8352967C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5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6399214"/>
            <a:ext cx="5397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7" name="Text Box 47">
            <a:extLst>
              <a:ext uri="{FF2B5EF4-FFF2-40B4-BE49-F238E27FC236}">
                <a16:creationId xmlns:a16="http://schemas.microsoft.com/office/drawing/2014/main" id="{AFBCF559-C9D3-1F48-BEFA-D91D8E0EC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6597650"/>
            <a:ext cx="26654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Arial Unicode MS" panose="020B0604020202020204" pitchFamily="34" charset="-128"/>
              </a:rPr>
              <a:t>Ruy Camilo</a:t>
            </a:r>
          </a:p>
        </p:txBody>
      </p:sp>
      <p:sp>
        <p:nvSpPr>
          <p:cNvPr id="276528" name="Text Box 48">
            <a:extLst>
              <a:ext uri="{FF2B5EF4-FFF2-40B4-BE49-F238E27FC236}">
                <a16:creationId xmlns:a16="http://schemas.microsoft.com/office/drawing/2014/main" id="{E0FF7EBE-6D2C-5047-94CA-5AE481313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6453189"/>
            <a:ext cx="41290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b="1"/>
              <a:t>(*) No Expectations on the sign of the DEAEFFit coefficient</a:t>
            </a:r>
          </a:p>
        </p:txBody>
      </p:sp>
      <p:sp>
        <p:nvSpPr>
          <p:cNvPr id="276529" name="Rectangle 49">
            <a:extLst>
              <a:ext uri="{FF2B5EF4-FFF2-40B4-BE49-F238E27FC236}">
                <a16:creationId xmlns:a16="http://schemas.microsoft.com/office/drawing/2014/main" id="{B79F8057-8C05-1F43-BFDB-04BB4B005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77839"/>
            <a:ext cx="6300788" cy="71913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000">
                <a:solidFill>
                  <a:schemeClr val="bg1"/>
                </a:solidFill>
                <a:latin typeface="Tahoma" panose="020B0604030504040204" pitchFamily="34" charset="0"/>
              </a:rPr>
              <a:t>Bank Competition, Concentration and Efficiency </a:t>
            </a:r>
            <a:br>
              <a:rPr lang="pt-BR" altLang="pt-BR" sz="2000">
                <a:solidFill>
                  <a:schemeClr val="bg1"/>
                </a:solidFill>
                <a:latin typeface="Tahoma" panose="020B0604030504040204" pitchFamily="34" charset="0"/>
              </a:rPr>
            </a:br>
            <a:r>
              <a:rPr lang="pt-BR" altLang="pt-BR" sz="2000">
                <a:solidFill>
                  <a:schemeClr val="bg1"/>
                </a:solidFill>
                <a:latin typeface="Tahoma" panose="020B0604030504040204" pitchFamily="34" charset="0"/>
              </a:rPr>
              <a:t>in the Single European Market</a:t>
            </a:r>
            <a:endParaRPr lang="uk-UA" altLang="pt-BR" sz="1400" b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2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0EED27-8F1D-B242-89B6-441600AE9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Economistas são </a:t>
            </a:r>
            <a:r>
              <a:rPr lang="pt-BR" dirty="0" err="1"/>
              <a:t>consequencialistas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2B553D-956E-3249-92C3-232D2B0E1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Como juristas, devemos distinguir entre utilitaristas de atos e utilitaristas de regras.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9291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3F9717-9432-7A4D-B5F9-2E2D7FD83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t-BR" sz="4200"/>
              <a:t>Para que serve a ciência do direito?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B96E97-E777-6E4E-85C2-DCAE4D652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200"/>
          </a:p>
          <a:p>
            <a:pPr marL="0" indent="0">
              <a:buNone/>
            </a:pPr>
            <a:endParaRPr lang="pt-BR" sz="2200"/>
          </a:p>
          <a:p>
            <a:pPr marL="0" indent="0">
              <a:buNone/>
            </a:pPr>
            <a:r>
              <a:rPr lang="pt-BR" sz="2200"/>
              <a:t>E como ela funciona?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B39C5A-B39D-CE4F-9212-6E47F8743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5" r="1918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1719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CDE0FC-1315-F944-9167-82683266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pt-BR" sz="4000"/>
              <a:t>Qual é o principal método do direito?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ABEF3B-E719-0043-8570-8874F46AB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1459907"/>
            <a:ext cx="10175630" cy="767904"/>
          </a:xfrm>
        </p:spPr>
        <p:txBody>
          <a:bodyPr anchor="ctr">
            <a:normAutofit fontScale="25000" lnSpcReduction="20000"/>
          </a:bodyPr>
          <a:lstStyle/>
          <a:p>
            <a:pPr algn="ctr"/>
            <a:endParaRPr lang="pt-BR" sz="2000" dirty="0"/>
          </a:p>
          <a:p>
            <a:pPr marL="0" indent="0" algn="ctr">
              <a:buNone/>
            </a:pPr>
            <a:endParaRPr lang="pt-BR" sz="7000" dirty="0"/>
          </a:p>
          <a:p>
            <a:pPr marL="0" indent="0" algn="ctr">
              <a:buNone/>
            </a:pPr>
            <a:r>
              <a:rPr lang="pt-BR" sz="7000" dirty="0"/>
              <a:t>Ciência DOGMÁTICA:  Subsunção dos fatos à norma, para encontrar o direito aplicável.</a:t>
            </a:r>
          </a:p>
          <a:p>
            <a:pPr algn="ctr"/>
            <a:endParaRPr lang="pt-BR" sz="3200" dirty="0"/>
          </a:p>
          <a:p>
            <a:pPr marL="0" indent="0" algn="ctr">
              <a:buNone/>
            </a:pPr>
            <a:endParaRPr lang="pt-BR" sz="2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2CAA8EE-63DD-214D-A3D0-1E872628F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54" y="2698639"/>
            <a:ext cx="10515595" cy="331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5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8E9259-5DE7-384C-994A-567E595F5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pt-BR" sz="3600"/>
              <a:t>Já o economista trabalha com MODELOS ECONÔMICOS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07D24E-CFC8-4140-B71C-195C480F5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t-BR" sz="1900" dirty="0"/>
          </a:p>
          <a:p>
            <a:r>
              <a:rPr lang="pt-BR" sz="1900" dirty="0"/>
              <a:t>Apresenta-se o problema, as hipóteses, e o modelo, matemático ou esquemático, etc...</a:t>
            </a:r>
          </a:p>
          <a:p>
            <a:pPr marL="0" indent="0">
              <a:buNone/>
            </a:pPr>
            <a:endParaRPr lang="pt-BR" sz="1900" dirty="0"/>
          </a:p>
          <a:p>
            <a:r>
              <a:rPr lang="pt-BR" sz="1900" dirty="0"/>
              <a:t>São simplificações da realidade: um agente econômico multidimensional, um único produto, etc.... </a:t>
            </a:r>
            <a:r>
              <a:rPr lang="pt-BR" sz="1900" b="1" dirty="0"/>
              <a:t>Os economistas usam a expressão ¨no mundo do modelo</a:t>
            </a:r>
            <a:r>
              <a:rPr lang="pt-BR" sz="1900" dirty="0"/>
              <a:t>¨. É como se olhássemos para um pequeno mundo, em miniatura, para tentar entender toda a realidade.</a:t>
            </a:r>
          </a:p>
          <a:p>
            <a:endParaRPr lang="pt-BR" sz="1900" dirty="0"/>
          </a:p>
          <a:p>
            <a:r>
              <a:rPr lang="pt-BR" sz="1900" dirty="0"/>
              <a:t>Nessa simplificação, tomamos poucas variáveis, e consideramos que tudo o mais se mantém igual: CETERIS PARIBUS.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FF4A8467-7C74-E642-8FA8-4E6E7EA4E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320" y="1864308"/>
            <a:ext cx="6253212" cy="419923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24930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08" y="-12700"/>
            <a:ext cx="5289386" cy="50008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E7142A8-393B-47A8-A092-871662362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88" y="-12700"/>
            <a:ext cx="5289386" cy="500971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A14E168-70E6-4C9F-BB61-FCF0AF368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00" y="-12700"/>
            <a:ext cx="5239448" cy="4902669"/>
          </a:xfrm>
          <a:custGeom>
            <a:avLst/>
            <a:gdLst>
              <a:gd name="connsiteX0" fmla="*/ 1223006 w 5239448"/>
              <a:gd name="connsiteY0" fmla="*/ 0 h 4902669"/>
              <a:gd name="connsiteX1" fmla="*/ 3966508 w 5239448"/>
              <a:gd name="connsiteY1" fmla="*/ 0 h 4902669"/>
              <a:gd name="connsiteX2" fmla="*/ 4073429 w 5239448"/>
              <a:gd name="connsiteY2" fmla="*/ 64957 h 4902669"/>
              <a:gd name="connsiteX3" fmla="*/ 5239448 w 5239448"/>
              <a:gd name="connsiteY3" fmla="*/ 2257977 h 4902669"/>
              <a:gd name="connsiteX4" fmla="*/ 2594756 w 5239448"/>
              <a:gd name="connsiteY4" fmla="*/ 4902669 h 4902669"/>
              <a:gd name="connsiteX5" fmla="*/ 3795 w 5239448"/>
              <a:gd name="connsiteY5" fmla="*/ 2790975 h 4902669"/>
              <a:gd name="connsiteX6" fmla="*/ 0 w 5239448"/>
              <a:gd name="connsiteY6" fmla="*/ 2766110 h 4902669"/>
              <a:gd name="connsiteX7" fmla="*/ 0 w 5239448"/>
              <a:gd name="connsiteY7" fmla="*/ 1745670 h 4902669"/>
              <a:gd name="connsiteX8" fmla="*/ 33326 w 5239448"/>
              <a:gd name="connsiteY8" fmla="*/ 1597027 h 4902669"/>
              <a:gd name="connsiteX9" fmla="*/ 1116084 w 5239448"/>
              <a:gd name="connsiteY9" fmla="*/ 64957 h 490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9448" h="4902669">
                <a:moveTo>
                  <a:pt x="1223006" y="0"/>
                </a:moveTo>
                <a:lnTo>
                  <a:pt x="3966508" y="0"/>
                </a:lnTo>
                <a:lnTo>
                  <a:pt x="4073429" y="64957"/>
                </a:lnTo>
                <a:cubicBezTo>
                  <a:pt x="4776921" y="540227"/>
                  <a:pt x="5239448" y="1345088"/>
                  <a:pt x="5239448" y="2257977"/>
                </a:cubicBezTo>
                <a:cubicBezTo>
                  <a:pt x="5239448" y="3718600"/>
                  <a:pt x="4055379" y="4902669"/>
                  <a:pt x="2594756" y="4902669"/>
                </a:cubicBezTo>
                <a:cubicBezTo>
                  <a:pt x="1316711" y="4902669"/>
                  <a:pt x="250402" y="3996116"/>
                  <a:pt x="3795" y="2790975"/>
                </a:cubicBezTo>
                <a:lnTo>
                  <a:pt x="0" y="2766110"/>
                </a:lnTo>
                <a:lnTo>
                  <a:pt x="0" y="1745670"/>
                </a:lnTo>
                <a:lnTo>
                  <a:pt x="33326" y="1597027"/>
                </a:lnTo>
                <a:cubicBezTo>
                  <a:pt x="196388" y="963257"/>
                  <a:pt x="588464" y="421409"/>
                  <a:pt x="1116084" y="64957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DC543FB-4E18-F642-9AAE-3AAC38276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53" y="463736"/>
            <a:ext cx="4326831" cy="280329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Mapas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da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cidade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São Paulo</a:t>
            </a: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Qual deles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é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mais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certo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9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95C9817-46CC-704A-BF39-14D8062E1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70" r="5" b="12434"/>
          <a:stretch/>
        </p:blipFill>
        <p:spPr>
          <a:xfrm>
            <a:off x="5666308" y="170244"/>
            <a:ext cx="2885716" cy="2885716"/>
          </a:xfrm>
          <a:custGeom>
            <a:avLst/>
            <a:gdLst/>
            <a:ahLst/>
            <a:cxnLst/>
            <a:rect l="l" t="t" r="r" b="b"/>
            <a:pathLst>
              <a:path w="2885716" h="2885716">
                <a:moveTo>
                  <a:pt x="1442858" y="0"/>
                </a:moveTo>
                <a:cubicBezTo>
                  <a:pt x="2239726" y="0"/>
                  <a:pt x="2885716" y="645990"/>
                  <a:pt x="2885716" y="1442858"/>
                </a:cubicBezTo>
                <a:cubicBezTo>
                  <a:pt x="2885716" y="2239726"/>
                  <a:pt x="2239726" y="2885716"/>
                  <a:pt x="1442858" y="2885716"/>
                </a:cubicBezTo>
                <a:cubicBezTo>
                  <a:pt x="645990" y="2885716"/>
                  <a:pt x="0" y="2239726"/>
                  <a:pt x="0" y="1442858"/>
                </a:cubicBezTo>
                <a:cubicBezTo>
                  <a:pt x="0" y="645990"/>
                  <a:pt x="645990" y="0"/>
                  <a:pt x="1442858" y="0"/>
                </a:cubicBezTo>
                <a:close/>
              </a:path>
            </a:pathLst>
          </a:cu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0E28E86-1280-3B48-8A24-4EFB04E59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26849"/>
          <a:stretch/>
        </p:blipFill>
        <p:spPr>
          <a:xfrm>
            <a:off x="8844338" y="10"/>
            <a:ext cx="3347663" cy="2986304"/>
          </a:xfrm>
          <a:custGeom>
            <a:avLst/>
            <a:gdLst/>
            <a:ahLst/>
            <a:cxnLst/>
            <a:rect l="l" t="t" r="r" b="b"/>
            <a:pathLst>
              <a:path w="3347663" h="2986314">
                <a:moveTo>
                  <a:pt x="458203" y="0"/>
                </a:moveTo>
                <a:lnTo>
                  <a:pt x="3126555" y="0"/>
                </a:lnTo>
                <a:lnTo>
                  <a:pt x="3175466" y="53815"/>
                </a:lnTo>
                <a:cubicBezTo>
                  <a:pt x="3239389" y="131273"/>
                  <a:pt x="3296932" y="214191"/>
                  <a:pt x="3347288" y="301766"/>
                </a:cubicBezTo>
                <a:lnTo>
                  <a:pt x="3347663" y="302487"/>
                </a:lnTo>
                <a:lnTo>
                  <a:pt x="3347663" y="2082469"/>
                </a:lnTo>
                <a:lnTo>
                  <a:pt x="3278648" y="2196072"/>
                </a:lnTo>
                <a:cubicBezTo>
                  <a:pt x="2956544" y="2672847"/>
                  <a:pt x="2411068" y="2986314"/>
                  <a:pt x="1792379" y="2986314"/>
                </a:cubicBezTo>
                <a:cubicBezTo>
                  <a:pt x="802475" y="2986314"/>
                  <a:pt x="0" y="2183839"/>
                  <a:pt x="0" y="1193935"/>
                </a:cubicBezTo>
                <a:cubicBezTo>
                  <a:pt x="0" y="760853"/>
                  <a:pt x="153599" y="363644"/>
                  <a:pt x="409292" y="53815"/>
                </a:cubicBezTo>
                <a:close/>
              </a:path>
            </a:pathLst>
          </a:cu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52EE679-323A-CB42-92B7-759ABB5631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91" r="8758"/>
          <a:stretch/>
        </p:blipFill>
        <p:spPr>
          <a:xfrm>
            <a:off x="5940224" y="3122839"/>
            <a:ext cx="4783902" cy="3735161"/>
          </a:xfrm>
          <a:custGeom>
            <a:avLst/>
            <a:gdLst/>
            <a:ahLst/>
            <a:cxnLst/>
            <a:rect l="l" t="t" r="r" b="b"/>
            <a:pathLst>
              <a:path w="4783902" h="3735161">
                <a:moveTo>
                  <a:pt x="2391951" y="0"/>
                </a:moveTo>
                <a:cubicBezTo>
                  <a:pt x="3712988" y="0"/>
                  <a:pt x="4783902" y="1070915"/>
                  <a:pt x="4783902" y="2391951"/>
                </a:cubicBezTo>
                <a:cubicBezTo>
                  <a:pt x="4783902" y="2846058"/>
                  <a:pt x="4657359" y="3270609"/>
                  <a:pt x="4437611" y="3632264"/>
                </a:cubicBezTo>
                <a:lnTo>
                  <a:pt x="4370329" y="3735161"/>
                </a:lnTo>
                <a:lnTo>
                  <a:pt x="413573" y="3735161"/>
                </a:lnTo>
                <a:lnTo>
                  <a:pt x="346291" y="3632264"/>
                </a:lnTo>
                <a:cubicBezTo>
                  <a:pt x="126544" y="3270609"/>
                  <a:pt x="0" y="2846058"/>
                  <a:pt x="0" y="2391951"/>
                </a:cubicBezTo>
                <a:cubicBezTo>
                  <a:pt x="0" y="1070915"/>
                  <a:pt x="1070915" y="0"/>
                  <a:pt x="2391951" y="0"/>
                </a:cubicBezTo>
                <a:close/>
              </a:path>
            </a:pathLst>
          </a:custGeom>
        </p:spPr>
      </p:pic>
      <p:grpSp>
        <p:nvGrpSpPr>
          <p:cNvPr id="21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9D69F773-8C5C-486C-B033-51C7BB3B3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1948534-1A91-4F84-8612-1C2B4C52F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AA3112-9317-4953-B51A-BAD23D7DF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E7BE1D1-6120-4115-B796-7DE6B90C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7B0F1BC-B7BD-4C24-84F9-190E76D9E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59CF39A-C85C-4CDA-82E5-A8835E7CA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5" name="Graphic 185">
            <a:extLst>
              <a:ext uri="{FF2B5EF4-FFF2-40B4-BE49-F238E27FC236}">
                <a16:creationId xmlns:a16="http://schemas.microsoft.com/office/drawing/2014/main" id="{EEC0EF42-FB7F-40F4-9F83-19A3651C7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CC34073-7A02-43A0-B4FB-819AC6430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24CA304-6681-4FF9-A857-D79562307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F6FEDF2-6576-4B8E-81AF-84B914A1F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BE5E56F-A9D6-490C-AD4D-5F1B521A5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7E4C189-B44E-4E1C-B1AF-25081DA3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F7B0E8E-1D1E-4BA4-A360-D8A1FF31E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11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DBDF8F0-9F91-3D4B-A5F8-3563E0E8C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CCA66C6-09F6-3B48-B0F1-1393B692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Modelos podem ser superados pela realidade...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708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7F8EA6-5A54-E94C-B6BA-744FC4260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09" y="1483417"/>
            <a:ext cx="2950560" cy="435559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Um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modelo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esquemático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simples: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fluxo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circular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Descende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primeiro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modelo</a:t>
            </a:r>
            <a:r>
              <a:rPr lang="en-US" sz="4000" dirty="0">
                <a:solidFill>
                  <a:srgbClr val="FFFFFF"/>
                </a:solidFill>
              </a:rPr>
              <a:t>, de Quesnay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A29381F-6E40-3546-886E-FECB8A7B8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5809" y="467208"/>
            <a:ext cx="6218985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336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2" ma:contentTypeDescription="Crie um novo documento." ma:contentTypeScope="" ma:versionID="441d4174484c3ed79cc7dcfac6a51bf5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965100e1283558ac867329947e2f38bd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820729B-1BB2-43AC-9046-4398ABED27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372FE6-F92F-47BF-B051-1F70E54FEB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0C0D54-23BE-48F3-B99D-E60DF0B97B3A}">
  <ds:schemaRefs>
    <ds:schemaRef ds:uri="http://schemas.microsoft.com/office/infopath/2007/PartnerControls"/>
    <ds:schemaRef ds:uri="http://purl.org/dc/terms/"/>
    <ds:schemaRef ds:uri="http://purl.org/dc/dcmitype/"/>
    <ds:schemaRef ds:uri="ebba5f7d-3b76-4a58-9735-74f0064eafba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4c414ac8-549e-4ca5-81e3-16b3f3eb5c24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1165</Words>
  <Application>Microsoft Macintosh PowerPoint</Application>
  <PresentationFormat>Widescreen</PresentationFormat>
  <Paragraphs>166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3" baseType="lpstr">
      <vt:lpstr>Arial Unicode MS</vt:lpstr>
      <vt:lpstr>Arial</vt:lpstr>
      <vt:lpstr>Calibri</vt:lpstr>
      <vt:lpstr>Calibri Light</vt:lpstr>
      <vt:lpstr>Tahoma</vt:lpstr>
      <vt:lpstr>Wingdings</vt:lpstr>
      <vt:lpstr>Tema do Office</vt:lpstr>
      <vt:lpstr>Como pensam os economistas?  Como seu método pode ser empregado na pesquisa jurídica?</vt:lpstr>
      <vt:lpstr>Pensando como um economista</vt:lpstr>
      <vt:lpstr>Economistas são consequencialistas</vt:lpstr>
      <vt:lpstr>Para que serve a ciência do direito?</vt:lpstr>
      <vt:lpstr>Qual é o principal método do direito?</vt:lpstr>
      <vt:lpstr>Já o economista trabalha com MODELOS ECONÔMICOS</vt:lpstr>
      <vt:lpstr>Mapas da cidade de São Paulo  Qual deles é mais certo?</vt:lpstr>
      <vt:lpstr>Modelos podem ser superados pela realidade...</vt:lpstr>
      <vt:lpstr>Um modelo esquemático simples:  fluxo circular  Descende do primeiro modelo, de Quesnay</vt:lpstr>
      <vt:lpstr>Pode ser um experimento mental.</vt:lpstr>
      <vt:lpstr>Modelo pode empregar valores aleatórios, para comprovar uma determinada relação</vt:lpstr>
      <vt:lpstr>Mas modelos podem ser construídos não a partir de meros experimentos mentais, mas por indução a partir de dados da realidade: modelos econométricos. MAIOR PRECISÃO </vt:lpstr>
      <vt:lpstr>A correlação definida para um período pode mudar para outro.. Exemplo: Stagflation a partir dos anos 1970</vt:lpstr>
      <vt:lpstr>A econometria permite afirmar se há ou não correlação entre duas variáveis</vt:lpstr>
      <vt:lpstr>Exemplo: ovo faz mal à saúde?</vt:lpstr>
      <vt:lpstr>Pode-se sempre contestar a realidade de um modelo, elaborando-se outro, com outros dados amostrais, e outras variáveis</vt:lpstr>
      <vt:lpstr>Modelos servem para explicar o passado, não necessariamente para prever o futuro</vt:lpstr>
      <vt:lpstr>As premissas do modelo não precisam ser comprováveis empiricamente ou mesmo realistas</vt:lpstr>
      <vt:lpstr>Modelos econômicos tradicionalmente adotam a premissa do HOMO OECONOMICUS</vt:lpstr>
      <vt:lpstr>Você se casaria com o homo economicus? Não é descriçao antropológica. Economia comportamental parte de outras premissas…</vt:lpstr>
      <vt:lpstr>Um exemplo...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 pensam os economistas?  Como seu método pode ser empregado na pesquisa jurídica?</dc:title>
  <dc:creator>Ruy Pereira Camilo Junior</dc:creator>
  <cp:lastModifiedBy>Ruy Camilo</cp:lastModifiedBy>
  <cp:revision>1</cp:revision>
  <dcterms:created xsi:type="dcterms:W3CDTF">2024-03-07T20:21:55Z</dcterms:created>
  <dcterms:modified xsi:type="dcterms:W3CDTF">2024-03-07T20:23:45Z</dcterms:modified>
</cp:coreProperties>
</file>