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24"/>
  </p:notesMasterIdLst>
  <p:sldIdLst>
    <p:sldId id="345" r:id="rId2"/>
    <p:sldId id="310" r:id="rId3"/>
    <p:sldId id="335" r:id="rId4"/>
    <p:sldId id="346" r:id="rId5"/>
    <p:sldId id="313" r:id="rId6"/>
    <p:sldId id="317" r:id="rId7"/>
    <p:sldId id="318" r:id="rId8"/>
    <p:sldId id="319" r:id="rId9"/>
    <p:sldId id="320" r:id="rId10"/>
    <p:sldId id="323" r:id="rId11"/>
    <p:sldId id="322" r:id="rId12"/>
    <p:sldId id="321" r:id="rId13"/>
    <p:sldId id="325" r:id="rId14"/>
    <p:sldId id="324" r:id="rId15"/>
    <p:sldId id="329" r:id="rId16"/>
    <p:sldId id="315" r:id="rId17"/>
    <p:sldId id="327" r:id="rId18"/>
    <p:sldId id="314" r:id="rId19"/>
    <p:sldId id="296" r:id="rId20"/>
    <p:sldId id="316" r:id="rId21"/>
    <p:sldId id="341" r:id="rId22"/>
    <p:sldId id="342" r:id="rId2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9E69F"/>
    <a:srgbClr val="00FFFF"/>
    <a:srgbClr val="669900"/>
    <a:srgbClr val="99CC00"/>
    <a:srgbClr val="CCFF33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0" autoAdjust="0"/>
    <p:restoredTop sz="94915" autoAdjust="0"/>
  </p:normalViewPr>
  <p:slideViewPr>
    <p:cSldViewPr>
      <p:cViewPr varScale="1">
        <p:scale>
          <a:sx n="77" d="100"/>
          <a:sy n="77" d="100"/>
        </p:scale>
        <p:origin x="314" y="31"/>
      </p:cViewPr>
      <p:guideLst>
        <p:guide orient="horz" pos="216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17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DFFE5D-4341-4D05-A0D7-4EC2CDD0F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56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FFE5D-4341-4D05-A0D7-4EC2CDD0FE3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9C65A9-792B-4016-8396-D3E4C16617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ACBE7-4DBD-459F-8352-CCAEE97AFE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Elipse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04BD-77A5-4CEE-9783-CD38183E09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188D-D5EB-4F0D-9DED-C9E9AC25D3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0F6DC5-8B0F-43A0-B95B-78F73B8D70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F70C-03B8-4783-8229-40D9D57EE8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Retângulo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Elipse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7" name="Elipse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154AE8-6A9D-4A61-9797-B97813F78D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23F7-5B6D-417D-9789-DC605241D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C6857-0BFA-4BC1-90C9-C2A8055C58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" name="Retângulo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D7F163-B0FD-4304-94EA-B0FECA686D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" name="Retângulo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Elipse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4" name="Elipse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27FD-433B-4360-8D36-0104BF48F7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Elipse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Elipse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3A5DF0-D34D-41EB-9EEB-0CFFA27D4C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3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0.png"/><Relationship Id="rId4" Type="http://schemas.openxmlformats.org/officeDocument/2006/relationships/video" Target="../media/media2.mp4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>
            <a:extLst>
              <a:ext uri="{FF2B5EF4-FFF2-40B4-BE49-F238E27FC236}">
                <a16:creationId xmlns:a16="http://schemas.microsoft.com/office/drawing/2014/main" id="{9B8A7E58-B7C6-412B-8B33-9BF8960F003D}"/>
              </a:ext>
            </a:extLst>
          </p:cNvPr>
          <p:cNvSpPr txBox="1">
            <a:spLocks/>
          </p:cNvSpPr>
          <p:nvPr/>
        </p:nvSpPr>
        <p:spPr>
          <a:xfrm>
            <a:off x="767408" y="2492896"/>
            <a:ext cx="10657184" cy="3672408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587C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54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4878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Luiz Carlos de Sá-Rocha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Laboratório de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Neuroimunologia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Laboratório de farmacologia e toxicologia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Departamento de Patologia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FMVZ – USP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Instituto nacional de ciência e tecnologia |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inct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Disciplina de neuro Farmacologia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Aplicada à Medicina Veterinária – 2022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7542297-7B45-477F-AAB2-37D6F2481EC5}"/>
              </a:ext>
            </a:extLst>
          </p:cNvPr>
          <p:cNvSpPr txBox="1">
            <a:spLocks/>
          </p:cNvSpPr>
          <p:nvPr/>
        </p:nvSpPr>
        <p:spPr>
          <a:xfrm>
            <a:off x="914400" y="908720"/>
            <a:ext cx="10363200" cy="10808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64C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164C6C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Introdução: </a:t>
            </a:r>
            <a:r>
              <a:rPr lang="pt-BR" sz="5400" dirty="0" err="1">
                <a:solidFill>
                  <a:schemeClr val="tx1"/>
                </a:solidFill>
                <a:latin typeface="Cambria" panose="02040503050406030204" pitchFamily="18" charset="0"/>
              </a:rPr>
              <a:t>Neurofarmacologia</a:t>
            </a:r>
            <a:endParaRPr lang="pt-BR" sz="5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pt-BR" sz="5400" dirty="0">
                <a:solidFill>
                  <a:schemeClr val="tx1"/>
                </a:solidFill>
                <a:latin typeface="Cambria" panose="02040503050406030204" pitchFamily="18" charset="0"/>
              </a:rPr>
              <a:t>Parte 03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94E7A117-BC96-4345-81C6-31F6647F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A869B35C-1AFC-4A7E-B5AD-C966000C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</p:spTree>
    <p:extLst>
      <p:ext uri="{BB962C8B-B14F-4D97-AF65-F5344CB8AC3E}">
        <p14:creationId xmlns:p14="http://schemas.microsoft.com/office/powerpoint/2010/main" val="264830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/>
              <a:t>2 - Depressores “específicos” do SNC.   </a:t>
            </a:r>
            <a:r>
              <a:rPr lang="pt-BR" sz="2800" dirty="0"/>
              <a:t> 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Tranquilizantes Maiores - </a:t>
            </a:r>
            <a:r>
              <a:rPr lang="pt-BR" sz="2200" dirty="0" err="1">
                <a:solidFill>
                  <a:srgbClr val="C00000"/>
                </a:solidFill>
              </a:rPr>
              <a:t>Neurolépticos</a:t>
            </a:r>
            <a:r>
              <a:rPr lang="pt-BR" sz="2200" dirty="0">
                <a:solidFill>
                  <a:srgbClr val="C00000"/>
                </a:solidFill>
              </a:rPr>
              <a:t> (DA).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Bloqueadores dopaminérgicos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</a:t>
            </a:r>
            <a:r>
              <a:rPr lang="pt-BR" sz="2200" dirty="0" err="1">
                <a:solidFill>
                  <a:srgbClr val="C00000"/>
                </a:solidFill>
              </a:rPr>
              <a:t>Fenotiazínicos</a:t>
            </a:r>
            <a:r>
              <a:rPr lang="pt-BR" sz="2200" dirty="0">
                <a:solidFill>
                  <a:srgbClr val="C00000"/>
                </a:solidFill>
              </a:rPr>
              <a:t> - </a:t>
            </a:r>
            <a:r>
              <a:rPr lang="pt-BR" sz="2200" dirty="0" err="1">
                <a:solidFill>
                  <a:srgbClr val="C00000"/>
                </a:solidFill>
              </a:rPr>
              <a:t>clorpromazina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prometazina</a:t>
            </a:r>
            <a:r>
              <a:rPr lang="pt-BR" sz="2200" dirty="0">
                <a:solidFill>
                  <a:srgbClr val="C00000"/>
                </a:solidFill>
              </a:rPr>
              <a:t>, etc.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</a:t>
            </a:r>
            <a:r>
              <a:rPr lang="pt-BR" sz="2200" dirty="0" err="1">
                <a:solidFill>
                  <a:srgbClr val="C00000"/>
                </a:solidFill>
              </a:rPr>
              <a:t>Butirofenonas</a:t>
            </a:r>
            <a:r>
              <a:rPr lang="pt-BR" sz="2200" dirty="0">
                <a:solidFill>
                  <a:srgbClr val="C00000"/>
                </a:solidFill>
              </a:rPr>
              <a:t> - </a:t>
            </a:r>
            <a:r>
              <a:rPr lang="pt-BR" sz="2200" dirty="0" err="1">
                <a:solidFill>
                  <a:srgbClr val="C00000"/>
                </a:solidFill>
              </a:rPr>
              <a:t>haloperidol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azaperone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etc</a:t>
            </a: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Tranquilizantes Menores – Ansiolíticos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Facilitam a neurotransmissão </a:t>
            </a:r>
            <a:r>
              <a:rPr lang="pt-BR" sz="2200" dirty="0" err="1">
                <a:solidFill>
                  <a:srgbClr val="C00000"/>
                </a:solidFill>
              </a:rPr>
              <a:t>GABAérgica</a:t>
            </a: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Benzodiazepínicos - </a:t>
            </a:r>
            <a:r>
              <a:rPr lang="pt-BR" sz="2200" dirty="0" err="1">
                <a:solidFill>
                  <a:srgbClr val="C00000"/>
                </a:solidFill>
              </a:rPr>
              <a:t>diazepam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midazolam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nitrazepam</a:t>
            </a:r>
            <a:r>
              <a:rPr lang="pt-BR" sz="2200" dirty="0">
                <a:solidFill>
                  <a:srgbClr val="C00000"/>
                </a:solidFill>
              </a:rPr>
              <a:t>, 	</a:t>
            </a:r>
            <a:r>
              <a:rPr lang="pt-BR" sz="2200" dirty="0" err="1">
                <a:solidFill>
                  <a:srgbClr val="C00000"/>
                </a:solidFill>
              </a:rPr>
              <a:t>oxazepam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fluorazepam</a:t>
            </a:r>
            <a:r>
              <a:rPr lang="pt-BR" sz="2200" dirty="0">
                <a:solidFill>
                  <a:srgbClr val="C00000"/>
                </a:solidFill>
              </a:rPr>
              <a:t>, etc.</a:t>
            </a:r>
          </a:p>
          <a:p>
            <a:endParaRPr lang="pt-BR" sz="2200" dirty="0">
              <a:solidFill>
                <a:srgbClr val="C00000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pic>
        <p:nvPicPr>
          <p:cNvPr id="4" name="Picture 3" descr="C:\DOCUME~1\LUIZCA~2\LOCALS~1\Temp\~im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6192689" cy="4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708232" y="2667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708232" y="32004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708232" y="37338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733800" y="42672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9041" y="2767280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Córtex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75521" y="3285858"/>
            <a:ext cx="2002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+mn-lt"/>
              </a:rPr>
              <a:t>Núcleos da base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1912" y="3829984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+mn-lt"/>
              </a:rPr>
              <a:t>Hipotálamo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36116" y="4356098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Bulbo</a:t>
            </a:r>
            <a:endParaRPr lang="pt-BR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1623721" y="1438324"/>
            <a:ext cx="8946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+mn-lt"/>
              </a:rPr>
              <a:t>Depressores específicos / Neurolépticos / Ansiolíticos</a:t>
            </a: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/>
              <a:t>3 - Estimulantes do SNC.</a:t>
            </a:r>
          </a:p>
          <a:p>
            <a:pPr>
              <a:buNone/>
            </a:pPr>
            <a:r>
              <a:rPr lang="pt-BR" sz="2400" dirty="0">
                <a:solidFill>
                  <a:srgbClr val="C00000"/>
                </a:solidFill>
              </a:rPr>
              <a:t>		</a:t>
            </a:r>
            <a:r>
              <a:rPr lang="pt-BR" sz="2200" dirty="0">
                <a:solidFill>
                  <a:srgbClr val="C00000"/>
                </a:solidFill>
              </a:rPr>
              <a:t>Corticais / </a:t>
            </a:r>
            <a:r>
              <a:rPr lang="pt-BR" sz="2200" dirty="0" err="1">
                <a:solidFill>
                  <a:srgbClr val="C00000"/>
                </a:solidFill>
              </a:rPr>
              <a:t>metil-xantinas</a:t>
            </a:r>
            <a:r>
              <a:rPr lang="pt-BR" sz="2200" dirty="0">
                <a:solidFill>
                  <a:srgbClr val="C00000"/>
                </a:solidFill>
              </a:rPr>
              <a:t> (cafeína, teofilina, teobromina..)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Bulbares / </a:t>
            </a:r>
            <a:r>
              <a:rPr lang="pt-BR" sz="2200" dirty="0" err="1">
                <a:solidFill>
                  <a:srgbClr val="C00000"/>
                </a:solidFill>
              </a:rPr>
              <a:t>pentilenotetrazol</a:t>
            </a:r>
            <a:r>
              <a:rPr lang="pt-BR" sz="2200" dirty="0">
                <a:solidFill>
                  <a:srgbClr val="C00000"/>
                </a:solidFill>
              </a:rPr>
              <a:t> (PTZ), </a:t>
            </a:r>
            <a:r>
              <a:rPr lang="pt-BR" sz="2200" dirty="0" err="1">
                <a:solidFill>
                  <a:srgbClr val="C00000"/>
                </a:solidFill>
              </a:rPr>
              <a:t>coramina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doxapram</a:t>
            </a:r>
            <a:r>
              <a:rPr lang="pt-BR" sz="2200" dirty="0">
                <a:solidFill>
                  <a:srgbClr val="C00000"/>
                </a:solidFill>
              </a:rPr>
              <a:t>, </a:t>
            </a:r>
            <a:r>
              <a:rPr lang="pt-BR" sz="2200" dirty="0" err="1">
                <a:solidFill>
                  <a:srgbClr val="C00000"/>
                </a:solidFill>
              </a:rPr>
              <a:t>niquetamina</a:t>
            </a:r>
            <a:endParaRPr lang="pt-BR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Medulares / estricnina.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pic>
        <p:nvPicPr>
          <p:cNvPr id="4" name="Picture 3" descr="C:\DOCUME~1\LUIZCA~2\LOCALS~1\Temp\~im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6192689" cy="4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39617" y="2708921"/>
            <a:ext cx="10102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dirty="0">
                <a:solidFill>
                  <a:schemeClr val="tx2"/>
                </a:solidFill>
                <a:latin typeface="+mn-lt"/>
              </a:rPr>
              <a:t>Córtex</a:t>
            </a:r>
            <a:endParaRPr lang="pt-BR" sz="2200" dirty="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25682" y="4253314"/>
            <a:ext cx="9220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dirty="0">
                <a:latin typeface="+mn-lt"/>
              </a:rPr>
              <a:t>Bulbo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9249" y="5314857"/>
            <a:ext cx="11288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dirty="0">
                <a:solidFill>
                  <a:schemeClr val="tx2"/>
                </a:solidFill>
                <a:latin typeface="+mn-lt"/>
              </a:rPr>
              <a:t>Medula</a:t>
            </a:r>
            <a:endParaRPr lang="pt-BR" sz="2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694584" y="2667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694584" y="4191744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694584" y="5271864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448464" y="1438324"/>
            <a:ext cx="729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+mn-lt"/>
              </a:rPr>
              <a:t>Estimulantes / </a:t>
            </a:r>
            <a:r>
              <a:rPr lang="pt-BR" sz="2800" dirty="0" err="1">
                <a:latin typeface="+mn-lt"/>
              </a:rPr>
              <a:t>Metil-xantinas</a:t>
            </a:r>
            <a:r>
              <a:rPr lang="pt-BR" sz="2800" dirty="0">
                <a:latin typeface="+mn-lt"/>
              </a:rPr>
              <a:t> / Anfetaminas</a:t>
            </a: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710264"/>
          </a:xfrm>
        </p:spPr>
        <p:txBody>
          <a:bodyPr/>
          <a:lstStyle/>
          <a:p>
            <a:r>
              <a:rPr lang="pt-BR" sz="2400" dirty="0"/>
              <a:t>4 - Anticonvulsivantes clássicos</a:t>
            </a:r>
          </a:p>
          <a:p>
            <a:pPr marL="1077913" indent="-1077913">
              <a:buNone/>
            </a:pPr>
            <a:r>
              <a:rPr lang="pt-BR" sz="2200" dirty="0">
                <a:solidFill>
                  <a:srgbClr val="C00000"/>
                </a:solidFill>
              </a:rPr>
              <a:t>	</a:t>
            </a:r>
            <a:r>
              <a:rPr lang="pt-BR" sz="2000" dirty="0">
                <a:solidFill>
                  <a:srgbClr val="C00000"/>
                </a:solidFill>
              </a:rPr>
              <a:t>Fenobarbital (Barbitúrico) / </a:t>
            </a:r>
            <a:r>
              <a:rPr lang="pt-BR" sz="2000" dirty="0" err="1">
                <a:solidFill>
                  <a:srgbClr val="C00000"/>
                </a:solidFill>
              </a:rPr>
              <a:t>Gardenal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baseline="30000" dirty="0">
                <a:solidFill>
                  <a:srgbClr val="C00000"/>
                </a:solidFill>
              </a:rPr>
              <a:t>®</a:t>
            </a:r>
            <a:r>
              <a:rPr lang="pt-BR" sz="2000" dirty="0">
                <a:solidFill>
                  <a:srgbClr val="C00000"/>
                </a:solidFill>
              </a:rPr>
              <a:t> 	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Primidona</a:t>
            </a:r>
            <a:r>
              <a:rPr lang="pt-BR" sz="2000" dirty="0">
                <a:solidFill>
                  <a:srgbClr val="C00000"/>
                </a:solidFill>
              </a:rPr>
              <a:t> / </a:t>
            </a:r>
            <a:r>
              <a:rPr lang="pt-BR" sz="2000" dirty="0" err="1">
                <a:solidFill>
                  <a:srgbClr val="C00000"/>
                </a:solidFill>
              </a:rPr>
              <a:t>Primidona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Difenil-hidantoína</a:t>
            </a:r>
            <a:r>
              <a:rPr lang="pt-BR" sz="2000" dirty="0">
                <a:solidFill>
                  <a:srgbClr val="C00000"/>
                </a:solidFill>
              </a:rPr>
              <a:t> / </a:t>
            </a:r>
            <a:r>
              <a:rPr lang="pt-BR" sz="2000" dirty="0" err="1">
                <a:solidFill>
                  <a:srgbClr val="C00000"/>
                </a:solidFill>
              </a:rPr>
              <a:t>Hidantal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Diazepam</a:t>
            </a:r>
            <a:r>
              <a:rPr lang="pt-BR" sz="2000" dirty="0">
                <a:solidFill>
                  <a:srgbClr val="C00000"/>
                </a:solidFill>
              </a:rPr>
              <a:t> (Benzodiazepínico) / </a:t>
            </a:r>
            <a:r>
              <a:rPr lang="pt-BR" sz="2000" dirty="0" err="1">
                <a:solidFill>
                  <a:srgbClr val="C00000"/>
                </a:solidFill>
              </a:rPr>
              <a:t>Dienpax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Clonazepam</a:t>
            </a:r>
            <a:r>
              <a:rPr lang="pt-BR" sz="2000" dirty="0">
                <a:solidFill>
                  <a:srgbClr val="C00000"/>
                </a:solidFill>
              </a:rPr>
              <a:t> (Benzodiazepínico) / </a:t>
            </a:r>
            <a:r>
              <a:rPr lang="pt-BR" sz="2000" dirty="0" err="1">
                <a:solidFill>
                  <a:srgbClr val="C00000"/>
                </a:solidFill>
              </a:rPr>
              <a:t>Rovotril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Carbamazepina</a:t>
            </a:r>
            <a:r>
              <a:rPr lang="pt-BR" sz="2000" dirty="0">
                <a:solidFill>
                  <a:srgbClr val="C00000"/>
                </a:solidFill>
              </a:rPr>
              <a:t> / </a:t>
            </a:r>
            <a:r>
              <a:rPr lang="pt-BR" sz="2000" dirty="0" err="1">
                <a:solidFill>
                  <a:srgbClr val="C00000"/>
                </a:solidFill>
              </a:rPr>
              <a:t>Tegretol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Ácido </a:t>
            </a:r>
            <a:r>
              <a:rPr lang="pt-BR" sz="2000" dirty="0" err="1">
                <a:solidFill>
                  <a:srgbClr val="C00000"/>
                </a:solidFill>
              </a:rPr>
              <a:t>Valpróico</a:t>
            </a:r>
            <a:r>
              <a:rPr lang="pt-BR" sz="2000" dirty="0">
                <a:solidFill>
                  <a:srgbClr val="C00000"/>
                </a:solidFill>
              </a:rPr>
              <a:t> / </a:t>
            </a:r>
            <a:r>
              <a:rPr lang="pt-BR" sz="2000" dirty="0" err="1">
                <a:solidFill>
                  <a:srgbClr val="C00000"/>
                </a:solidFill>
              </a:rPr>
              <a:t>Depakene</a:t>
            </a:r>
            <a:r>
              <a:rPr lang="pt-BR" sz="2000" baseline="30000" dirty="0">
                <a:solidFill>
                  <a:srgbClr val="C00000"/>
                </a:solidFill>
              </a:rPr>
              <a:t> ®</a:t>
            </a:r>
            <a:endParaRPr lang="pt-BR" sz="2000" dirty="0">
              <a:solidFill>
                <a:srgbClr val="C00000"/>
              </a:solidFill>
            </a:endParaRPr>
          </a:p>
          <a:p>
            <a:pPr>
              <a:buNone/>
            </a:pPr>
            <a:endParaRPr lang="pt-BR" sz="2200" dirty="0">
              <a:solidFill>
                <a:srgbClr val="C00000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710264"/>
          </a:xfrm>
        </p:spPr>
        <p:txBody>
          <a:bodyPr/>
          <a:lstStyle/>
          <a:p>
            <a:r>
              <a:rPr lang="pt-BR" sz="2400" dirty="0"/>
              <a:t>4 - Anticonvulsivantes  novos</a:t>
            </a:r>
          </a:p>
          <a:p>
            <a:pPr marL="1077913" indent="-1077913">
              <a:buNone/>
            </a:pPr>
            <a:r>
              <a:rPr lang="pt-BR" sz="24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Gabapentina</a:t>
            </a:r>
            <a:r>
              <a:rPr lang="pt-BR" sz="2000" dirty="0">
                <a:solidFill>
                  <a:srgbClr val="C00000"/>
                </a:solidFill>
              </a:rPr>
              <a:t>, </a:t>
            </a:r>
            <a:r>
              <a:rPr lang="pt-BR" sz="2000" dirty="0" err="1">
                <a:solidFill>
                  <a:srgbClr val="C00000"/>
                </a:solidFill>
              </a:rPr>
              <a:t>Oxcarbazepina</a:t>
            </a:r>
            <a:r>
              <a:rPr lang="pt-BR" sz="2000" dirty="0">
                <a:solidFill>
                  <a:srgbClr val="C00000"/>
                </a:solidFill>
              </a:rPr>
              <a:t>, </a:t>
            </a:r>
            <a:r>
              <a:rPr lang="pt-BR" sz="2000" dirty="0" err="1">
                <a:solidFill>
                  <a:srgbClr val="C00000"/>
                </a:solidFill>
              </a:rPr>
              <a:t>Gabapentina</a:t>
            </a:r>
            <a:r>
              <a:rPr lang="pt-BR" sz="2000" dirty="0">
                <a:solidFill>
                  <a:srgbClr val="C00000"/>
                </a:solidFill>
              </a:rPr>
              <a:t>  / GABA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Oxcarbazepina</a:t>
            </a:r>
            <a:r>
              <a:rPr lang="pt-BR" sz="2000" dirty="0">
                <a:solidFill>
                  <a:srgbClr val="C00000"/>
                </a:solidFill>
              </a:rPr>
              <a:t>  / GABA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Flunarizina</a:t>
            </a:r>
            <a:r>
              <a:rPr lang="pt-BR" sz="2000" dirty="0">
                <a:solidFill>
                  <a:srgbClr val="C00000"/>
                </a:solidFill>
              </a:rPr>
              <a:t> /  Bloqueador de canais de Ca</a:t>
            </a:r>
            <a:r>
              <a:rPr lang="pt-BR" sz="2000" baseline="30000" dirty="0">
                <a:solidFill>
                  <a:srgbClr val="C00000"/>
                </a:solidFill>
              </a:rPr>
              <a:t>++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Progabide</a:t>
            </a:r>
            <a:r>
              <a:rPr lang="pt-BR" sz="2000" dirty="0">
                <a:solidFill>
                  <a:srgbClr val="C00000"/>
                </a:solidFill>
              </a:rPr>
              <a:t>  / GABA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Vigabatrina</a:t>
            </a:r>
            <a:r>
              <a:rPr lang="pt-BR" sz="2000" dirty="0">
                <a:solidFill>
                  <a:srgbClr val="C00000"/>
                </a:solidFill>
              </a:rPr>
              <a:t> / GABA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Lamotrigina</a:t>
            </a:r>
            <a:r>
              <a:rPr lang="pt-BR" sz="2000" dirty="0">
                <a:solidFill>
                  <a:srgbClr val="C00000"/>
                </a:solidFill>
              </a:rPr>
              <a:t> / canais de Na</a:t>
            </a:r>
            <a:r>
              <a:rPr lang="pt-BR" sz="2000" baseline="30000" dirty="0">
                <a:solidFill>
                  <a:srgbClr val="C00000"/>
                </a:solidFill>
              </a:rPr>
              <a:t>+</a:t>
            </a: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Felbamato</a:t>
            </a:r>
            <a:r>
              <a:rPr lang="pt-BR" sz="2000" dirty="0">
                <a:solidFill>
                  <a:srgbClr val="C00000"/>
                </a:solidFill>
              </a:rPr>
              <a:t> / </a:t>
            </a:r>
            <a:r>
              <a:rPr lang="pt-BR" sz="2000" dirty="0" err="1">
                <a:solidFill>
                  <a:srgbClr val="C00000"/>
                </a:solidFill>
              </a:rPr>
              <a:t>Glutamato</a:t>
            </a:r>
            <a:endParaRPr lang="pt-BR" sz="2000" dirty="0">
              <a:solidFill>
                <a:srgbClr val="C00000"/>
              </a:solidFill>
            </a:endParaRPr>
          </a:p>
          <a:p>
            <a:pPr marL="1077913" indent="-1077913">
              <a:buNone/>
            </a:pPr>
            <a:r>
              <a:rPr lang="pt-BR" sz="2000" dirty="0">
                <a:solidFill>
                  <a:srgbClr val="C00000"/>
                </a:solidFill>
              </a:rPr>
              <a:t>	</a:t>
            </a:r>
            <a:r>
              <a:rPr lang="pt-BR" sz="2000" dirty="0" err="1">
                <a:solidFill>
                  <a:srgbClr val="C00000"/>
                </a:solidFill>
              </a:rPr>
              <a:t>Topiramato</a:t>
            </a:r>
            <a:r>
              <a:rPr lang="pt-BR" sz="2000" dirty="0">
                <a:solidFill>
                  <a:srgbClr val="C00000"/>
                </a:solidFill>
              </a:rPr>
              <a:t> / canais de Na</a:t>
            </a:r>
            <a:r>
              <a:rPr lang="pt-BR" sz="2000" baseline="30000" dirty="0">
                <a:solidFill>
                  <a:srgbClr val="C00000"/>
                </a:solidFill>
              </a:rPr>
              <a:t>+</a:t>
            </a:r>
          </a:p>
          <a:p>
            <a:pPr marL="1077913" lvl="2" indent="-1077913">
              <a:buNone/>
            </a:pPr>
            <a:r>
              <a:rPr lang="pt-BR" dirty="0">
                <a:solidFill>
                  <a:srgbClr val="C00000"/>
                </a:solidFill>
              </a:rPr>
              <a:t>	</a:t>
            </a:r>
            <a:r>
              <a:rPr lang="pt-BR" dirty="0" err="1">
                <a:solidFill>
                  <a:srgbClr val="C00000"/>
                </a:solidFill>
              </a:rPr>
              <a:t>Tiagabine</a:t>
            </a:r>
            <a:r>
              <a:rPr lang="pt-BR" dirty="0">
                <a:solidFill>
                  <a:srgbClr val="C00000"/>
                </a:solidFill>
              </a:rPr>
              <a:t> / GABA</a:t>
            </a:r>
          </a:p>
          <a:p>
            <a:pPr marL="1077913" lvl="2" indent="-1077913">
              <a:buNone/>
            </a:pPr>
            <a:r>
              <a:rPr lang="pt-BR" dirty="0">
                <a:solidFill>
                  <a:srgbClr val="C00000"/>
                </a:solidFill>
              </a:rPr>
              <a:t>	</a:t>
            </a:r>
            <a:r>
              <a:rPr lang="pt-BR" dirty="0" err="1">
                <a:solidFill>
                  <a:srgbClr val="C00000"/>
                </a:solidFill>
              </a:rPr>
              <a:t>Levetiracetam</a:t>
            </a:r>
            <a:r>
              <a:rPr lang="pt-BR" dirty="0">
                <a:solidFill>
                  <a:srgbClr val="C00000"/>
                </a:solidFill>
              </a:rPr>
              <a:t> / ?</a:t>
            </a:r>
          </a:p>
          <a:p>
            <a:pPr marL="1077913" lvl="2" indent="-1077913">
              <a:buNone/>
            </a:pPr>
            <a:r>
              <a:rPr lang="pt-BR" dirty="0">
                <a:solidFill>
                  <a:srgbClr val="C00000"/>
                </a:solidFill>
              </a:rPr>
              <a:t>	</a:t>
            </a:r>
            <a:r>
              <a:rPr lang="pt-BR" dirty="0" err="1">
                <a:solidFill>
                  <a:srgbClr val="C00000"/>
                </a:solidFill>
              </a:rPr>
              <a:t>Zonisamida</a:t>
            </a:r>
            <a:r>
              <a:rPr lang="pt-BR" dirty="0">
                <a:solidFill>
                  <a:srgbClr val="C00000"/>
                </a:solidFill>
              </a:rPr>
              <a:t> / canais de Ca</a:t>
            </a:r>
            <a:r>
              <a:rPr lang="pt-BR" baseline="30000" dirty="0">
                <a:solidFill>
                  <a:srgbClr val="C00000"/>
                </a:solidFill>
              </a:rPr>
              <a:t>++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/>
          </a:p>
        </p:txBody>
      </p:sp>
      <p:pic>
        <p:nvPicPr>
          <p:cNvPr id="3" name="Picture 2" descr="D:\Mestrado\fotos\lce\lce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55056"/>
            <a:ext cx="29718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81260" y="1628801"/>
            <a:ext cx="5451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latin typeface="Cambria" pitchFamily="18" charset="0"/>
              </a:rPr>
              <a:t>Labirinto em Cruz Elevado - “Plus </a:t>
            </a:r>
            <a:r>
              <a:rPr lang="pt-BR" dirty="0" err="1">
                <a:solidFill>
                  <a:schemeClr val="accent2"/>
                </a:solidFill>
                <a:latin typeface="Cambria" pitchFamily="18" charset="0"/>
              </a:rPr>
              <a:t>Maze</a:t>
            </a:r>
            <a:r>
              <a:rPr lang="pt-BR" dirty="0">
                <a:solidFill>
                  <a:schemeClr val="accent2"/>
                </a:solidFill>
                <a:latin typeface="Cambria" pitchFamily="18" charset="0"/>
              </a:rPr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838200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 sz="2000" i="1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4570" y="2492896"/>
            <a:ext cx="5105400" cy="3766914"/>
            <a:chOff x="480" y="1284"/>
            <a:chExt cx="2928" cy="212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08" y="2346"/>
              <a:ext cx="1200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ansiolíticos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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 avaliação de risco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0" y="2346"/>
              <a:ext cx="1728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 b="1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análise etológica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(BLANCHARD e BLANCHARD, 1989)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08" y="1284"/>
              <a:ext cx="1200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ansiolíticos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 </a:t>
              </a:r>
              <a:r>
                <a:rPr kumimoji="1" lang="pt-BR" sz="200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tempo e entradas em braços abertos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80" y="1284"/>
              <a:ext cx="1728" cy="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None/>
              </a:pPr>
              <a:r>
                <a:rPr kumimoji="1" lang="pt-BR" sz="20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análise convencional</a:t>
              </a:r>
              <a:r>
                <a:rPr kumimoji="1" lang="pt-BR" sz="2000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 (PELLOW et al., 1985)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80" y="1284"/>
              <a:ext cx="17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80" y="3408"/>
              <a:ext cx="172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80" y="1284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08" y="1284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208" y="1284"/>
              <a:ext cx="12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80" y="2346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408" y="2346"/>
              <a:ext cx="0" cy="10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208" y="3408"/>
              <a:ext cx="12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508118" y="5735692"/>
            <a:ext cx="2764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dirty="0" err="1">
                <a:latin typeface="Calibri" pitchFamily="34" charset="0"/>
                <a:cs typeface="Calibri" pitchFamily="34" charset="0"/>
              </a:rPr>
              <a:t>Niciporciukas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e Sá-Rocha, 2001</a:t>
            </a:r>
          </a:p>
        </p:txBody>
      </p:sp>
      <p:sp>
        <p:nvSpPr>
          <p:cNvPr id="22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75520" y="1484785"/>
            <a:ext cx="176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err="1">
                <a:latin typeface="+mn-lt"/>
              </a:rPr>
              <a:t>Diazepam</a:t>
            </a:r>
            <a:endParaRPr lang="pt-BR" b="1" dirty="0"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9537" y="2376176"/>
            <a:ext cx="206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+mn-lt"/>
              </a:rPr>
              <a:t>Veículo do </a:t>
            </a:r>
            <a:r>
              <a:rPr lang="pt-BR" sz="1600" dirty="0" err="1">
                <a:latin typeface="+mn-lt"/>
              </a:rPr>
              <a:t>diazepam</a:t>
            </a:r>
            <a:endParaRPr lang="pt-BR" sz="1600" dirty="0"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9232" y="6042774"/>
            <a:ext cx="20585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err="1">
                <a:latin typeface="+mn-lt"/>
              </a:rPr>
              <a:t>Diazepam</a:t>
            </a:r>
            <a:r>
              <a:rPr lang="pt-BR" sz="1600" dirty="0">
                <a:latin typeface="+mn-lt"/>
              </a:rPr>
              <a:t> 1mg/kg </a:t>
            </a:r>
            <a:r>
              <a:rPr lang="pt-BR" sz="1600" dirty="0" err="1">
                <a:latin typeface="+mn-lt"/>
              </a:rPr>
              <a:t>ip</a:t>
            </a:r>
            <a:endParaRPr lang="pt-BR" sz="16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92145" y="6042774"/>
            <a:ext cx="2084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err="1">
                <a:latin typeface="+mn-lt"/>
              </a:rPr>
              <a:t>Diazepam</a:t>
            </a:r>
            <a:r>
              <a:rPr lang="pt-BR" sz="1600" dirty="0">
                <a:latin typeface="+mn-lt"/>
              </a:rPr>
              <a:t> 3mg/kg </a:t>
            </a:r>
            <a:r>
              <a:rPr lang="pt-BR" sz="1600" dirty="0" err="1">
                <a:latin typeface="+mn-lt"/>
              </a:rPr>
              <a:t>ip</a:t>
            </a:r>
            <a:endParaRPr lang="pt-BR" sz="1600" dirty="0">
              <a:latin typeface="+mn-lt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  <p:pic>
        <p:nvPicPr>
          <p:cNvPr id="3" name="CINE_FARMACO_DZP_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7939" y="3847310"/>
            <a:ext cx="3299870" cy="2249379"/>
          </a:xfrm>
          <a:prstGeom prst="rect">
            <a:avLst/>
          </a:prstGeom>
        </p:spPr>
      </p:pic>
      <p:pic>
        <p:nvPicPr>
          <p:cNvPr id="6" name="CINE_FARMACO_DZP_3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96200" y="3846689"/>
            <a:ext cx="3300781" cy="2250000"/>
          </a:xfrm>
          <a:prstGeom prst="rect">
            <a:avLst/>
          </a:prstGeom>
        </p:spPr>
      </p:pic>
      <p:pic>
        <p:nvPicPr>
          <p:cNvPr id="7" name="CINE_FARMACO_Salina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51404" y="1539040"/>
            <a:ext cx="3300781" cy="22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Estruturas </a:t>
            </a:r>
            <a:r>
              <a:rPr lang="pt-BR" dirty="0" err="1"/>
              <a:t>hipocampais</a:t>
            </a:r>
            <a:endParaRPr lang="pt-BR" dirty="0"/>
          </a:p>
        </p:txBody>
      </p:sp>
      <p:pic>
        <p:nvPicPr>
          <p:cNvPr id="4" name="Picture 1026" descr="C:\DOCUME~1\LUIZCA~2\LOCALS~1\Temp\~im003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643064"/>
            <a:ext cx="3429000" cy="163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1027" descr="C:\DOCUME~1\LUIZCA~2\LOCALS~1\Temp\~im003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8" y="3429001"/>
            <a:ext cx="3429000" cy="23907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28" descr="C:\DOCUME~1\LUIZCA~2\LOCALS~1\Temp\~im003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6" y="1643064"/>
            <a:ext cx="3609975" cy="416877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6" descr="C:\DOCUME~1\LUIZCA~2\LOCALS~1\Temp\~im003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4495800" cy="4267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3795" name="Picture 1027" descr="C:\DOCUME~1\LUIZCA~2\LOCALS~1\Temp\~im003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76388" cy="2057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796" name="Picture 1028" descr="C:\DOCUME~1\LUIZCA~2\LOCALS~1\Temp\~im003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"/>
            <a:ext cx="3657600" cy="20637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797" name="Picture 1029" descr="C:\DOCUME~1\LUIZCA~2\LOCALS~1\Temp\~im0037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1" y="2438400"/>
            <a:ext cx="3300413" cy="42672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1576388" y="381000"/>
            <a:ext cx="177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u="sng">
                <a:solidFill>
                  <a:schemeClr val="hlink"/>
                </a:solidFill>
                <a:latin typeface="Comic Sans MS" pitchFamily="66" charset="0"/>
              </a:rPr>
              <a:t>Hipocampo.</a:t>
            </a:r>
            <a:endParaRPr lang="pt-BR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Vias </a:t>
            </a:r>
            <a:r>
              <a:rPr lang="pt-BR" sz="3200" dirty="0" err="1"/>
              <a:t>noradrenérgicas</a:t>
            </a:r>
            <a:r>
              <a:rPr lang="pt-BR" sz="3200" dirty="0"/>
              <a:t> ligadas à resposta estressora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544050" y="3698875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544050" y="4308475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4" descr="C:\DOCUME~1\LUIZCA~2\LOCALS~1\Temp\~im0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625601"/>
            <a:ext cx="7539038" cy="41259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9925" y="47688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209925" y="53022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810375" y="3268663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953250" y="4411663"/>
            <a:ext cx="6096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89650" y="4616450"/>
            <a:ext cx="5334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089650" y="5226050"/>
            <a:ext cx="5334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480551" y="2659064"/>
            <a:ext cx="1000125" cy="738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Estímulo </a:t>
            </a:r>
          </a:p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  <a:p>
            <a:pPr algn="ctr"/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periferia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678988" y="3775076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1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962776" y="3268664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242051" y="530225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3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292475" y="484505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latin typeface="Comic Sans MS" pitchFamily="66" charset="0"/>
              </a:rPr>
              <a:t>4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672638" y="4384676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105651" y="4471989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242051" y="469265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86125" y="537845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62289" y="6072189"/>
            <a:ext cx="639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B. Via - Projeções A1 do Tronco Cerebral -&gt; Hipotálamo -&gt; Amígdala -&gt; outras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854200" y="5786439"/>
            <a:ext cx="5900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Via - Medula -&gt; “Locus ceruleus” -&gt; Hipotálamo -&gt; Amígdala -&gt; outras</a:t>
            </a:r>
          </a:p>
        </p:txBody>
      </p:sp>
      <p:sp>
        <p:nvSpPr>
          <p:cNvPr id="25624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1556792"/>
            <a:ext cx="86582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90CCDF40-946D-4B95-AA62-8CE62A44A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4F741639-67C1-491A-8D65-805380E0F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Circuitos que liberam glicocorticóides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1200" y="4214813"/>
            <a:ext cx="762000" cy="1676400"/>
            <a:chOff x="1344" y="2880"/>
            <a:chExt cx="480" cy="1056"/>
          </a:xfrm>
        </p:grpSpPr>
        <p:sp>
          <p:nvSpPr>
            <p:cNvPr id="26681" name="Oval 3"/>
            <p:cNvSpPr>
              <a:spLocks noChangeArrowheads="1"/>
            </p:cNvSpPr>
            <p:nvPr/>
          </p:nvSpPr>
          <p:spPr bwMode="auto">
            <a:xfrm>
              <a:off x="1344" y="3456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82" name="Line 4"/>
            <p:cNvSpPr>
              <a:spLocks noChangeShapeType="1"/>
            </p:cNvSpPr>
            <p:nvPr/>
          </p:nvSpPr>
          <p:spPr bwMode="auto">
            <a:xfrm>
              <a:off x="1584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"/>
            <p:cNvSpPr>
              <a:spLocks noChangeShapeType="1"/>
            </p:cNvSpPr>
            <p:nvPr/>
          </p:nvSpPr>
          <p:spPr bwMode="auto">
            <a:xfrm>
              <a:off x="1344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81200" y="1666875"/>
            <a:ext cx="76200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9" name="Line 10"/>
          <p:cNvSpPr>
            <a:spLocks noChangeShapeType="1"/>
          </p:cNvSpPr>
          <p:nvPr/>
        </p:nvSpPr>
        <p:spPr bwMode="auto">
          <a:xfrm>
            <a:off x="4095750" y="3500438"/>
            <a:ext cx="1214438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092325" y="1906589"/>
            <a:ext cx="55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Verdana" pitchFamily="34" charset="0"/>
                <a:ea typeface="Verdana" pitchFamily="34" charset="0"/>
                <a:cs typeface="Verdana" pitchFamily="34" charset="0"/>
              </a:rPr>
              <a:t>GLU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3141663"/>
            <a:ext cx="762000" cy="762000"/>
            <a:chOff x="864" y="2016"/>
            <a:chExt cx="480" cy="480"/>
          </a:xfrm>
        </p:grpSpPr>
        <p:sp>
          <p:nvSpPr>
            <p:cNvPr id="26679" name="Oval 14"/>
            <p:cNvSpPr>
              <a:spLocks noChangeArrowheads="1"/>
            </p:cNvSpPr>
            <p:nvPr/>
          </p:nvSpPr>
          <p:spPr bwMode="auto">
            <a:xfrm>
              <a:off x="864" y="2016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80" name="Text Box 17"/>
            <p:cNvSpPr txBox="1">
              <a:spLocks noChangeArrowheads="1"/>
            </p:cNvSpPr>
            <p:nvPr/>
          </p:nvSpPr>
          <p:spPr bwMode="auto">
            <a:xfrm>
              <a:off x="883" y="2157"/>
              <a:ext cx="4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GABA</a:t>
              </a:r>
            </a:p>
          </p:txBody>
        </p:sp>
      </p:grp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2020889" y="5348289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GABA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738813" y="1643063"/>
            <a:ext cx="762000" cy="7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5853113" y="1754189"/>
            <a:ext cx="53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</a:p>
          <a:p>
            <a:pPr algn="ctr"/>
            <a:r>
              <a:rPr lang="pt-BR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N.P.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29279" y="5149224"/>
            <a:ext cx="762000" cy="762000"/>
            <a:chOff x="3504" y="3408"/>
            <a:chExt cx="480" cy="480"/>
          </a:xfrm>
          <a:solidFill>
            <a:schemeClr val="bg1">
              <a:lumMod val="85000"/>
            </a:schemeClr>
          </a:solidFill>
        </p:grpSpPr>
        <p:sp>
          <p:nvSpPr>
            <p:cNvPr id="29" name="Oval 26"/>
            <p:cNvSpPr>
              <a:spLocks noChangeArrowheads="1"/>
            </p:cNvSpPr>
            <p:nvPr/>
          </p:nvSpPr>
          <p:spPr bwMode="auto">
            <a:xfrm rot="10800000">
              <a:off x="3504" y="3408"/>
              <a:ext cx="480" cy="48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pt-B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568" y="3552"/>
              <a:ext cx="350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GLU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426076" y="3022600"/>
            <a:ext cx="3813175" cy="1371600"/>
            <a:chOff x="2784" y="1824"/>
            <a:chExt cx="2402" cy="864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784" y="1824"/>
              <a:ext cx="1968" cy="864"/>
              <a:chOff x="3264" y="1824"/>
              <a:chExt cx="1968" cy="864"/>
            </a:xfrm>
          </p:grpSpPr>
          <p:sp>
            <p:nvSpPr>
              <p:cNvPr id="26676" name="Oval 32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12" cy="86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677" name="Line 33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Line 34"/>
              <p:cNvSpPr>
                <a:spLocks noChangeShapeType="1"/>
              </p:cNvSpPr>
              <p:nvPr/>
            </p:nvSpPr>
            <p:spPr bwMode="auto">
              <a:xfrm>
                <a:off x="5232" y="20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4" name="Text Box 35"/>
            <p:cNvSpPr txBox="1">
              <a:spLocks noChangeArrowheads="1"/>
            </p:cNvSpPr>
            <p:nvPr/>
          </p:nvSpPr>
          <p:spPr bwMode="auto">
            <a:xfrm>
              <a:off x="4848" y="1945"/>
              <a:ext cx="3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u="sng">
                  <a:latin typeface="Verdana" pitchFamily="34" charset="0"/>
                  <a:ea typeface="Verdana" pitchFamily="34" charset="0"/>
                  <a:cs typeface="Verdana" pitchFamily="34" charset="0"/>
                </a:rPr>
                <a:t>CRF</a:t>
              </a:r>
            </a:p>
          </p:txBody>
        </p:sp>
        <p:sp>
          <p:nvSpPr>
            <p:cNvPr id="26675" name="Text Box 36"/>
            <p:cNvSpPr txBox="1">
              <a:spLocks noChangeArrowheads="1"/>
            </p:cNvSpPr>
            <p:nvPr/>
          </p:nvSpPr>
          <p:spPr bwMode="auto">
            <a:xfrm>
              <a:off x="3055" y="2148"/>
              <a:ext cx="3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u="sng">
                  <a:latin typeface="Verdana" pitchFamily="34" charset="0"/>
                  <a:ea typeface="Verdana" pitchFamily="34" charset="0"/>
                  <a:cs typeface="Verdana" pitchFamily="34" charset="0"/>
                </a:rPr>
                <a:t>PVN</a:t>
              </a:r>
            </a:p>
          </p:txBody>
        </p:sp>
      </p:grpSp>
      <p:sp>
        <p:nvSpPr>
          <p:cNvPr id="26637" name="AutoShape 37"/>
          <p:cNvSpPr>
            <a:spLocks noChangeArrowheads="1"/>
          </p:cNvSpPr>
          <p:nvPr/>
        </p:nvSpPr>
        <p:spPr bwMode="auto">
          <a:xfrm>
            <a:off x="8747125" y="479425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8" name="AutoShape 38"/>
          <p:cNvSpPr>
            <a:spLocks noChangeArrowheads="1"/>
          </p:cNvSpPr>
          <p:nvPr/>
        </p:nvSpPr>
        <p:spPr bwMode="auto">
          <a:xfrm>
            <a:off x="8739188" y="3592513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39" name="Text Box 39"/>
          <p:cNvSpPr txBox="1">
            <a:spLocks noChangeArrowheads="1"/>
          </p:cNvSpPr>
          <p:nvPr/>
        </p:nvSpPr>
        <p:spPr bwMode="auto">
          <a:xfrm>
            <a:off x="8167688" y="5589589"/>
            <a:ext cx="163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u="sng">
                <a:latin typeface="Verdana" pitchFamily="34" charset="0"/>
                <a:ea typeface="Verdana" pitchFamily="34" charset="0"/>
                <a:cs typeface="Verdana" pitchFamily="34" charset="0"/>
              </a:rPr>
              <a:t>Corticosteróides</a:t>
            </a:r>
          </a:p>
        </p:txBody>
      </p:sp>
      <p:sp>
        <p:nvSpPr>
          <p:cNvPr id="26640" name="Text Box 40"/>
          <p:cNvSpPr txBox="1">
            <a:spLocks noChangeArrowheads="1"/>
          </p:cNvSpPr>
          <p:nvPr/>
        </p:nvSpPr>
        <p:spPr bwMode="auto">
          <a:xfrm>
            <a:off x="8631238" y="4357689"/>
            <a:ext cx="67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u="sng">
                <a:latin typeface="Verdana" pitchFamily="34" charset="0"/>
                <a:ea typeface="Verdana" pitchFamily="34" charset="0"/>
                <a:cs typeface="Verdana" pitchFamily="34" charset="0"/>
              </a:rPr>
              <a:t>ACTH</a:t>
            </a:r>
          </a:p>
        </p:txBody>
      </p:sp>
      <p:sp>
        <p:nvSpPr>
          <p:cNvPr id="26641" name="Text Box 42"/>
          <p:cNvSpPr txBox="1">
            <a:spLocks noChangeArrowheads="1"/>
          </p:cNvSpPr>
          <p:nvPr/>
        </p:nvSpPr>
        <p:spPr bwMode="auto">
          <a:xfrm>
            <a:off x="3044826" y="1681163"/>
            <a:ext cx="1839913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inibitório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Córtex pré frontal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2 - Subiculum</a:t>
            </a:r>
          </a:p>
        </p:txBody>
      </p:sp>
      <p:sp>
        <p:nvSpPr>
          <p:cNvPr id="26642" name="Text Box 43"/>
          <p:cNvSpPr txBox="1">
            <a:spLocks noChangeArrowheads="1"/>
          </p:cNvSpPr>
          <p:nvPr/>
        </p:nvSpPr>
        <p:spPr bwMode="auto">
          <a:xfrm>
            <a:off x="5576889" y="43307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43" name="Text Box 44"/>
          <p:cNvSpPr txBox="1">
            <a:spLocks noChangeArrowheads="1"/>
          </p:cNvSpPr>
          <p:nvPr/>
        </p:nvSpPr>
        <p:spPr bwMode="auto">
          <a:xfrm>
            <a:off x="2209801" y="2763839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44" name="Text Box 45"/>
          <p:cNvSpPr txBox="1">
            <a:spLocks noChangeArrowheads="1"/>
          </p:cNvSpPr>
          <p:nvPr/>
        </p:nvSpPr>
        <p:spPr bwMode="auto">
          <a:xfrm>
            <a:off x="2228851" y="3929064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5" name="Text Box 46"/>
          <p:cNvSpPr txBox="1">
            <a:spLocks noChangeArrowheads="1"/>
          </p:cNvSpPr>
          <p:nvPr/>
        </p:nvSpPr>
        <p:spPr bwMode="auto">
          <a:xfrm>
            <a:off x="5019676" y="33782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6" name="Text Box 47"/>
          <p:cNvSpPr txBox="1">
            <a:spLocks noChangeArrowheads="1"/>
          </p:cNvSpPr>
          <p:nvPr/>
        </p:nvSpPr>
        <p:spPr bwMode="auto">
          <a:xfrm>
            <a:off x="5381626" y="53340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7" name="Text Box 48"/>
          <p:cNvSpPr txBox="1">
            <a:spLocks noChangeArrowheads="1"/>
          </p:cNvSpPr>
          <p:nvPr/>
        </p:nvSpPr>
        <p:spPr bwMode="auto">
          <a:xfrm>
            <a:off x="5110163" y="371475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8" name="Text Box 49"/>
          <p:cNvSpPr txBox="1">
            <a:spLocks noChangeArrowheads="1"/>
          </p:cNvSpPr>
          <p:nvPr/>
        </p:nvSpPr>
        <p:spPr bwMode="auto">
          <a:xfrm>
            <a:off x="5110163" y="3071814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49" name="Text Box 50"/>
          <p:cNvSpPr txBox="1">
            <a:spLocks noChangeArrowheads="1"/>
          </p:cNvSpPr>
          <p:nvPr/>
        </p:nvSpPr>
        <p:spPr bwMode="auto">
          <a:xfrm>
            <a:off x="2500313" y="381000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0" name="Text Box 51"/>
          <p:cNvSpPr txBox="1">
            <a:spLocks noChangeArrowheads="1"/>
          </p:cNvSpPr>
          <p:nvPr/>
        </p:nvSpPr>
        <p:spPr bwMode="auto">
          <a:xfrm>
            <a:off x="1966913" y="3810001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1" name="Text Box 52"/>
          <p:cNvSpPr txBox="1">
            <a:spLocks noChangeArrowheads="1"/>
          </p:cNvSpPr>
          <p:nvPr/>
        </p:nvSpPr>
        <p:spPr bwMode="auto">
          <a:xfrm>
            <a:off x="2520951" y="2906714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2" name="Text Box 53"/>
          <p:cNvSpPr txBox="1">
            <a:spLocks noChangeArrowheads="1"/>
          </p:cNvSpPr>
          <p:nvPr/>
        </p:nvSpPr>
        <p:spPr bwMode="auto">
          <a:xfrm>
            <a:off x="1928814" y="2906714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3" name="Text Box 54"/>
          <p:cNvSpPr txBox="1">
            <a:spLocks noChangeArrowheads="1"/>
          </p:cNvSpPr>
          <p:nvPr/>
        </p:nvSpPr>
        <p:spPr bwMode="auto">
          <a:xfrm>
            <a:off x="5534026" y="5638801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4" name="Text Box 55"/>
          <p:cNvSpPr txBox="1">
            <a:spLocks noChangeArrowheads="1"/>
          </p:cNvSpPr>
          <p:nvPr/>
        </p:nvSpPr>
        <p:spPr bwMode="auto">
          <a:xfrm>
            <a:off x="5524501" y="5000626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26655" name="Text Box 56"/>
          <p:cNvSpPr txBox="1">
            <a:spLocks noChangeArrowheads="1"/>
          </p:cNvSpPr>
          <p:nvPr/>
        </p:nvSpPr>
        <p:spPr bwMode="auto">
          <a:xfrm>
            <a:off x="3133725" y="5276851"/>
            <a:ext cx="16383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excitatório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amígdala</a:t>
            </a:r>
          </a:p>
        </p:txBody>
      </p:sp>
      <p:sp>
        <p:nvSpPr>
          <p:cNvPr id="26656" name="Text Box 57"/>
          <p:cNvSpPr txBox="1">
            <a:spLocks noChangeArrowheads="1"/>
          </p:cNvSpPr>
          <p:nvPr/>
        </p:nvSpPr>
        <p:spPr bwMode="auto">
          <a:xfrm>
            <a:off x="5957889" y="44069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7" name="Text Box 58"/>
          <p:cNvSpPr txBox="1">
            <a:spLocks noChangeArrowheads="1"/>
          </p:cNvSpPr>
          <p:nvPr/>
        </p:nvSpPr>
        <p:spPr bwMode="auto">
          <a:xfrm>
            <a:off x="6362701" y="4330701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8" name="Text Box 59"/>
          <p:cNvSpPr txBox="1">
            <a:spLocks noChangeArrowheads="1"/>
          </p:cNvSpPr>
          <p:nvPr/>
        </p:nvSpPr>
        <p:spPr bwMode="auto">
          <a:xfrm>
            <a:off x="5957889" y="26574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59" name="Text Box 60"/>
          <p:cNvSpPr txBox="1">
            <a:spLocks noChangeArrowheads="1"/>
          </p:cNvSpPr>
          <p:nvPr/>
        </p:nvSpPr>
        <p:spPr bwMode="auto">
          <a:xfrm>
            <a:off x="6362701" y="28098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60" name="Text Box 61"/>
          <p:cNvSpPr txBox="1">
            <a:spLocks noChangeArrowheads="1"/>
          </p:cNvSpPr>
          <p:nvPr/>
        </p:nvSpPr>
        <p:spPr bwMode="auto">
          <a:xfrm>
            <a:off x="5500689" y="2809876"/>
            <a:ext cx="33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26661" name="Text Box 62"/>
          <p:cNvSpPr txBox="1">
            <a:spLocks noChangeArrowheads="1"/>
          </p:cNvSpPr>
          <p:nvPr/>
        </p:nvSpPr>
        <p:spPr bwMode="auto">
          <a:xfrm>
            <a:off x="7685089" y="1692275"/>
            <a:ext cx="16398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u="sng">
                <a:latin typeface="Verdana" pitchFamily="34" charset="0"/>
                <a:ea typeface="Verdana" pitchFamily="34" charset="0"/>
                <a:cs typeface="Verdana" pitchFamily="34" charset="0"/>
              </a:rPr>
              <a:t>Circuito excitatório</a:t>
            </a:r>
            <a:endParaRPr lang="pt-BR" sz="1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1 - tronco cerebral</a:t>
            </a:r>
          </a:p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A2, C1, C2, C3</a:t>
            </a:r>
          </a:p>
        </p:txBody>
      </p:sp>
      <p:cxnSp>
        <p:nvCxnSpPr>
          <p:cNvPr id="66" name="Conector reto 65"/>
          <p:cNvCxnSpPr>
            <a:stCxn id="26679" idx="6"/>
          </p:cNvCxnSpPr>
          <p:nvPr/>
        </p:nvCxnSpPr>
        <p:spPr>
          <a:xfrm flipV="1">
            <a:off x="2743200" y="3500439"/>
            <a:ext cx="220980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rot="5400000">
            <a:off x="4880769" y="5501481"/>
            <a:ext cx="857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9" idx="4"/>
          </p:cNvCxnSpPr>
          <p:nvPr/>
        </p:nvCxnSpPr>
        <p:spPr>
          <a:xfrm rot="16200000" flipH="1">
            <a:off x="2228850" y="2562225"/>
            <a:ext cx="28575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1952626" y="2714625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rot="16200000" flipH="1">
            <a:off x="5997575" y="2562225"/>
            <a:ext cx="28575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721351" y="2714625"/>
            <a:ext cx="785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rot="5400000">
            <a:off x="4558507" y="3536157"/>
            <a:ext cx="787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endCxn id="29" idx="4"/>
          </p:cNvCxnSpPr>
          <p:nvPr/>
        </p:nvCxnSpPr>
        <p:spPr>
          <a:xfrm rot="16200000" flipH="1">
            <a:off x="5921376" y="4960938"/>
            <a:ext cx="363537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5684838" y="4786314"/>
            <a:ext cx="857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2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63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2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Vias dopaminérgicas no corpo estriado</a:t>
            </a:r>
          </a:p>
        </p:txBody>
      </p:sp>
      <p:pic>
        <p:nvPicPr>
          <p:cNvPr id="27651" name="Picture 2" descr="C:\DOCUME~1\LUIZCA~2\LOCALS~1\Temp\~im00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1" y="2262188"/>
            <a:ext cx="3959225" cy="324961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7652" name="Picture 3" descr="C:\DOCUME~1\LUIZCA~2\LOCALS~1\Temp\~im001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9" y="2260601"/>
            <a:ext cx="3959225" cy="33321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14513" y="1414464"/>
            <a:ext cx="2209800" cy="9429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Via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Nigro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Estriatal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305550" y="1419226"/>
            <a:ext cx="2209800" cy="9382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Via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Nigro</a:t>
            </a:r>
          </a:p>
          <a:p>
            <a:pPr algn="ctr"/>
            <a:r>
              <a:rPr lang="pt-BR" sz="1600">
                <a:latin typeface="Verdana" pitchFamily="34" charset="0"/>
                <a:ea typeface="Verdana" pitchFamily="34" charset="0"/>
                <a:cs typeface="Verdana" pitchFamily="34" charset="0"/>
              </a:rPr>
              <a:t>Estriatal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810001" y="3557588"/>
            <a:ext cx="714375" cy="1219200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Comic Sans MS" pitchFamily="66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8382001" y="2490788"/>
            <a:ext cx="714375" cy="1219200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1400">
              <a:latin typeface="Comic Sans MS" pitchFamily="66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24063" y="2643188"/>
            <a:ext cx="1676400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57964" y="2500314"/>
            <a:ext cx="1538287" cy="2071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CaixaDeTexto 27"/>
          <p:cNvSpPr txBox="1">
            <a:spLocks noChangeArrowheads="1"/>
          </p:cNvSpPr>
          <p:nvPr/>
        </p:nvSpPr>
        <p:spPr bwMode="auto">
          <a:xfrm>
            <a:off x="9739313" y="65182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FMVZ / USP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28800" y="5724526"/>
            <a:ext cx="666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A. Vias Dopaminérgicas que saem da Substância Nigra para outras áreas cerebrais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95689" y="6010276"/>
            <a:ext cx="2351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  <a:ea typeface="Verdana" pitchFamily="34" charset="0"/>
                <a:cs typeface="Verdana" pitchFamily="34" charset="0"/>
              </a:rPr>
              <a:t>B. Vias não Dopaminérgicas</a:t>
            </a: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 animBg="1"/>
      <p:bldP spid="14" grpId="0" autoUpdateAnimBg="0"/>
      <p:bldP spid="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Sistema Nervoso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854153"/>
          </a:xfrm>
        </p:spPr>
        <p:txBody>
          <a:bodyPr/>
          <a:lstStyle/>
          <a:p>
            <a:r>
              <a:rPr lang="pt-BR" sz="2000" dirty="0">
                <a:ea typeface="Verdana" pitchFamily="34" charset="0"/>
                <a:cs typeface="Verdana" pitchFamily="34" charset="0"/>
              </a:rPr>
              <a:t>1 - Sensorial - “transdutores” 	</a:t>
            </a:r>
          </a:p>
          <a:p>
            <a:r>
              <a:rPr lang="pt-BR" sz="2000" dirty="0">
                <a:ea typeface="Verdana" pitchFamily="34" charset="0"/>
                <a:cs typeface="Verdana" pitchFamily="34" charset="0"/>
              </a:rPr>
              <a:t>2 - Autônomo ou visceral</a:t>
            </a:r>
          </a:p>
          <a:p>
            <a:pPr>
              <a:buNone/>
            </a:pPr>
            <a:r>
              <a:rPr lang="pt-BR" sz="2000" dirty="0">
                <a:ea typeface="Verdana" pitchFamily="34" charset="0"/>
                <a:cs typeface="Verdana" pitchFamily="34" charset="0"/>
              </a:rPr>
              <a:t>		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Simpático - NA (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  <a:sym typeface="Symbol" pitchFamily="18" charset="2"/>
              </a:rPr>
              <a:t> e )</a:t>
            </a:r>
            <a:endParaRPr lang="pt-BR" sz="2000" dirty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Parassimpático - </a:t>
            </a:r>
            <a:r>
              <a:rPr lang="pt-BR" sz="2000" dirty="0" err="1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Ach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pt-BR" sz="2000" dirty="0" err="1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muscarínico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pt-BR" sz="2000" dirty="0">
                <a:ea typeface="Verdana" pitchFamily="34" charset="0"/>
                <a:cs typeface="Verdana" pitchFamily="34" charset="0"/>
              </a:rPr>
              <a:t>3 - Somático - </a:t>
            </a:r>
            <a:r>
              <a:rPr lang="pt-BR" sz="2000" dirty="0" err="1">
                <a:ea typeface="Verdana" pitchFamily="34" charset="0"/>
                <a:cs typeface="Verdana" pitchFamily="34" charset="0"/>
              </a:rPr>
              <a:t>Musc</a:t>
            </a:r>
            <a:r>
              <a:rPr lang="pt-BR" sz="2000" dirty="0">
                <a:ea typeface="Verdana" pitchFamily="34" charset="0"/>
                <a:cs typeface="Verdana" pitchFamily="34" charset="0"/>
              </a:rPr>
              <a:t>. Est. </a:t>
            </a:r>
            <a:r>
              <a:rPr lang="pt-BR" sz="2000" dirty="0" err="1">
                <a:ea typeface="Verdana" pitchFamily="34" charset="0"/>
                <a:cs typeface="Verdana" pitchFamily="34" charset="0"/>
              </a:rPr>
              <a:t>Esq</a:t>
            </a:r>
            <a:r>
              <a:rPr lang="pt-BR" sz="2000" dirty="0">
                <a:ea typeface="Verdana" pitchFamily="34" charset="0"/>
                <a:cs typeface="Verdana" pitchFamily="34" charset="0"/>
              </a:rPr>
              <a:t> - </a:t>
            </a:r>
            <a:r>
              <a:rPr lang="pt-BR" sz="2000" dirty="0" err="1">
                <a:ea typeface="Verdana" pitchFamily="34" charset="0"/>
                <a:cs typeface="Verdana" pitchFamily="34" charset="0"/>
              </a:rPr>
              <a:t>Ach</a:t>
            </a:r>
            <a:r>
              <a:rPr lang="pt-BR" sz="2000" dirty="0">
                <a:ea typeface="Verdana" pitchFamily="34" charset="0"/>
                <a:cs typeface="Verdana" pitchFamily="34" charset="0"/>
              </a:rPr>
              <a:t> (nicotínico)</a:t>
            </a:r>
          </a:p>
          <a:p>
            <a:r>
              <a:rPr lang="pt-BR" sz="2000" dirty="0">
                <a:ea typeface="Verdana" pitchFamily="34" charset="0"/>
                <a:cs typeface="Verdana" pitchFamily="34" charset="0"/>
              </a:rPr>
              <a:t>4 - Central - Vários neurotransmissores:</a:t>
            </a:r>
          </a:p>
          <a:p>
            <a:pPr>
              <a:buNone/>
            </a:pPr>
            <a:r>
              <a:rPr lang="pt-BR" sz="2000" dirty="0">
                <a:ea typeface="Verdana" pitchFamily="34" charset="0"/>
                <a:cs typeface="Verdana" pitchFamily="34" charset="0"/>
              </a:rPr>
              <a:t>		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Acetilcolina  (+)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Noradrenalina  (+)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Dopamina  (+)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</a:t>
            </a:r>
            <a:r>
              <a:rPr lang="pt-BR" sz="2000" dirty="0" err="1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Serotonina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(+)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Gaba  (-)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Neuropeptídeos</a:t>
            </a:r>
          </a:p>
          <a:p>
            <a:pPr>
              <a:buNone/>
            </a:pP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		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  <a:sym typeface="Symbol" pitchFamily="18" charset="2"/>
              </a:rPr>
              <a:t>-endorfina, </a:t>
            </a:r>
            <a:r>
              <a:rPr lang="pt-BR" sz="2000" dirty="0" err="1">
                <a:solidFill>
                  <a:srgbClr val="C00000"/>
                </a:solidFill>
                <a:ea typeface="Verdana" pitchFamily="34" charset="0"/>
                <a:cs typeface="Verdana" pitchFamily="34" charset="0"/>
                <a:sym typeface="Symbol" pitchFamily="18" charset="2"/>
              </a:rPr>
              <a:t>encefalinas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  <a:sym typeface="Symbol" pitchFamily="18" charset="2"/>
              </a:rPr>
              <a:t>, substância P</a:t>
            </a:r>
            <a:r>
              <a:rPr lang="pt-BR" sz="2400" dirty="0">
                <a:solidFill>
                  <a:srgbClr val="C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pic>
        <p:nvPicPr>
          <p:cNvPr id="4" name="Picture 3" descr="C:\DOCUME~1\LUIZCA~2\LOCALS~1\Temp\~im0010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280" y="1956890"/>
            <a:ext cx="6192689" cy="4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694584" y="2667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694584" y="32004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19736" y="37338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719736" y="42672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12858" y="2780928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Córtex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45258" y="3303370"/>
            <a:ext cx="2002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Núcleos da base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31792" y="3834626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Hipotálamo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24577" y="4365104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Bulbo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6104" y="1434556"/>
            <a:ext cx="4296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latin typeface="+mn-lt"/>
              </a:rPr>
              <a:t>Áreas cerebrais e funções:</a:t>
            </a: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dirty="0"/>
              <a:t>Classificação de drogas que atuam no SNC.</a:t>
            </a:r>
            <a:r>
              <a:rPr lang="pt-BR" sz="2400" dirty="0"/>
              <a:t>  </a:t>
            </a:r>
          </a:p>
          <a:p>
            <a:r>
              <a:rPr lang="pt-BR" sz="2400" dirty="0"/>
              <a:t>1 - Depressores gerais do SNC (“inespecíficos”).</a:t>
            </a:r>
          </a:p>
          <a:p>
            <a:pPr>
              <a:buNone/>
            </a:pPr>
            <a:r>
              <a:rPr lang="pt-BR" sz="2400" dirty="0"/>
              <a:t>		</a:t>
            </a:r>
            <a:r>
              <a:rPr lang="pt-BR" sz="2200" dirty="0">
                <a:solidFill>
                  <a:srgbClr val="C00000"/>
                </a:solidFill>
              </a:rPr>
              <a:t>Anestésicos (</a:t>
            </a:r>
            <a:r>
              <a:rPr lang="pt-BR" sz="2200" dirty="0" err="1">
                <a:solidFill>
                  <a:srgbClr val="C00000"/>
                </a:solidFill>
              </a:rPr>
              <a:t>inalatórios</a:t>
            </a:r>
            <a:r>
              <a:rPr lang="pt-BR" sz="2200" dirty="0">
                <a:solidFill>
                  <a:srgbClr val="C00000"/>
                </a:solidFill>
              </a:rPr>
              <a:t>, endovenosos).</a:t>
            </a:r>
          </a:p>
          <a:p>
            <a:pPr>
              <a:buNone/>
            </a:pPr>
            <a:r>
              <a:rPr lang="pt-BR" sz="2200" dirty="0">
                <a:solidFill>
                  <a:srgbClr val="C00000"/>
                </a:solidFill>
              </a:rPr>
              <a:t>		Álcool etílico.    </a:t>
            </a:r>
          </a:p>
          <a:p>
            <a:endParaRPr lang="pt-BR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Nervoso</a:t>
            </a:r>
          </a:p>
        </p:txBody>
      </p:sp>
      <p:sp>
        <p:nvSpPr>
          <p:cNvPr id="5" name="AutoShape 1033"/>
          <p:cNvSpPr>
            <a:spLocks noChangeArrowheads="1"/>
          </p:cNvSpPr>
          <p:nvPr/>
        </p:nvSpPr>
        <p:spPr bwMode="auto">
          <a:xfrm>
            <a:off x="3694584" y="2382176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AutoShape 1034"/>
          <p:cNvSpPr>
            <a:spLocks noChangeArrowheads="1"/>
          </p:cNvSpPr>
          <p:nvPr/>
        </p:nvSpPr>
        <p:spPr bwMode="auto">
          <a:xfrm>
            <a:off x="3694584" y="2915576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AutoShape 1035"/>
          <p:cNvSpPr>
            <a:spLocks noChangeArrowheads="1"/>
          </p:cNvSpPr>
          <p:nvPr/>
        </p:nvSpPr>
        <p:spPr bwMode="auto">
          <a:xfrm>
            <a:off x="3706088" y="3462624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AutoShape 1036"/>
          <p:cNvSpPr>
            <a:spLocks noChangeArrowheads="1"/>
          </p:cNvSpPr>
          <p:nvPr/>
        </p:nvSpPr>
        <p:spPr bwMode="auto">
          <a:xfrm>
            <a:off x="3725648" y="3996024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2711625" y="2492896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Córtex</a:t>
            </a: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645153" y="3028890"/>
            <a:ext cx="2002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Núcleos da base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2135560" y="3546594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Hipotálamo</a:t>
            </a:r>
          </a:p>
        </p:txBody>
      </p:sp>
      <p:sp>
        <p:nvSpPr>
          <p:cNvPr id="12" name="Text Box 1032"/>
          <p:cNvSpPr txBox="1">
            <a:spLocks noChangeArrowheads="1"/>
          </p:cNvSpPr>
          <p:nvPr/>
        </p:nvSpPr>
        <p:spPr bwMode="auto">
          <a:xfrm>
            <a:off x="2828345" y="4081714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n-lt"/>
              </a:rPr>
              <a:t>Bulbo</a:t>
            </a:r>
          </a:p>
        </p:txBody>
      </p:sp>
      <p:pic>
        <p:nvPicPr>
          <p:cNvPr id="13" name="Picture 3" descr="C:\DOCUME~1\LUIZCA~2\LOCALS~1\Temp\~im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6192689" cy="43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4513926" y="1438324"/>
            <a:ext cx="3166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+mn-lt"/>
              </a:rPr>
              <a:t>Depressores gerais</a:t>
            </a: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622426" y="6518275"/>
            <a:ext cx="65069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 / Disciplina de </a:t>
            </a:r>
            <a:r>
              <a:rPr lang="pt-BR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 / Aula 01 / Introdução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1968</TotalTime>
  <Words>1012</Words>
  <Application>Microsoft Office PowerPoint</Application>
  <PresentationFormat>Widescreen</PresentationFormat>
  <Paragraphs>188</Paragraphs>
  <Slides>22</Slides>
  <Notes>1</Notes>
  <HiddenSlides>0</HiddenSlides>
  <MMClips>3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Calibri</vt:lpstr>
      <vt:lpstr>Cambria</vt:lpstr>
      <vt:lpstr>Comic Sans MS</vt:lpstr>
      <vt:lpstr>Georgia</vt:lpstr>
      <vt:lpstr>Monotype Sorts</vt:lpstr>
      <vt:lpstr>Times New Roman</vt:lpstr>
      <vt:lpstr>Verdana</vt:lpstr>
      <vt:lpstr>Wingdings</vt:lpstr>
      <vt:lpstr>Wingdings 2</vt:lpstr>
      <vt:lpstr>Cívico</vt:lpstr>
      <vt:lpstr>Apresentação do PowerPoint</vt:lpstr>
      <vt:lpstr>Vias noradrenérgicas ligadas à resposta estressora</vt:lpstr>
      <vt:lpstr>Circuitos que liberam glicocorticóides</vt:lpstr>
      <vt:lpstr>Apresentação do PowerPoint</vt:lpstr>
      <vt:lpstr>Vias dopaminérgicas no corpo estriado</vt:lpstr>
      <vt:lpstr>Sistema Nervoso</vt:lpstr>
      <vt:lpstr>Sistema Nervoso</vt:lpstr>
      <vt:lpstr>Sistema Nervoso</vt:lpstr>
      <vt:lpstr>Sistema Nervoso</vt:lpstr>
      <vt:lpstr>Sistema Nervoso</vt:lpstr>
      <vt:lpstr>Sistema Nervoso</vt:lpstr>
      <vt:lpstr>Sistema Nervoso</vt:lpstr>
      <vt:lpstr>Sistema Nervoso</vt:lpstr>
      <vt:lpstr>Sistema Nervoso</vt:lpstr>
      <vt:lpstr>Sistema Nervoso</vt:lpstr>
      <vt:lpstr>Apresentação do PowerPoint</vt:lpstr>
      <vt:lpstr>Sistema Nervoso</vt:lpstr>
      <vt:lpstr>Estruturas hipocampais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FMVZ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Luiz Carlos</dc:creator>
  <cp:lastModifiedBy>Luiz Carlos Sá Rocha</cp:lastModifiedBy>
  <cp:revision>111</cp:revision>
  <dcterms:created xsi:type="dcterms:W3CDTF">2002-04-05T21:02:23Z</dcterms:created>
  <dcterms:modified xsi:type="dcterms:W3CDTF">2022-08-22T22:00:40Z</dcterms:modified>
</cp:coreProperties>
</file>