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5" r:id="rId3"/>
  </p:sldMasterIdLst>
  <p:sldIdLst>
    <p:sldId id="393" r:id="rId4"/>
    <p:sldId id="343" r:id="rId5"/>
    <p:sldId id="344" r:id="rId6"/>
    <p:sldId id="353" r:id="rId7"/>
    <p:sldId id="345" r:id="rId8"/>
    <p:sldId id="351" r:id="rId9"/>
    <p:sldId id="346" r:id="rId10"/>
    <p:sldId id="347" r:id="rId11"/>
    <p:sldId id="348" r:id="rId12"/>
    <p:sldId id="352" r:id="rId13"/>
    <p:sldId id="355" r:id="rId14"/>
    <p:sldId id="354" r:id="rId15"/>
    <p:sldId id="356" r:id="rId16"/>
    <p:sldId id="357" r:id="rId17"/>
    <p:sldId id="358" r:id="rId18"/>
    <p:sldId id="360" r:id="rId19"/>
    <p:sldId id="359" r:id="rId20"/>
    <p:sldId id="326" r:id="rId21"/>
    <p:sldId id="362" r:id="rId22"/>
    <p:sldId id="361" r:id="rId23"/>
    <p:sldId id="363" r:id="rId24"/>
    <p:sldId id="364" r:id="rId25"/>
    <p:sldId id="394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3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95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339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315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C87BCD-F19E-4407-B66D-11CEEE7A8324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07/11/2022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161407-BE18-4956-B624-01199CEC1FDE}" type="slidenum">
              <a:rPr 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64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098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F6FF7B-249E-4F30-9376-C0BAAA647889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07/11/2022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DE7694-BFB4-46F9-87C4-5E465719D99F}" type="slidenum">
              <a:rPr 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51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rmos-ch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993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60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48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50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79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12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54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57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67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93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7BE1-44E2-4DCB-966C-87100DF92763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39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tme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047" y="6022977"/>
            <a:ext cx="88704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"/>
          <p:cNvSpPr txBox="1"/>
          <p:nvPr userDrawn="1"/>
        </p:nvSpPr>
        <p:spPr>
          <a:xfrm>
            <a:off x="287217" y="198438"/>
            <a:ext cx="6646984" cy="12785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pt-BR" sz="831" b="1">
                <a:solidFill>
                  <a:prstClr val="black"/>
                </a:solidFill>
                <a:latin typeface="Arial" panose="020B0604020202020204" pitchFamily="34" charset="0"/>
                <a:ea typeface="Geneva" pitchFamily="-112" charset="-128"/>
                <a:cs typeface="Arial" pitchFamily="34" charset="0"/>
              </a:rPr>
              <a:t>Microbiologia de Brock - Michael T. Madigan, John M. Martinko, Paul V. Dunlap e David P. Clark</a:t>
            </a:r>
          </a:p>
        </p:txBody>
      </p:sp>
      <p:cxnSp>
        <p:nvCxnSpPr>
          <p:cNvPr id="16" name="Straight Connector 4"/>
          <p:cNvCxnSpPr>
            <a:cxnSpLocks noChangeShapeType="1"/>
          </p:cNvCxnSpPr>
          <p:nvPr userDrawn="1"/>
        </p:nvCxnSpPr>
        <p:spPr bwMode="auto">
          <a:xfrm>
            <a:off x="287217" y="360365"/>
            <a:ext cx="10499969" cy="1587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2053" name="Imagem 6" descr="pag_3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7" y="6021388"/>
            <a:ext cx="197533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m 7" descr="Capa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047" y="198440"/>
            <a:ext cx="88704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36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tmed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047" y="6022977"/>
            <a:ext cx="88704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"/>
          <p:cNvSpPr txBox="1"/>
          <p:nvPr userDrawn="1"/>
        </p:nvSpPr>
        <p:spPr>
          <a:xfrm>
            <a:off x="287217" y="198438"/>
            <a:ext cx="6646984" cy="12785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pt-BR" sz="831" b="1">
                <a:solidFill>
                  <a:prstClr val="black"/>
                </a:solidFill>
                <a:latin typeface="Arial" panose="020B0604020202020204" pitchFamily="34" charset="0"/>
                <a:ea typeface="Geneva" pitchFamily="-112" charset="-128"/>
                <a:cs typeface="Arial" pitchFamily="34" charset="0"/>
              </a:rPr>
              <a:t>Microbiologia de Brock - Michael T. Madigan, John M. Martinko, Paul V. Dunlap e David P. Clark</a:t>
            </a:r>
          </a:p>
        </p:txBody>
      </p:sp>
      <p:cxnSp>
        <p:nvCxnSpPr>
          <p:cNvPr id="16" name="Straight Connector 4"/>
          <p:cNvCxnSpPr>
            <a:cxnSpLocks noChangeShapeType="1"/>
          </p:cNvCxnSpPr>
          <p:nvPr userDrawn="1"/>
        </p:nvCxnSpPr>
        <p:spPr bwMode="auto">
          <a:xfrm>
            <a:off x="287217" y="360365"/>
            <a:ext cx="10499969" cy="1587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2053" name="Imagem 6" descr="pag_3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7" y="6021388"/>
            <a:ext cx="197533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m 7" descr="Capa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047" y="198440"/>
            <a:ext cx="88704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47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73406" y="297114"/>
            <a:ext cx="9501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Princípios de Microbiologia (LFN0325)</a:t>
            </a:r>
            <a:endParaRPr lang="pt-B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59506" y="5858146"/>
            <a:ext cx="5015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Prof. José Belasque</a:t>
            </a:r>
          </a:p>
          <a:p>
            <a:pPr algn="r"/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Departamento de Fitopatologia e </a:t>
            </a:r>
            <a:r>
              <a:rPr lang="pt-BR" sz="1600" dirty="0" err="1" smtClean="0">
                <a:solidFill>
                  <a:schemeClr val="accent1">
                    <a:lumMod val="50000"/>
                  </a:schemeClr>
                </a:solidFill>
              </a:rPr>
              <a:t>Nematologia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 ESALQ/USP</a:t>
            </a:r>
          </a:p>
        </p:txBody>
      </p:sp>
      <p:sp>
        <p:nvSpPr>
          <p:cNvPr id="2" name="Retângulo 1"/>
          <p:cNvSpPr/>
          <p:nvPr/>
        </p:nvSpPr>
        <p:spPr>
          <a:xfrm>
            <a:off x="1443703" y="2513365"/>
            <a:ext cx="92881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metabolismo </a:t>
            </a:r>
            <a:r>
              <a:rPr lang="pt-BR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microbiano</a:t>
            </a:r>
            <a:endParaRPr lang="pt-BR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106838" y="327804"/>
            <a:ext cx="668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metabolismo microbiano</a:t>
            </a:r>
            <a:endParaRPr lang="pt-B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96" y="1035690"/>
            <a:ext cx="1095375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106838" y="327804"/>
            <a:ext cx="668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metabolismo microbiano</a:t>
            </a:r>
            <a:endParaRPr lang="pt-B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42" y="1328468"/>
            <a:ext cx="11436317" cy="418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106838" y="327804"/>
            <a:ext cx="668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metabolismo microbiano</a:t>
            </a:r>
            <a:endParaRPr lang="pt-B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34838" y="1087446"/>
            <a:ext cx="1125602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8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coenzimas </a:t>
            </a:r>
            <a:r>
              <a:rPr lang="pt-BR" sz="28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 auxiliar a enzima aceitando </a:t>
            </a:r>
            <a:r>
              <a:rPr lang="pt-BR" sz="2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átomos removidos </a:t>
            </a:r>
            <a:r>
              <a:rPr lang="pt-BR" sz="28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substrato ou doando átomos </a:t>
            </a:r>
            <a:r>
              <a:rPr lang="pt-BR" sz="2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requeridos pelo substrato </a:t>
            </a:r>
          </a:p>
          <a:p>
            <a:pPr>
              <a:spcBef>
                <a:spcPts val="1800"/>
              </a:spcBef>
            </a:pP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seja, atuam como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carreadores de elétrons</a:t>
            </a: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exemplos de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coenzimas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importantes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nicotinamida adenina </a:t>
            </a:r>
            <a:r>
              <a:rPr lang="pt-BR" sz="2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dinucleotídeo</a:t>
            </a:r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</a:t>
            </a:r>
            <a:r>
              <a:rPr lang="pt-BR" sz="2800" baseline="30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nicotinamida </a:t>
            </a:r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adenina </a:t>
            </a:r>
            <a:r>
              <a:rPr lang="pt-BR" sz="28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dinucleotídeo</a:t>
            </a: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fosfato </a:t>
            </a:r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</a:t>
            </a:r>
            <a:r>
              <a:rPr lang="pt-BR" sz="2800" baseline="30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flavina</a:t>
            </a: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mononucleotídeo</a:t>
            </a:r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(FMN) </a:t>
            </a:r>
            <a:endParaRPr lang="pt-BR" sz="2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flavina</a:t>
            </a: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adenina </a:t>
            </a:r>
            <a:r>
              <a:rPr lang="pt-BR" sz="28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dinucleotídeo</a:t>
            </a: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(FAD)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coenzima </a:t>
            </a:r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(</a:t>
            </a:r>
            <a:r>
              <a:rPr lang="pt-BR" sz="2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</a:t>
            </a: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8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615" y="894"/>
            <a:ext cx="8203721" cy="685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95" y="158786"/>
            <a:ext cx="11410410" cy="540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900" y="0"/>
            <a:ext cx="8605385" cy="682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079" y="95655"/>
            <a:ext cx="7649921" cy="96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6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3" y="36613"/>
            <a:ext cx="11153595" cy="589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8588" y="1078824"/>
            <a:ext cx="1196341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 energia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partir de </a:t>
            </a: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açúcares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outras </a:t>
            </a:r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moléculas orgânicas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como aminoácidos, ácidos orgânicos,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purinas e pirimidinas</a:t>
            </a:r>
            <a:endParaRPr lang="pt-BR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requer oxigênio</a:t>
            </a:r>
            <a:r>
              <a:rPr lang="pt-BR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(mas pode ocorrer na sua presença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requer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utilização do </a:t>
            </a: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de Krebs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de uma </a:t>
            </a:r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cadeia de </a:t>
            </a: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 de </a:t>
            </a:r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elétrons</a:t>
            </a:r>
            <a:endParaRPr lang="pt-BR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</a:t>
            </a: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molécula orgânica sintetizada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célula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aceptor </a:t>
            </a: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de </a:t>
            </a:r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elétrons</a:t>
            </a:r>
            <a:endParaRPr lang="pt-BR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298610" y="293300"/>
            <a:ext cx="3518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fermentação</a:t>
            </a:r>
            <a:endParaRPr lang="pt-BR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316" y="957532"/>
            <a:ext cx="8156530" cy="59004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51" y="163722"/>
            <a:ext cx="11764870" cy="99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2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06723" y="1267455"/>
            <a:ext cx="111841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4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 </a:t>
            </a:r>
            <a:r>
              <a:rPr lang="pt-BR" sz="4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4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acumulação </a:t>
            </a:r>
            <a:r>
              <a:rPr lang="pt-BR" sz="4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na </a:t>
            </a:r>
            <a:r>
              <a:rPr lang="pt-BR" sz="4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degradação </a:t>
            </a:r>
            <a:r>
              <a:rPr lang="pt-BR" sz="4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4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nutrientes </a:t>
            </a:r>
            <a:r>
              <a:rPr lang="pt-BR" sz="4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uma célula</a:t>
            </a:r>
          </a:p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4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4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reações metabólicas </a:t>
            </a:r>
            <a:r>
              <a:rPr lang="pt-BR" sz="4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fornecem </a:t>
            </a:r>
            <a:r>
              <a:rPr lang="pt-BR" sz="4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 </a:t>
            </a:r>
            <a:r>
              <a:rPr lang="pt-BR" sz="4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geram </a:t>
            </a:r>
            <a:r>
              <a:rPr lang="pt-BR" sz="4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substâncias </a:t>
            </a:r>
            <a:r>
              <a:rPr lang="pt-BR" sz="4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sustentam a </a:t>
            </a:r>
            <a:r>
              <a:rPr lang="pt-BR" sz="4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endParaRPr lang="pt-BR" sz="48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535624" y="327804"/>
            <a:ext cx="6255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metabolismo microbiano</a:t>
            </a:r>
            <a:endParaRPr lang="pt-B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8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4" y="1354704"/>
            <a:ext cx="12027893" cy="414032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51" y="163722"/>
            <a:ext cx="11764870" cy="99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7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0" y="0"/>
            <a:ext cx="11215931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22274"/>
            <a:ext cx="12192000" cy="387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896844" y="222422"/>
            <a:ext cx="2005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rabalho 2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66119" y="1178011"/>
            <a:ext cx="1113640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até três alunos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indent="-1440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entregar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via e-disciplinas até 05/12/2022</a:t>
            </a:r>
          </a:p>
          <a:p>
            <a:pPr marL="144000" indent="-1440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escolher um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produto comercial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derivado da fermentação microbiológica e descrever o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microrganismo utilizado na fermentação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seu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metabolismo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condições para a fermentação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(fatores físicos e químicos, reagentes, equipamentos etc.) e o(s) produto(s) da fermentação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873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727157" y="2883166"/>
            <a:ext cx="51327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 </a:t>
            </a:r>
            <a:r>
              <a:rPr lang="pt-BR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dois componentes essenciais </a:t>
            </a:r>
            <a:r>
              <a:rPr lang="pt-BR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 metabolismo</a:t>
            </a:r>
            <a:endParaRPr lang="pt-BR" sz="3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057072" y="327804"/>
            <a:ext cx="3733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metabolismo microbiano</a:t>
            </a:r>
            <a:endParaRPr lang="pt-B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70689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106838" y="327804"/>
            <a:ext cx="668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metabolismo microbiano</a:t>
            </a:r>
            <a:endParaRPr lang="pt-B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88" y="1293450"/>
            <a:ext cx="6737018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1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057072" y="327804"/>
            <a:ext cx="3733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metabolismo microbiano</a:t>
            </a:r>
            <a:endParaRPr lang="pt-B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2" y="1621766"/>
            <a:ext cx="7663814" cy="523623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59048" y="327804"/>
            <a:ext cx="70664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 </a:t>
            </a:r>
            <a:r>
              <a:rPr lang="pt-BR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dois componentes essenciais </a:t>
            </a:r>
            <a:r>
              <a:rPr lang="pt-BR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 metabolismo</a:t>
            </a:r>
            <a:endParaRPr lang="pt-BR" sz="3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92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057072" y="327804"/>
            <a:ext cx="3733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metabolismo microbiano</a:t>
            </a:r>
            <a:endParaRPr lang="pt-B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4" y="0"/>
            <a:ext cx="5534255" cy="389051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268" y="4147927"/>
            <a:ext cx="8023465" cy="262245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1649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057072" y="327804"/>
            <a:ext cx="3733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metabolismo microbiano</a:t>
            </a:r>
            <a:endParaRPr lang="pt-B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7444596" y="2790833"/>
            <a:ext cx="4078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reações </a:t>
            </a:r>
            <a:r>
              <a:rPr lang="pt-BR" sz="36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catabólicas</a:t>
            </a:r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anabólicas</a:t>
            </a:r>
            <a:endParaRPr lang="pt-BR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8" y="25877"/>
            <a:ext cx="6410854" cy="67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3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057072" y="327804"/>
            <a:ext cx="3733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metabolismo microbiano</a:t>
            </a:r>
            <a:endParaRPr lang="pt-B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8" y="25877"/>
            <a:ext cx="6410854" cy="679761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263" y="1834433"/>
            <a:ext cx="51816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1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057072" y="327804"/>
            <a:ext cx="3733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metabolismo microbiano</a:t>
            </a:r>
            <a:endParaRPr lang="pt-B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73" y="0"/>
            <a:ext cx="6694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7655</TotalTime>
  <Words>251</Words>
  <Application>Microsoft Office PowerPoint</Application>
  <PresentationFormat>Widescreen</PresentationFormat>
  <Paragraphs>38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Geneva</vt:lpstr>
      <vt:lpstr>Tema do Office</vt:lpstr>
      <vt:lpstr>Personalizar design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Belasque</dc:creator>
  <cp:lastModifiedBy>Usuario</cp:lastModifiedBy>
  <cp:revision>115</cp:revision>
  <dcterms:created xsi:type="dcterms:W3CDTF">2020-09-01T13:12:33Z</dcterms:created>
  <dcterms:modified xsi:type="dcterms:W3CDTF">2022-11-07T14:15:45Z</dcterms:modified>
</cp:coreProperties>
</file>