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766" r:id="rId2"/>
    <p:sldId id="752" r:id="rId3"/>
    <p:sldId id="683" r:id="rId4"/>
    <p:sldId id="684" r:id="rId5"/>
    <p:sldId id="792" r:id="rId6"/>
    <p:sldId id="725" r:id="rId7"/>
    <p:sldId id="793" r:id="rId8"/>
    <p:sldId id="794" r:id="rId9"/>
    <p:sldId id="726" r:id="rId10"/>
    <p:sldId id="727" r:id="rId11"/>
    <p:sldId id="686" r:id="rId12"/>
    <p:sldId id="728" r:id="rId13"/>
    <p:sldId id="799" r:id="rId14"/>
    <p:sldId id="744" r:id="rId15"/>
    <p:sldId id="742" r:id="rId16"/>
    <p:sldId id="743" r:id="rId17"/>
    <p:sldId id="791" r:id="rId18"/>
    <p:sldId id="257" r:id="rId19"/>
    <p:sldId id="795" r:id="rId20"/>
    <p:sldId id="796" r:id="rId21"/>
    <p:sldId id="797" r:id="rId22"/>
    <p:sldId id="687" r:id="rId23"/>
    <p:sldId id="68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C9AD2-7A6C-447C-9531-F685A1340520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E2FE1-3FBA-4E26-BD02-9EE779EE86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14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317E9984-31C8-4475-8640-7C00F664F5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2998EB-B7AF-4DB1-88BF-6F67A42E2DF4}" type="slidenum">
              <a:rPr lang="pt-BR" altLang="pt-BR" sz="1300" smtClean="0"/>
              <a:pPr>
                <a:spcBef>
                  <a:spcPct val="0"/>
                </a:spcBef>
              </a:pPr>
              <a:t>1</a:t>
            </a:fld>
            <a:endParaRPr lang="pt-BR" altLang="pt-BR" sz="13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0580C09-9EE0-49BE-ABC1-E4D2F6F17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081C835-4EA4-43A7-9B37-9CE9BD304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97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C16CA5AC-B449-453D-9764-3C453818C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B118EC88-A27C-4C0F-A91D-0484CCDB0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16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C16CA5AC-B449-453D-9764-3C453818C6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B118EC88-A27C-4C0F-A91D-0484CCDB0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16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>
            <a:extLst>
              <a:ext uri="{FF2B5EF4-FFF2-40B4-BE49-F238E27FC236}">
                <a16:creationId xmlns:a16="http://schemas.microsoft.com/office/drawing/2014/main" id="{F8A39DAC-40A3-40B7-89CF-486525482A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2325" y="1006475"/>
            <a:ext cx="6126163" cy="3446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7EFAB00B-9B89-4C81-9233-8E1E26A62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77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>
            <a:extLst>
              <a:ext uri="{FF2B5EF4-FFF2-40B4-BE49-F238E27FC236}">
                <a16:creationId xmlns:a16="http://schemas.microsoft.com/office/drawing/2014/main" id="{E2698A33-45E7-4F28-B9D0-5FE62FA98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pt-BR" altLang="pt-BR"/>
          </a:p>
        </p:txBody>
      </p:sp>
      <p:sp>
        <p:nvSpPr>
          <p:cNvPr id="96259" name="Text Box 2">
            <a:extLst>
              <a:ext uri="{FF2B5EF4-FFF2-40B4-BE49-F238E27FC236}">
                <a16:creationId xmlns:a16="http://schemas.microsoft.com/office/drawing/2014/main" id="{9CE145EA-468C-4C02-955C-1C385384EB8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554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pt-BR">
                <a:latin typeface="Arial" panose="020B0604020202020204" pitchFamily="34" charset="0"/>
                <a:cs typeface="msgothic" charset="0"/>
              </a:rPr>
              <a:t>Summary of Cenozoic benthic foraminiferal δ</a:t>
            </a:r>
            <a:r>
              <a:rPr lang="en-GB" altLang="pt-BR" baseline="33000">
                <a:latin typeface="Arial" panose="020B0604020202020204" pitchFamily="34" charset="0"/>
                <a:cs typeface="msgothic" charset="0"/>
              </a:rPr>
              <a:t>18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O, temperature, sea level, and CO</a:t>
            </a:r>
            <a:r>
              <a:rPr lang="en-GB" altLang="pt-BR" baseline="-33000">
                <a:latin typeface="Arial" panose="020B0604020202020204" pitchFamily="34" charset="0"/>
                <a:cs typeface="msgothic" charset="0"/>
              </a:rPr>
              <a:t>2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 records. (</a:t>
            </a:r>
            <a:r>
              <a:rPr lang="en-GB" altLang="pt-BR" sz="1400" b="1">
                <a:latin typeface="Arial" panose="020B0604020202020204" pitchFamily="34" charset="0"/>
                <a:cs typeface="msgothic" charset="0"/>
              </a:rPr>
              <a:t>A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 Benthic foraminiferal δ</a:t>
            </a:r>
            <a:r>
              <a:rPr lang="en-GB" altLang="pt-BR" baseline="33000">
                <a:latin typeface="Arial" panose="020B0604020202020204" pitchFamily="34" charset="0"/>
                <a:cs typeface="msgothic" charset="0"/>
              </a:rPr>
              <a:t>18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O splice reported to 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Cibicidoides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 spp. values. Modern is the core top value for δ</a:t>
            </a:r>
            <a:r>
              <a:rPr lang="en-GB" altLang="pt-BR" baseline="33000">
                <a:latin typeface="Arial" panose="020B0604020202020204" pitchFamily="34" charset="0"/>
                <a:cs typeface="msgothic" charset="0"/>
              </a:rPr>
              <a:t>18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O</a:t>
            </a:r>
            <a:r>
              <a:rPr lang="en-GB" altLang="pt-BR" i="1" baseline="-33000">
                <a:latin typeface="Arial" panose="020B0604020202020204" pitchFamily="34" charset="0"/>
                <a:cs typeface="msgothic" charset="0"/>
              </a:rPr>
              <a:t>Cibicidoides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; LGM is the LGM δ</a:t>
            </a:r>
            <a:r>
              <a:rPr lang="en-GB" altLang="pt-BR" baseline="33000">
                <a:latin typeface="Arial" panose="020B0604020202020204" pitchFamily="34" charset="0"/>
                <a:cs typeface="msgothic" charset="0"/>
              </a:rPr>
              <a:t>18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O</a:t>
            </a:r>
            <a:r>
              <a:rPr lang="en-GB" altLang="pt-BR" i="1" baseline="-33000">
                <a:latin typeface="Arial" panose="020B0604020202020204" pitchFamily="34" charset="0"/>
                <a:cs typeface="msgothic" charset="0"/>
              </a:rPr>
              <a:t>Cibicidoides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 value; the icehouse line is placed at 1.8‰ in 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Cibicidoides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, with values greater than 1.8‰ requiring major ice sheets (see text); vertical line at −0.5‰ separates cool greenhouse from hothouse worlds. Each site has a contrasting shade of blue, with the site number indicated on the left column in the corresponding color. (</a:t>
            </a:r>
            <a:r>
              <a:rPr lang="en-GB" altLang="pt-BR" sz="1400" b="1">
                <a:latin typeface="Arial" panose="020B0604020202020204" pitchFamily="34" charset="0"/>
                <a:cs typeface="msgothic" charset="0"/>
              </a:rPr>
              <a:t>B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 Temperature estimates and error bars from (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33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 based on Mg/Ca values in Pacific cores using their equation 7b. Blue is the smoothed record, removing periods shorter than 2 Ma. Black lines are 2σ error estimates. Red line is temperature assumed in Paleocene-Early Eocene. (</a:t>
            </a:r>
            <a:r>
              <a:rPr lang="en-GB" altLang="pt-BR" sz="1400" b="1">
                <a:latin typeface="Arial" panose="020B0604020202020204" pitchFamily="34" charset="0"/>
                <a:cs typeface="msgothic" charset="0"/>
              </a:rPr>
              <a:t>C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 Sea level obtained using our new benthic foraminiferal δ</a:t>
            </a:r>
            <a:r>
              <a:rPr lang="en-GB" altLang="pt-BR" baseline="33000">
                <a:latin typeface="Arial" panose="020B0604020202020204" pitchFamily="34" charset="0"/>
                <a:cs typeface="msgothic" charset="0"/>
              </a:rPr>
              <a:t>18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O splice and δ </a:t>
            </a:r>
            <a:r>
              <a:rPr lang="en-GB" altLang="pt-BR" baseline="33000">
                <a:latin typeface="Arial" panose="020B0604020202020204" pitchFamily="34" charset="0"/>
                <a:cs typeface="msgothic" charset="0"/>
              </a:rPr>
              <a:t>18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O</a:t>
            </a:r>
            <a:r>
              <a:rPr lang="en-GB" altLang="pt-BR" baseline="-33000">
                <a:latin typeface="Arial" panose="020B0604020202020204" pitchFamily="34" charset="0"/>
                <a:cs typeface="msgothic" charset="0"/>
              </a:rPr>
              <a:t>seawater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 using temperatures from Mg/Ca (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30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); ice-free line (magenta) drawn 66 m above present, GIS-WAIS (light blue) drawn at 12 m above present, and Laurentide (dark blue) drawn at −50 m. Each site has a contrasting shade of blue, with the site number indicated on the left column in the corresponding color. Error bars as stated in the text and Materials and Methods. (</a:t>
            </a:r>
            <a:r>
              <a:rPr lang="en-GB" altLang="pt-BR" sz="1400" b="1">
                <a:latin typeface="Arial" panose="020B0604020202020204" pitchFamily="34" charset="0"/>
                <a:cs typeface="msgothic" charset="0"/>
              </a:rPr>
              <a:t>D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 Comparison of smoothed sea-level estimates from δ</a:t>
            </a:r>
            <a:r>
              <a:rPr lang="en-GB" altLang="pt-BR" baseline="33000">
                <a:latin typeface="Arial" panose="020B0604020202020204" pitchFamily="34" charset="0"/>
                <a:cs typeface="msgothic" charset="0"/>
              </a:rPr>
              <a:t>18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O and Mg/Ca (blue; obtained by interpolating to 20-ka intervals and using a 49-point Gaussian convolution filter, removing periods shorter than 490 ka) with backstripped onshore NJ estimates [red; (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4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, 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23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)]. Magenta bar is the range of sea-level change on the Marion Plateau, East Australian margin (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17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). The NJ estimates for the Early to Middle Eocene were shifted by −50 m. Error bars as stated in text and Materials and Methods. (</a:t>
            </a:r>
            <a:r>
              <a:rPr lang="en-GB" altLang="pt-BR" sz="1400" b="1">
                <a:latin typeface="Arial" panose="020B0604020202020204" pitchFamily="34" charset="0"/>
                <a:cs typeface="msgothic" charset="0"/>
              </a:rPr>
              <a:t>E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 CO</a:t>
            </a:r>
            <a:r>
              <a:rPr lang="en-GB" altLang="pt-BR" baseline="-33000">
                <a:latin typeface="Arial" panose="020B0604020202020204" pitchFamily="34" charset="0"/>
                <a:cs typeface="msgothic" charset="0"/>
              </a:rPr>
              <a:t>2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 compilation and error bars of Foster 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et al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. (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47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 and a compilation of measurements from Antarctic ice cores (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98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 fit with Bayesian hierarchical model that relates the raw CO</a:t>
            </a:r>
            <a:r>
              <a:rPr lang="en-GB" altLang="pt-BR" baseline="-33000">
                <a:latin typeface="Arial" panose="020B0604020202020204" pitchFamily="34" charset="0"/>
                <a:cs typeface="msgothic" charset="0"/>
              </a:rPr>
              <a:t>2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 data to geological time. The thick black line is the prediction of CO</a:t>
            </a:r>
            <a:r>
              <a:rPr lang="en-GB" altLang="pt-BR" baseline="-33000">
                <a:latin typeface="Arial" panose="020B0604020202020204" pitchFamily="34" charset="0"/>
                <a:cs typeface="msgothic" charset="0"/>
              </a:rPr>
              <a:t>2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 derived from the model, and the dashed and dotted lines demarcate the 1σ and 2σ confidence intervals for that prediction. Red, ice cores; purple, boron; blue, stomata; yellow, alkenone; gray, liverworts; green, paleosols. Inset map shows locations of Pacific sites and New Jersey for backstripped record.</a:t>
            </a:r>
          </a:p>
        </p:txBody>
      </p:sp>
    </p:spTree>
    <p:extLst>
      <p:ext uri="{BB962C8B-B14F-4D97-AF65-F5344CB8AC3E}">
        <p14:creationId xmlns:p14="http://schemas.microsoft.com/office/powerpoint/2010/main" val="1748715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>
            <a:extLst>
              <a:ext uri="{FF2B5EF4-FFF2-40B4-BE49-F238E27FC236}">
                <a16:creationId xmlns:a16="http://schemas.microsoft.com/office/drawing/2014/main" id="{E2698A33-45E7-4F28-B9D0-5FE62FA98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pt-BR" altLang="pt-BR"/>
          </a:p>
        </p:txBody>
      </p:sp>
      <p:sp>
        <p:nvSpPr>
          <p:cNvPr id="96259" name="Text Box 2">
            <a:extLst>
              <a:ext uri="{FF2B5EF4-FFF2-40B4-BE49-F238E27FC236}">
                <a16:creationId xmlns:a16="http://schemas.microsoft.com/office/drawing/2014/main" id="{9CE145EA-468C-4C02-955C-1C385384EB8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554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pt-BR">
                <a:latin typeface="Arial" panose="020B0604020202020204" pitchFamily="34" charset="0"/>
                <a:cs typeface="msgothic" charset="0"/>
              </a:rPr>
              <a:t>Summary of Cenozoic benthic foraminiferal δ</a:t>
            </a:r>
            <a:r>
              <a:rPr lang="en-GB" altLang="pt-BR" baseline="33000">
                <a:latin typeface="Arial" panose="020B0604020202020204" pitchFamily="34" charset="0"/>
                <a:cs typeface="msgothic" charset="0"/>
              </a:rPr>
              <a:t>18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O, temperature, sea level, and CO</a:t>
            </a:r>
            <a:r>
              <a:rPr lang="en-GB" altLang="pt-BR" baseline="-33000">
                <a:latin typeface="Arial" panose="020B0604020202020204" pitchFamily="34" charset="0"/>
                <a:cs typeface="msgothic" charset="0"/>
              </a:rPr>
              <a:t>2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 records. (</a:t>
            </a:r>
            <a:r>
              <a:rPr lang="en-GB" altLang="pt-BR" sz="1400" b="1">
                <a:latin typeface="Arial" panose="020B0604020202020204" pitchFamily="34" charset="0"/>
                <a:cs typeface="msgothic" charset="0"/>
              </a:rPr>
              <a:t>A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 Benthic foraminiferal δ</a:t>
            </a:r>
            <a:r>
              <a:rPr lang="en-GB" altLang="pt-BR" baseline="33000">
                <a:latin typeface="Arial" panose="020B0604020202020204" pitchFamily="34" charset="0"/>
                <a:cs typeface="msgothic" charset="0"/>
              </a:rPr>
              <a:t>18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O splice reported to 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Cibicidoides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 spp. values. Modern is the core top value for δ</a:t>
            </a:r>
            <a:r>
              <a:rPr lang="en-GB" altLang="pt-BR" baseline="33000">
                <a:latin typeface="Arial" panose="020B0604020202020204" pitchFamily="34" charset="0"/>
                <a:cs typeface="msgothic" charset="0"/>
              </a:rPr>
              <a:t>18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O</a:t>
            </a:r>
            <a:r>
              <a:rPr lang="en-GB" altLang="pt-BR" i="1" baseline="-33000">
                <a:latin typeface="Arial" panose="020B0604020202020204" pitchFamily="34" charset="0"/>
                <a:cs typeface="msgothic" charset="0"/>
              </a:rPr>
              <a:t>Cibicidoides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; LGM is the LGM δ</a:t>
            </a:r>
            <a:r>
              <a:rPr lang="en-GB" altLang="pt-BR" baseline="33000">
                <a:latin typeface="Arial" panose="020B0604020202020204" pitchFamily="34" charset="0"/>
                <a:cs typeface="msgothic" charset="0"/>
              </a:rPr>
              <a:t>18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O</a:t>
            </a:r>
            <a:r>
              <a:rPr lang="en-GB" altLang="pt-BR" i="1" baseline="-33000">
                <a:latin typeface="Arial" panose="020B0604020202020204" pitchFamily="34" charset="0"/>
                <a:cs typeface="msgothic" charset="0"/>
              </a:rPr>
              <a:t>Cibicidoides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 value; the icehouse line is placed at 1.8‰ in 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Cibicidoides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, with values greater than 1.8‰ requiring major ice sheets (see text); vertical line at −0.5‰ separates cool greenhouse from hothouse worlds. Each site has a contrasting shade of blue, with the site number indicated on the left column in the corresponding color. (</a:t>
            </a:r>
            <a:r>
              <a:rPr lang="en-GB" altLang="pt-BR" sz="1400" b="1">
                <a:latin typeface="Arial" panose="020B0604020202020204" pitchFamily="34" charset="0"/>
                <a:cs typeface="msgothic" charset="0"/>
              </a:rPr>
              <a:t>B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 Temperature estimates and error bars from (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33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 based on Mg/Ca values in Pacific cores using their equation 7b. Blue is the smoothed record, removing periods shorter than 2 Ma. Black lines are 2σ error estimates. Red line is temperature assumed in Paleocene-Early Eocene. (</a:t>
            </a:r>
            <a:r>
              <a:rPr lang="en-GB" altLang="pt-BR" sz="1400" b="1">
                <a:latin typeface="Arial" panose="020B0604020202020204" pitchFamily="34" charset="0"/>
                <a:cs typeface="msgothic" charset="0"/>
              </a:rPr>
              <a:t>C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 Sea level obtained using our new benthic foraminiferal δ</a:t>
            </a:r>
            <a:r>
              <a:rPr lang="en-GB" altLang="pt-BR" baseline="33000">
                <a:latin typeface="Arial" panose="020B0604020202020204" pitchFamily="34" charset="0"/>
                <a:cs typeface="msgothic" charset="0"/>
              </a:rPr>
              <a:t>18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O splice and δ </a:t>
            </a:r>
            <a:r>
              <a:rPr lang="en-GB" altLang="pt-BR" baseline="33000">
                <a:latin typeface="Arial" panose="020B0604020202020204" pitchFamily="34" charset="0"/>
                <a:cs typeface="msgothic" charset="0"/>
              </a:rPr>
              <a:t>18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O</a:t>
            </a:r>
            <a:r>
              <a:rPr lang="en-GB" altLang="pt-BR" baseline="-33000">
                <a:latin typeface="Arial" panose="020B0604020202020204" pitchFamily="34" charset="0"/>
                <a:cs typeface="msgothic" charset="0"/>
              </a:rPr>
              <a:t>seawater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 using temperatures from Mg/Ca (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30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); ice-free line (magenta) drawn 66 m above present, GIS-WAIS (light blue) drawn at 12 m above present, and Laurentide (dark blue) drawn at −50 m. Each site has a contrasting shade of blue, with the site number indicated on the left column in the corresponding color. Error bars as stated in the text and Materials and Methods. (</a:t>
            </a:r>
            <a:r>
              <a:rPr lang="en-GB" altLang="pt-BR" sz="1400" b="1">
                <a:latin typeface="Arial" panose="020B0604020202020204" pitchFamily="34" charset="0"/>
                <a:cs typeface="msgothic" charset="0"/>
              </a:rPr>
              <a:t>D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 Comparison of smoothed sea-level estimates from δ</a:t>
            </a:r>
            <a:r>
              <a:rPr lang="en-GB" altLang="pt-BR" baseline="33000">
                <a:latin typeface="Arial" panose="020B0604020202020204" pitchFamily="34" charset="0"/>
                <a:cs typeface="msgothic" charset="0"/>
              </a:rPr>
              <a:t>18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O and Mg/Ca (blue; obtained by interpolating to 20-ka intervals and using a 49-point Gaussian convolution filter, removing periods shorter than 490 ka) with backstripped onshore NJ estimates [red; (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4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, 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23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)]. Magenta bar is the range of sea-level change on the Marion Plateau, East Australian margin (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17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). The NJ estimates for the Early to Middle Eocene were shifted by −50 m. Error bars as stated in text and Materials and Methods. (</a:t>
            </a:r>
            <a:r>
              <a:rPr lang="en-GB" altLang="pt-BR" sz="1400" b="1">
                <a:latin typeface="Arial" panose="020B0604020202020204" pitchFamily="34" charset="0"/>
                <a:cs typeface="msgothic" charset="0"/>
              </a:rPr>
              <a:t>E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 CO</a:t>
            </a:r>
            <a:r>
              <a:rPr lang="en-GB" altLang="pt-BR" baseline="-33000">
                <a:latin typeface="Arial" panose="020B0604020202020204" pitchFamily="34" charset="0"/>
                <a:cs typeface="msgothic" charset="0"/>
              </a:rPr>
              <a:t>2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 compilation and error bars of Foster 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et al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. (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47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 and a compilation of measurements from Antarctic ice cores (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98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 fit with Bayesian hierarchical model that relates the raw CO</a:t>
            </a:r>
            <a:r>
              <a:rPr lang="en-GB" altLang="pt-BR" baseline="-33000">
                <a:latin typeface="Arial" panose="020B0604020202020204" pitchFamily="34" charset="0"/>
                <a:cs typeface="msgothic" charset="0"/>
              </a:rPr>
              <a:t>2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 data to geological time. The thick black line is the prediction of CO</a:t>
            </a:r>
            <a:r>
              <a:rPr lang="en-GB" altLang="pt-BR" baseline="-33000">
                <a:latin typeface="Arial" panose="020B0604020202020204" pitchFamily="34" charset="0"/>
                <a:cs typeface="msgothic" charset="0"/>
              </a:rPr>
              <a:t>2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 derived from the model, and the dashed and dotted lines demarcate the 1σ and 2σ confidence intervals for that prediction. Red, ice cores; purple, boron; blue, stomata; yellow, alkenone; gray, liverworts; green, paleosols. Inset map shows locations of Pacific sites and New Jersey for backstripped record.</a:t>
            </a:r>
          </a:p>
        </p:txBody>
      </p:sp>
    </p:spTree>
    <p:extLst>
      <p:ext uri="{BB962C8B-B14F-4D97-AF65-F5344CB8AC3E}">
        <p14:creationId xmlns:p14="http://schemas.microsoft.com/office/powerpoint/2010/main" val="4129971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>
            <a:extLst>
              <a:ext uri="{FF2B5EF4-FFF2-40B4-BE49-F238E27FC236}">
                <a16:creationId xmlns:a16="http://schemas.microsoft.com/office/drawing/2014/main" id="{347F33D0-E672-49AA-9778-F511415D9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pt-BR" altLang="pt-BR"/>
          </a:p>
        </p:txBody>
      </p:sp>
      <p:sp>
        <p:nvSpPr>
          <p:cNvPr id="98307" name="Text Box 2">
            <a:extLst>
              <a:ext uri="{FF2B5EF4-FFF2-40B4-BE49-F238E27FC236}">
                <a16:creationId xmlns:a16="http://schemas.microsoft.com/office/drawing/2014/main" id="{53A25010-E3A5-4711-86DE-73C2DAAE3FE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pt-BR">
                <a:latin typeface="Arial" panose="020B0604020202020204" pitchFamily="34" charset="0"/>
                <a:cs typeface="msgothic" charset="0"/>
              </a:rPr>
              <a:t>Blowup of Quaternary GMSL and CO</a:t>
            </a:r>
            <a:r>
              <a:rPr lang="en-GB" altLang="pt-BR" baseline="-33000">
                <a:latin typeface="Arial" panose="020B0604020202020204" pitchFamily="34" charset="0"/>
                <a:cs typeface="msgothic" charset="0"/>
              </a:rPr>
              <a:t>2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 estimates. Each site has a contrasting shade of blue, with the site number indicated on the left column in the corresponding color. Sea-level estimates of Waelbroeck 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et al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. (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94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 (green) based on deep-sea δ</a:t>
            </a:r>
            <a:r>
              <a:rPr lang="en-GB" altLang="pt-BR" baseline="33000">
                <a:latin typeface="Arial" panose="020B0604020202020204" pitchFamily="34" charset="0"/>
                <a:cs typeface="msgothic" charset="0"/>
              </a:rPr>
              <a:t>18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O and Rohling 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et al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. (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95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 based on scaling of Red Sea data (magenta) are shown. The black line is the prediction of CO</a:t>
            </a:r>
            <a:r>
              <a:rPr lang="en-GB" altLang="pt-BR" baseline="-33000">
                <a:latin typeface="Arial" panose="020B0604020202020204" pitchFamily="34" charset="0"/>
                <a:cs typeface="msgothic" charset="0"/>
              </a:rPr>
              <a:t>2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 through time based on the data compiled by Foster 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et al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. (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47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), and the dashed and dotted lines demarcate the 1σ and 2σ confidence intervals for that prediction, respectively. The Laurentide line is drawn at −50 m.</a:t>
            </a:r>
          </a:p>
        </p:txBody>
      </p:sp>
    </p:spTree>
    <p:extLst>
      <p:ext uri="{BB962C8B-B14F-4D97-AF65-F5344CB8AC3E}">
        <p14:creationId xmlns:p14="http://schemas.microsoft.com/office/powerpoint/2010/main" val="1707188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>
            <a:extLst>
              <a:ext uri="{FF2B5EF4-FFF2-40B4-BE49-F238E27FC236}">
                <a16:creationId xmlns:a16="http://schemas.microsoft.com/office/drawing/2014/main" id="{BEFEDFFC-EE17-4160-9EE8-394B57378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pt-BR" altLang="pt-BR"/>
          </a:p>
        </p:txBody>
      </p:sp>
      <p:sp>
        <p:nvSpPr>
          <p:cNvPr id="100355" name="Text Box 2">
            <a:extLst>
              <a:ext uri="{FF2B5EF4-FFF2-40B4-BE49-F238E27FC236}">
                <a16:creationId xmlns:a16="http://schemas.microsoft.com/office/drawing/2014/main" id="{36475035-A2D4-48B9-96E0-07033DCA6D4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pt-BR">
                <a:latin typeface="Arial" panose="020B0604020202020204" pitchFamily="34" charset="0"/>
                <a:cs typeface="msgothic" charset="0"/>
              </a:rPr>
              <a:t>Late Pleistocene GMSL estimates. Sea-level estimates of Fairbanks (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99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 from Barbados (green), Waelbroeck 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et al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. (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94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 using deep-sea δ</a:t>
            </a:r>
            <a:r>
              <a:rPr lang="en-GB" altLang="pt-BR" baseline="33000">
                <a:latin typeface="Arial" panose="020B0604020202020204" pitchFamily="34" charset="0"/>
                <a:cs typeface="msgothic" charset="0"/>
              </a:rPr>
              <a:t>18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O</a:t>
            </a:r>
            <a:r>
              <a:rPr lang="en-GB" altLang="pt-BR" baseline="-33000">
                <a:latin typeface="Arial" panose="020B0604020202020204" pitchFamily="34" charset="0"/>
                <a:cs typeface="msgothic" charset="0"/>
              </a:rPr>
              <a:t>benthic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 (light blue), and Rohling 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et al.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 (</a:t>
            </a:r>
            <a:r>
              <a:rPr lang="en-GB" altLang="pt-BR" i="1">
                <a:latin typeface="Arial" panose="020B0604020202020204" pitchFamily="34" charset="0"/>
                <a:cs typeface="msgothic" charset="0"/>
              </a:rPr>
              <a:t>95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) based on scaling of Red Sea δ</a:t>
            </a:r>
            <a:r>
              <a:rPr lang="en-GB" altLang="pt-BR" baseline="33000">
                <a:latin typeface="Arial" panose="020B0604020202020204" pitchFamily="34" charset="0"/>
                <a:cs typeface="msgothic" charset="0"/>
              </a:rPr>
              <a:t>18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O</a:t>
            </a:r>
            <a:r>
              <a:rPr lang="en-GB" altLang="pt-BR" baseline="-33000">
                <a:latin typeface="Arial" panose="020B0604020202020204" pitchFamily="34" charset="0"/>
                <a:cs typeface="msgothic" charset="0"/>
              </a:rPr>
              <a:t>planktonic</a:t>
            </a:r>
            <a:r>
              <a:rPr lang="en-GB" altLang="pt-BR">
                <a:latin typeface="Arial" panose="020B0604020202020204" pitchFamily="34" charset="0"/>
                <a:cs typeface="msgothic" charset="0"/>
              </a:rPr>
              <a:t> data (red) are shown. Our sea-level estimates use a splice of site 845 (dark blue) and V19-30 (black).</a:t>
            </a:r>
          </a:p>
        </p:txBody>
      </p:sp>
    </p:spTree>
    <p:extLst>
      <p:ext uri="{BB962C8B-B14F-4D97-AF65-F5344CB8AC3E}">
        <p14:creationId xmlns:p14="http://schemas.microsoft.com/office/powerpoint/2010/main" val="1976909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1B6D2C59-7164-4D74-AC89-7D254BCB2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4C076183-6622-407E-91E3-FFF11CD8B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45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A8B2CBDF-4526-4FA2-A74F-C5915646AE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61AD8732-4DD4-4166-8B01-519F3BA4D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29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8A56A59-A538-4604-9FCD-07F003ED7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6F583D0-7CED-4FF4-B4E6-A7A7C09C0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63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51AF117-46C1-48D7-9986-332BE9CC1A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9E83DBEF-8B37-427A-9C1A-A3109A6F0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44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86078156-8371-4CF3-88ED-8E3A5A0D0B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50FDDA0-B012-4834-A9AF-18B2BACEE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70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pt-BR" altLang="pt-BR"/>
          </a:p>
        </p:txBody>
      </p:sp>
      <p:sp>
        <p:nvSpPr>
          <p:cNvPr id="4099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pt-BR">
                <a:latin typeface="Arial" panose="020B0604020202020204" pitchFamily="34" charset="0"/>
                <a:ea typeface="msgothic" charset="0"/>
                <a:cs typeface="msgothic" charset="0"/>
              </a:rPr>
              <a:t>Sites used in this study, ODP site 847 (0°N, 95°W, 3373-m water depth) and ODP site 806 (0°N, 159°E, 2520-m water depth), overlaid on a map of climatological mean SSTs in the tropical Pacific Ocean (</a:t>
            </a:r>
            <a:r>
              <a:rPr lang="en-GB" altLang="pt-BR" i="1">
                <a:latin typeface="Arial" panose="020B0604020202020204" pitchFamily="34" charset="0"/>
                <a:ea typeface="msgothic" charset="0"/>
                <a:cs typeface="msgothic" charset="0"/>
              </a:rPr>
              <a:t>36,37</a:t>
            </a:r>
            <a:r>
              <a:rPr lang="en-GB" altLang="pt-BR">
                <a:latin typeface="Arial" panose="020B0604020202020204" pitchFamily="34" charset="0"/>
                <a:ea typeface="msgothic" charset="0"/>
                <a:cs typeface="msgothic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51303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pt-BR" altLang="pt-BR"/>
          </a:p>
        </p:txBody>
      </p:sp>
      <p:sp>
        <p:nvSpPr>
          <p:cNvPr id="4099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185863" y="4787900"/>
            <a:ext cx="5407025" cy="38258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pt-BR">
                <a:latin typeface="Arial" panose="020B0604020202020204" pitchFamily="34" charset="0"/>
                <a:ea typeface="msgothic" charset="0"/>
                <a:cs typeface="msgothic" charset="0"/>
              </a:rPr>
              <a:t>Equatorial Pacific isotopic and temperature records. (</a:t>
            </a:r>
            <a:r>
              <a:rPr lang="en-GB" altLang="pt-BR" sz="1400" b="1">
                <a:latin typeface="Arial" panose="020B0604020202020204" pitchFamily="34" charset="0"/>
                <a:ea typeface="msgothic" charset="0"/>
                <a:cs typeface="msgothic" charset="0"/>
              </a:rPr>
              <a:t>A</a:t>
            </a:r>
            <a:r>
              <a:rPr lang="en-GB" altLang="pt-BR">
                <a:latin typeface="Arial" panose="020B0604020202020204" pitchFamily="34" charset="0"/>
                <a:ea typeface="msgothic" charset="0"/>
                <a:cs typeface="msgothic" charset="0"/>
              </a:rPr>
              <a:t>) oxygen isotope records of </a:t>
            </a:r>
            <a:r>
              <a:rPr lang="en-GB" altLang="pt-BR" i="1">
                <a:latin typeface="Arial" panose="020B0604020202020204" pitchFamily="34" charset="0"/>
                <a:ea typeface="msgothic" charset="0"/>
                <a:cs typeface="msgothic" charset="0"/>
              </a:rPr>
              <a:t>G. sacculifer</a:t>
            </a:r>
            <a:r>
              <a:rPr lang="en-GB" altLang="pt-BR">
                <a:latin typeface="Arial" panose="020B0604020202020204" pitchFamily="34" charset="0"/>
                <a:ea typeface="msgothic" charset="0"/>
                <a:cs typeface="msgothic" charset="0"/>
              </a:rPr>
              <a:t> (without sac, 355 to 425 μm) at ODP site 847 (blue) and 806 (red) as well as of </a:t>
            </a:r>
            <a:r>
              <a:rPr lang="en-GB" altLang="pt-BR" i="1">
                <a:latin typeface="Arial" panose="020B0604020202020204" pitchFamily="34" charset="0"/>
                <a:ea typeface="msgothic" charset="0"/>
                <a:cs typeface="msgothic" charset="0"/>
              </a:rPr>
              <a:t>G. tumida</a:t>
            </a:r>
            <a:r>
              <a:rPr lang="en-GB" altLang="pt-BR">
                <a:latin typeface="Arial" panose="020B0604020202020204" pitchFamily="34" charset="0"/>
                <a:ea typeface="msgothic" charset="0"/>
                <a:cs typeface="msgothic" charset="0"/>
              </a:rPr>
              <a:t> (355 to 425 μm) at ODP site 847 (green). (</a:t>
            </a:r>
            <a:r>
              <a:rPr lang="en-GB" altLang="pt-BR" sz="1400" b="1">
                <a:latin typeface="Arial" panose="020B0604020202020204" pitchFamily="34" charset="0"/>
                <a:ea typeface="msgothic" charset="0"/>
                <a:cs typeface="msgothic" charset="0"/>
              </a:rPr>
              <a:t>B</a:t>
            </a:r>
            <a:r>
              <a:rPr lang="en-GB" altLang="pt-BR">
                <a:latin typeface="Arial" panose="020B0604020202020204" pitchFamily="34" charset="0"/>
                <a:ea typeface="msgothic" charset="0"/>
                <a:cs typeface="msgothic" charset="0"/>
              </a:rPr>
              <a:t>) SSTs estimated from Mg/Ca measurements in </a:t>
            </a:r>
            <a:r>
              <a:rPr lang="en-GB" altLang="pt-BR" i="1">
                <a:latin typeface="Arial" panose="020B0604020202020204" pitchFamily="34" charset="0"/>
                <a:ea typeface="msgothic" charset="0"/>
                <a:cs typeface="msgothic" charset="0"/>
              </a:rPr>
              <a:t>G. sacculifer</a:t>
            </a:r>
            <a:r>
              <a:rPr lang="en-GB" altLang="pt-BR">
                <a:latin typeface="Arial" panose="020B0604020202020204" pitchFamily="34" charset="0"/>
                <a:ea typeface="msgothic" charset="0"/>
                <a:cs typeface="msgothic" charset="0"/>
              </a:rPr>
              <a:t> (without sac) from sites 847 (blue) and 806 (red). (</a:t>
            </a:r>
            <a:r>
              <a:rPr lang="en-GB" altLang="pt-BR" sz="1400" b="1">
                <a:latin typeface="Arial" panose="020B0604020202020204" pitchFamily="34" charset="0"/>
                <a:ea typeface="msgothic" charset="0"/>
                <a:cs typeface="msgothic" charset="0"/>
              </a:rPr>
              <a:t>C</a:t>
            </a:r>
            <a:r>
              <a:rPr lang="en-GB" altLang="pt-BR">
                <a:latin typeface="Arial" panose="020B0604020202020204" pitchFamily="34" charset="0"/>
                <a:ea typeface="msgothic" charset="0"/>
                <a:cs typeface="msgothic" charset="0"/>
              </a:rPr>
              <a:t>) The estimated zonal SST gradient on the equator between 159°E and 95°W. (</a:t>
            </a:r>
            <a:r>
              <a:rPr lang="en-GB" altLang="pt-BR" sz="1400" b="1">
                <a:latin typeface="Arial" panose="020B0604020202020204" pitchFamily="34" charset="0"/>
                <a:ea typeface="msgothic" charset="0"/>
                <a:cs typeface="msgothic" charset="0"/>
              </a:rPr>
              <a:t>D</a:t>
            </a:r>
            <a:r>
              <a:rPr lang="en-GB" altLang="pt-BR">
                <a:latin typeface="Arial" panose="020B0604020202020204" pitchFamily="34" charset="0"/>
                <a:ea typeface="msgothic" charset="0"/>
                <a:cs typeface="msgothic" charset="0"/>
              </a:rPr>
              <a:t>) The difference (Δ°C) between the calcification temperatures of </a:t>
            </a:r>
            <a:r>
              <a:rPr lang="en-GB" altLang="pt-BR" i="1">
                <a:latin typeface="Arial" panose="020B0604020202020204" pitchFamily="34" charset="0"/>
                <a:ea typeface="msgothic" charset="0"/>
                <a:cs typeface="msgothic" charset="0"/>
              </a:rPr>
              <a:t>G. sacculifer</a:t>
            </a:r>
            <a:r>
              <a:rPr lang="en-GB" altLang="pt-BR">
                <a:latin typeface="Arial" panose="020B0604020202020204" pitchFamily="34" charset="0"/>
                <a:ea typeface="msgothic" charset="0"/>
                <a:cs typeface="msgothic" charset="0"/>
              </a:rPr>
              <a:t> (without sac) and </a:t>
            </a:r>
            <a:r>
              <a:rPr lang="en-GB" altLang="pt-BR" i="1">
                <a:latin typeface="Arial" panose="020B0604020202020204" pitchFamily="34" charset="0"/>
                <a:ea typeface="msgothic" charset="0"/>
                <a:cs typeface="msgothic" charset="0"/>
              </a:rPr>
              <a:t>G. tumida</a:t>
            </a:r>
            <a:r>
              <a:rPr lang="en-GB" altLang="pt-BR">
                <a:latin typeface="Arial" panose="020B0604020202020204" pitchFamily="34" charset="0"/>
                <a:ea typeface="msgothic" charset="0"/>
                <a:cs typeface="msgothic" charset="0"/>
              </a:rPr>
              <a:t> at site 847 calculated by assuming that the difference between their δ</a:t>
            </a:r>
            <a:r>
              <a:rPr lang="en-GB" altLang="pt-BR" baseline="33000">
                <a:latin typeface="Arial" panose="020B0604020202020204" pitchFamily="34" charset="0"/>
                <a:ea typeface="msgothic" charset="0"/>
                <a:cs typeface="msgothic" charset="0"/>
              </a:rPr>
              <a:t>18</a:t>
            </a:r>
            <a:r>
              <a:rPr lang="en-GB" altLang="pt-BR">
                <a:latin typeface="Arial" panose="020B0604020202020204" pitchFamily="34" charset="0"/>
                <a:ea typeface="msgothic" charset="0"/>
                <a:cs typeface="msgothic" charset="0"/>
              </a:rPr>
              <a:t>O entirely reflects temperature and that Δδ</a:t>
            </a:r>
            <a:r>
              <a:rPr lang="en-GB" altLang="pt-BR" baseline="33000">
                <a:latin typeface="Arial" panose="020B0604020202020204" pitchFamily="34" charset="0"/>
                <a:ea typeface="msgothic" charset="0"/>
                <a:cs typeface="msgothic" charset="0"/>
              </a:rPr>
              <a:t>18</a:t>
            </a:r>
            <a:r>
              <a:rPr lang="en-GB" altLang="pt-BR">
                <a:latin typeface="Arial" panose="020B0604020202020204" pitchFamily="34" charset="0"/>
                <a:ea typeface="msgothic" charset="0"/>
                <a:cs typeface="msgothic" charset="0"/>
              </a:rPr>
              <a:t>O/0.21 = Δ°C. Heavy lines in all figures represent a 0.2-Ma Gaussian weighted running mean. Curves in (C) and (D) were calculated by using the smooth curves in (A) and (B).</a:t>
            </a:r>
          </a:p>
        </p:txBody>
      </p:sp>
    </p:spTree>
    <p:extLst>
      <p:ext uri="{BB962C8B-B14F-4D97-AF65-F5344CB8AC3E}">
        <p14:creationId xmlns:p14="http://schemas.microsoft.com/office/powerpoint/2010/main" val="3387851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2EF5A476-8E22-4792-919F-CD460D4372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25023D1-BCF8-41BD-B354-2A6850D37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07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A36EE548-36A1-492F-8E3A-ABCD950CA0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0011E51F-0C64-4BD3-8739-82B412453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5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3DA2B664-D1B8-4BAB-B09E-DB9586127A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9CE339D9-0274-4E7A-A2D5-00DB41335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8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A0651-2C46-4B42-A8D5-E21519B82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275BB3-DB4D-49C7-B803-6B4CB14D7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82EBEB-208D-47D6-8139-42D91362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5EBE-4741-4D3C-9875-CCC70289CCFA}" type="datetime1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993FF0-F943-4578-8797-F3B61BB6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FD4100-B5C4-427E-8991-2D76D125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71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5A379-70F4-463D-AD53-89FA1D14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DA3A09E-A3A8-4337-B082-7B6F61C60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30F941-8B9B-491A-ADD8-066B74E0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43B1-FCD0-472F-B57E-4B08FE639A40}" type="datetime1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E10D80-932F-4645-AA80-49C6B50C6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2779DA-E7CD-488B-BD23-C19FDF32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54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8FCC7E-BE53-4A7E-BC38-ABF524BA1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D18537-0028-4E3A-9C96-7FF5277D3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87937F-5CDC-433D-93BA-FB55387C0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2792C-A77B-4049-95FB-7D0B7BB36FEE}" type="datetime1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BB5A49-FE67-4A94-925E-96D8EEDD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B5B865-D9C0-4608-B9A4-08DEC91D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88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C9B546-7975-4558-AA17-7B3F7CF3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3441B4-DD3D-48CE-AAC3-08913C0F7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50E8F2-5197-4634-86D8-CE0784E40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6F901-A3B5-4080-96D7-1765EFF2DAAA}" type="datetime1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D48B12-0234-4CCF-9C10-5F267DBC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80D7BA-774D-421A-B355-4A1C4453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26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13982-2641-4588-A066-D1DDC98F4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028883-8DE4-4F20-B6F8-9C9FEA2F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474191-3BE0-4209-87EB-2B5B500F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B9D0-B75A-49FB-93EA-41324E145FEF}" type="datetime1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C0E849-A261-43D6-8FE6-97DC39A2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C2787A-364C-4540-922F-B501B788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72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02B7F-F079-4285-B3B5-F4D3ED54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562AB5-FD9A-4D9B-ACFB-2443FFF29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858DA3-2E02-4207-8004-08683C1A1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4C1FC7-8821-4C3C-AAB1-9909A526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F482-B6D7-49A3-B74D-22F5B6924390}" type="datetime1">
              <a:rPr lang="pt-BR" smtClean="0"/>
              <a:pPr/>
              <a:t>02/10/2023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CF2773-9579-46F1-87FA-CD4C8CF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EA560B-3034-4E0E-9DA3-D66C2755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61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1EEF3-0401-4380-A870-3293580A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59137E-A86B-4AB8-B69A-DBD9B1CD8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63E88C5-43AF-45ED-B5D4-D71849C9E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A154BCB-97A7-4BE0-BBDD-39225FF79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DC2C3F9-F94E-4FBB-9785-C4AF27ADF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4C6EFBD-F764-4247-9826-3F9180D5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11AA-F225-4F18-AE94-654E6EB281CE}" type="datetime1">
              <a:rPr lang="pt-BR" smtClean="0"/>
              <a:pPr/>
              <a:t>02/10/2023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585BBDB-5099-426F-8910-BEC53BCC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91D4EC0-AEB7-4B57-94CE-D74F00F8B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61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834A7-EA10-40EA-9CD0-576C9527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75BADB-7D47-44FA-81C9-0C8EA83BE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B074-7299-4F30-92B3-F4BEB3AD1BFB}" type="datetime1">
              <a:rPr lang="pt-BR" smtClean="0"/>
              <a:pPr/>
              <a:t>02/10/2023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75624F-29EE-417E-BE7C-35982D5B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BD80CCD-5603-4104-B2EF-1D996EB4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48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0B3F10-8594-4399-9AFA-09698D32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33F6-A84C-471B-96CC-BAD9EEDF88F2}" type="datetime1">
              <a:rPr lang="pt-BR" smtClean="0"/>
              <a:pPr/>
              <a:t>02/10/2023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6E122E-9B58-4DA8-9D8A-9C57B5B0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A69A81-9E40-40D6-A799-B4BD26D0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27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C7A45-3BBB-49EA-BB39-430512E0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29051B-8025-4C8D-A3E9-146AB0BEE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BEB26E-005E-40EE-AF4E-9FE821575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E31EBF-1C16-4F07-913C-DDB63150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11D0-294F-4819-AF19-97EB039369C2}" type="datetime1">
              <a:rPr lang="pt-BR" smtClean="0"/>
              <a:pPr/>
              <a:t>02/10/2023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52BE71-3312-4F0E-9B7B-75582E948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E9CF2C-473A-4234-AC88-BC050FA3B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73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2D9B1-4E67-4730-8FD5-0A61025D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85F0FA3-ADD8-44B3-9716-10B3BBCF4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8DE74A-1BA6-4522-BBF6-6F08642B3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FF7291-71AC-4250-ADE7-7912A24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154C-BA39-4D18-8505-6FE6AD9E5D7E}" type="datetime1">
              <a:rPr lang="pt-BR" smtClean="0"/>
              <a:pPr/>
              <a:t>02/10/2023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C41BF4-42D2-424A-9ABC-F761FE04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26C883-B1A3-42D2-9E56-F046163C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83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975F8D4-9D86-4083-8774-7FBA31B5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7AD492-7DEC-4B3C-A87D-EB817AA4E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6F93B4-9DCD-4A78-8C7B-5F65307FE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B2D94-D134-4955-AA0A-0F03F8E41B46}" type="datetime1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49544F-F983-41F0-9B74-7308FBECA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EBE5F4-7D18-434A-AE35-6E7BB8CEE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2F89-1643-4D53-BC23-9333FA6BB68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25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AB4885-2A4D-4B99-937A-EEC728B6295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2053" y="1586189"/>
            <a:ext cx="9144000" cy="23876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pt-BR" sz="3600" dirty="0">
                <a:latin typeface="+mn-lt"/>
              </a:rPr>
              <a:t>Clima no </a:t>
            </a:r>
            <a:r>
              <a:rPr lang="pt-BR" sz="3600" dirty="0" err="1">
                <a:latin typeface="+mn-lt"/>
              </a:rPr>
              <a:t>Cenozóico</a:t>
            </a:r>
            <a:r>
              <a:rPr lang="pt-BR" sz="3600" dirty="0">
                <a:latin typeface="+mn-lt"/>
              </a:rPr>
              <a:t> 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7F6259-1512-40C5-A7B0-0FC2A288AC06}"/>
              </a:ext>
            </a:extLst>
          </p:cNvPr>
          <p:cNvSpPr txBox="1"/>
          <p:nvPr/>
        </p:nvSpPr>
        <p:spPr>
          <a:xfrm>
            <a:off x="8846587" y="5063688"/>
            <a:ext cx="2026773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000" dirty="0" err="1"/>
              <a:t>IGcUSP</a:t>
            </a:r>
            <a:endParaRPr lang="pt-BR" sz="2000" dirty="0"/>
          </a:p>
          <a:p>
            <a:pPr algn="ctr">
              <a:defRPr/>
            </a:pPr>
            <a:r>
              <a:rPr lang="pt-BR" sz="2000" dirty="0"/>
              <a:t>Sonia MB Oliveira</a:t>
            </a:r>
          </a:p>
          <a:p>
            <a:pPr algn="ctr">
              <a:defRPr/>
            </a:pPr>
            <a:r>
              <a:rPr lang="pt-BR" sz="2000" dirty="0"/>
              <a:t>2023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538C1B0C-3A45-4354-86D1-991111D29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dirty="0">
                <a:latin typeface="+mn-lt"/>
                <a:cs typeface="Calibri" panose="020F0502020204030204" pitchFamily="34" charset="0"/>
              </a:rPr>
              <a:t>As 4 hipóteses: (4)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1D1A684-D928-4236-B12E-F85F178FD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85000"/>
              </a:spcBef>
            </a:pPr>
            <a:r>
              <a:rPr lang="pt-BR" altLang="pt-BR" sz="2400" dirty="0">
                <a:cs typeface="Calibri" panose="020F0502020204030204" pitchFamily="34" charset="0"/>
              </a:rPr>
              <a:t>A queda do CO</a:t>
            </a:r>
            <a:r>
              <a:rPr lang="pt-BR" altLang="pt-BR" sz="2400" baseline="-25000" dirty="0">
                <a:cs typeface="Calibri" panose="020F0502020204030204" pitchFamily="34" charset="0"/>
              </a:rPr>
              <a:t>2</a:t>
            </a:r>
            <a:r>
              <a:rPr lang="pt-BR" altLang="pt-BR" sz="2400" dirty="0">
                <a:cs typeface="Calibri" panose="020F0502020204030204" pitchFamily="34" charset="0"/>
              </a:rPr>
              <a:t> de 400 </a:t>
            </a:r>
            <a:r>
              <a:rPr lang="pt-BR" altLang="pt-BR" sz="2400" dirty="0" err="1">
                <a:cs typeface="Calibri" panose="020F0502020204030204" pitchFamily="34" charset="0"/>
              </a:rPr>
              <a:t>ppm</a:t>
            </a:r>
            <a:r>
              <a:rPr lang="pt-BR" altLang="pt-BR" sz="2400" dirty="0">
                <a:cs typeface="Calibri" panose="020F0502020204030204" pitchFamily="34" charset="0"/>
              </a:rPr>
              <a:t> no Plioceno médio para valores típicos do Quaternário favoreceu a glaciação no HN. </a:t>
            </a:r>
          </a:p>
          <a:p>
            <a:pPr eaLnBrk="1" hangingPunct="1">
              <a:lnSpc>
                <a:spcPct val="80000"/>
              </a:lnSpc>
              <a:spcBef>
                <a:spcPct val="85000"/>
              </a:spcBef>
            </a:pPr>
            <a:r>
              <a:rPr lang="pt-BR" altLang="pt-BR" sz="2400" dirty="0">
                <a:cs typeface="Calibri" panose="020F0502020204030204" pitchFamily="34" charset="0"/>
              </a:rPr>
              <a:t>Vários proxies convergem quanto a valores baixos de CO</a:t>
            </a:r>
            <a:r>
              <a:rPr lang="pt-BR" altLang="pt-BR" sz="2400" baseline="-25000" dirty="0">
                <a:cs typeface="Calibri" panose="020F0502020204030204" pitchFamily="34" charset="0"/>
              </a:rPr>
              <a:t>2</a:t>
            </a:r>
            <a:r>
              <a:rPr lang="pt-BR" altLang="pt-BR" sz="2400" dirty="0">
                <a:cs typeface="Calibri" panose="020F0502020204030204" pitchFamily="34" charset="0"/>
              </a:rPr>
              <a:t>: </a:t>
            </a:r>
            <a:r>
              <a:rPr lang="pt-BR" altLang="pt-BR" sz="2400" dirty="0" err="1">
                <a:cs typeface="Calibri" panose="020F0502020204030204" pitchFamily="34" charset="0"/>
              </a:rPr>
              <a:t>alkenonas</a:t>
            </a:r>
            <a:r>
              <a:rPr lang="pt-BR" altLang="pt-BR" sz="2400" dirty="0">
                <a:cs typeface="Calibri" panose="020F0502020204030204" pitchFamily="34" charset="0"/>
              </a:rPr>
              <a:t>, </a:t>
            </a:r>
            <a:r>
              <a:rPr lang="el-GR" altLang="pt-BR" sz="2400" dirty="0">
                <a:cs typeface="Calibri" panose="020F0502020204030204" pitchFamily="34" charset="0"/>
              </a:rPr>
              <a:t>δ</a:t>
            </a:r>
            <a:r>
              <a:rPr lang="pt-BR" altLang="pt-BR" sz="2400" baseline="30000" dirty="0">
                <a:cs typeface="Calibri" panose="020F0502020204030204" pitchFamily="34" charset="0"/>
              </a:rPr>
              <a:t>11</a:t>
            </a:r>
            <a:r>
              <a:rPr lang="pt-BR" altLang="pt-BR" sz="2400" dirty="0">
                <a:cs typeface="Calibri" panose="020F0502020204030204" pitchFamily="34" charset="0"/>
              </a:rPr>
              <a:t>B, densidade </a:t>
            </a:r>
            <a:r>
              <a:rPr lang="pt-BR" altLang="pt-BR" sz="2400" dirty="0" err="1">
                <a:cs typeface="Calibri" panose="020F0502020204030204" pitchFamily="34" charset="0"/>
              </a:rPr>
              <a:t>estomatal</a:t>
            </a:r>
            <a:r>
              <a:rPr lang="pt-BR" altLang="pt-BR" sz="2400" dirty="0"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85000"/>
              </a:spcBef>
            </a:pPr>
            <a:r>
              <a:rPr lang="pt-BR" altLang="pt-BR" sz="2400" dirty="0">
                <a:cs typeface="Calibri" panose="020F0502020204030204" pitchFamily="34" charset="0"/>
              </a:rPr>
              <a:t>As variações de CO</a:t>
            </a:r>
            <a:r>
              <a:rPr lang="pt-BR" altLang="pt-BR" sz="2400" baseline="-25000" dirty="0">
                <a:cs typeface="Calibri" panose="020F0502020204030204" pitchFamily="34" charset="0"/>
              </a:rPr>
              <a:t>2</a:t>
            </a:r>
            <a:r>
              <a:rPr lang="pt-BR" altLang="pt-BR" sz="2400" dirty="0">
                <a:cs typeface="Calibri" panose="020F0502020204030204" pitchFamily="34" charset="0"/>
              </a:rPr>
              <a:t> devem ter como causa última a tectônica.</a:t>
            </a:r>
          </a:p>
          <a:p>
            <a:pPr eaLnBrk="1" hangingPunct="1">
              <a:lnSpc>
                <a:spcPct val="80000"/>
              </a:lnSpc>
              <a:spcBef>
                <a:spcPct val="85000"/>
              </a:spcBef>
            </a:pPr>
            <a:endParaRPr lang="pt-BR" altLang="pt-BR" sz="2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0404C713-E88F-40C7-AD20-7F1484B4BF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 eaLnBrk="1" hangingPunct="1"/>
            <a:r>
              <a:rPr lang="pt-BR" altLang="pt-BR" sz="2800" dirty="0">
                <a:latin typeface="+mn-lt"/>
                <a:cs typeface="Calibri" panose="020F0502020204030204" pitchFamily="34" charset="0"/>
              </a:rPr>
              <a:t>As 4 hipóteses: modelagem da temperatura e precipitação</a:t>
            </a:r>
            <a:endParaRPr lang="en-US" altLang="pt-BR" sz="2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4995" name="Text Box 5">
            <a:extLst>
              <a:ext uri="{FF2B5EF4-FFF2-40B4-BE49-F238E27FC236}">
                <a16:creationId xmlns:a16="http://schemas.microsoft.com/office/drawing/2014/main" id="{03515997-0282-4B98-B365-D2E0138FB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5589589"/>
            <a:ext cx="813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4997" name="Picture 5">
            <a:extLst>
              <a:ext uri="{FF2B5EF4-FFF2-40B4-BE49-F238E27FC236}">
                <a16:creationId xmlns:a16="http://schemas.microsoft.com/office/drawing/2014/main" id="{1ED432A5-88F8-4A7F-AF08-8B51E59DA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21" y="1587203"/>
            <a:ext cx="9055499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CaixaDeTexto 2">
            <a:extLst>
              <a:ext uri="{FF2B5EF4-FFF2-40B4-BE49-F238E27FC236}">
                <a16:creationId xmlns:a16="http://schemas.microsoft.com/office/drawing/2014/main" id="{57BF35C7-5D82-4FC8-863C-95449E9D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6140" y="5874740"/>
            <a:ext cx="6037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panose="020B0604020202020204" pitchFamily="34" charset="0"/>
              </a:rPr>
              <a:t>Panamá (a) e El Nino (b) aumentam a precipitação.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panose="020B0604020202020204" pitchFamily="34" charset="0"/>
              </a:rPr>
              <a:t>Tectônica (c) e CO</a:t>
            </a:r>
            <a:r>
              <a:rPr lang="pt-BR" altLang="pt-BR" sz="2000" baseline="-25000" dirty="0">
                <a:latin typeface="Arial" panose="020B0604020202020204" pitchFamily="34" charset="0"/>
              </a:rPr>
              <a:t>2</a:t>
            </a:r>
            <a:r>
              <a:rPr lang="pt-BR" altLang="pt-BR" sz="2000" dirty="0">
                <a:latin typeface="Arial" panose="020B0604020202020204" pitchFamily="34" charset="0"/>
              </a:rPr>
              <a:t> (d) diminuem a temperatura.</a:t>
            </a:r>
            <a:endParaRPr lang="pt-BR" altLang="pt-BR" sz="2000" baseline="-25000" dirty="0">
              <a:latin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2F304C38-4AE7-43FC-B43D-BF722B781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9089" y="175938"/>
            <a:ext cx="11197023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2400" dirty="0">
                <a:latin typeface="+mn-lt"/>
                <a:cs typeface="Calibri" panose="020F0502020204030204" pitchFamily="34" charset="0"/>
              </a:rPr>
              <a:t>As 4 hipóteses usando as temperaturas e precipitações preditas nos modelos anteriores</a:t>
            </a:r>
            <a:endParaRPr lang="en-US" altLang="pt-BR" sz="2400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87043" name="Picture 4">
            <a:extLst>
              <a:ext uri="{FF2B5EF4-FFF2-40B4-BE49-F238E27FC236}">
                <a16:creationId xmlns:a16="http://schemas.microsoft.com/office/drawing/2014/main" id="{028DF14C-44A2-4E23-BA88-76E54B7FD63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244" y="1177707"/>
            <a:ext cx="7261436" cy="4620009"/>
          </a:xfrm>
          <a:noFill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7764517" y="1849716"/>
            <a:ext cx="41560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pt-BR" sz="2000" dirty="0"/>
              <a:t>Estreito do Panamá aberto</a:t>
            </a:r>
          </a:p>
          <a:p>
            <a:pPr marL="342900" indent="-342900">
              <a:buAutoNum type="alphaLcPeriod"/>
            </a:pPr>
            <a:r>
              <a:rPr lang="pt-BR" sz="2000" dirty="0"/>
              <a:t>El Nino permanente</a:t>
            </a:r>
          </a:p>
          <a:p>
            <a:pPr marL="342900" indent="-342900">
              <a:buAutoNum type="alphaLcPeriod"/>
            </a:pPr>
            <a:r>
              <a:rPr lang="pt-BR" sz="2000" dirty="0"/>
              <a:t>Estreito fechado, El Nino dinâmico,</a:t>
            </a:r>
          </a:p>
          <a:p>
            <a:r>
              <a:rPr lang="pt-BR" sz="2000" dirty="0"/>
              <a:t> baixa orografia, alto CO</a:t>
            </a:r>
            <a:r>
              <a:rPr lang="pt-BR" sz="2000" baseline="-25000" dirty="0"/>
              <a:t>2</a:t>
            </a:r>
          </a:p>
          <a:p>
            <a:r>
              <a:rPr lang="pt-BR" sz="2000" dirty="0"/>
              <a:t>d.   Alta orografia</a:t>
            </a:r>
          </a:p>
          <a:p>
            <a:r>
              <a:rPr lang="pt-BR" sz="2000" dirty="0"/>
              <a:t>e.   Baixo CO</a:t>
            </a:r>
            <a:r>
              <a:rPr lang="pt-BR" sz="2000" baseline="-25000" dirty="0"/>
              <a:t>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2F304C38-4AE7-43FC-B43D-BF722B781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9089" y="175938"/>
            <a:ext cx="11197023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2400" dirty="0">
                <a:latin typeface="+mn-lt"/>
                <a:cs typeface="Calibri" panose="020F0502020204030204" pitchFamily="34" charset="0"/>
              </a:rPr>
              <a:t>As 4 hipóteses acrescidas da hipótese da configuração orbital favorável</a:t>
            </a:r>
            <a:endParaRPr lang="en-US" altLang="pt-BR" sz="2400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87043" name="Picture 4">
            <a:extLst>
              <a:ext uri="{FF2B5EF4-FFF2-40B4-BE49-F238E27FC236}">
                <a16:creationId xmlns:a16="http://schemas.microsoft.com/office/drawing/2014/main" id="{028DF14C-44A2-4E23-BA88-76E54B7FD63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969" y="1246718"/>
            <a:ext cx="7261436" cy="4620009"/>
          </a:xfrm>
          <a:noFill/>
        </p:spPr>
      </p:pic>
      <p:sp>
        <p:nvSpPr>
          <p:cNvPr id="87044" name="Text Box 5">
            <a:extLst>
              <a:ext uri="{FF2B5EF4-FFF2-40B4-BE49-F238E27FC236}">
                <a16:creationId xmlns:a16="http://schemas.microsoft.com/office/drawing/2014/main" id="{C374D259-3279-429D-9C04-7FC063EFE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676" y="2503116"/>
            <a:ext cx="520432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pt-BR" sz="1800" dirty="0">
                <a:cs typeface="Calibri" panose="020F0502020204030204" pitchFamily="34" charset="0"/>
              </a:rPr>
              <a:t>As linhas azuis apresentam a configuração do gelo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cs typeface="Calibri" panose="020F0502020204030204" pitchFamily="34" charset="0"/>
              </a:rPr>
              <a:t> sob condições orbitais favoráveis. </a:t>
            </a:r>
          </a:p>
          <a:p>
            <a:pPr>
              <a:spcBef>
                <a:spcPct val="0"/>
              </a:spcBef>
            </a:pPr>
            <a:r>
              <a:rPr lang="pt-BR" altLang="pt-BR" sz="1800" dirty="0">
                <a:cs typeface="Calibri" panose="020F0502020204030204" pitchFamily="34" charset="0"/>
              </a:rPr>
              <a:t>Em todos os casos, exceto no modelo do CO</a:t>
            </a:r>
            <a:r>
              <a:rPr lang="pt-BR" altLang="pt-BR" sz="1800" baseline="-25000" dirty="0">
                <a:cs typeface="Calibri" panose="020F0502020204030204" pitchFamily="34" charset="0"/>
              </a:rPr>
              <a:t>2</a:t>
            </a:r>
            <a:r>
              <a:rPr lang="pt-BR" altLang="pt-BR" sz="1800" dirty="0">
                <a:cs typeface="Calibri" panose="020F050202020403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cs typeface="Calibri" panose="020F0502020204030204" pitchFamily="34" charset="0"/>
              </a:rPr>
              <a:t>o lençol de gelo expande, mas é semelhante em tamanho.</a:t>
            </a:r>
          </a:p>
          <a:p>
            <a:pPr>
              <a:spcBef>
                <a:spcPct val="0"/>
              </a:spcBef>
            </a:pPr>
            <a:r>
              <a:rPr lang="pt-BR" altLang="pt-BR" sz="1800" dirty="0">
                <a:cs typeface="Calibri" panose="020F0502020204030204" pitchFamily="34" charset="0"/>
              </a:rPr>
              <a:t>Portanto, não há evidência de que esses fatores possam ter contribuído para a </a:t>
            </a:r>
            <a:r>
              <a:rPr lang="pt-BR" altLang="pt-BR" sz="1800" dirty="0" err="1">
                <a:cs typeface="Calibri" panose="020F0502020204030204" pitchFamily="34" charset="0"/>
              </a:rPr>
              <a:t>incepção</a:t>
            </a:r>
            <a:r>
              <a:rPr lang="pt-BR" altLang="pt-BR" sz="1800" dirty="0">
                <a:cs typeface="Calibri" panose="020F0502020204030204" pitchFamily="34" charset="0"/>
              </a:rPr>
              <a:t> desencadeada por variações orbitais.</a:t>
            </a:r>
          </a:p>
          <a:p>
            <a:pPr>
              <a:spcBef>
                <a:spcPct val="0"/>
              </a:spcBef>
            </a:pPr>
            <a:r>
              <a:rPr lang="pt-BR" altLang="pt-BR" sz="1800" dirty="0">
                <a:cs typeface="Calibri" panose="020F0502020204030204" pitchFamily="34" charset="0"/>
              </a:rPr>
              <a:t>CO</a:t>
            </a:r>
            <a:r>
              <a:rPr lang="pt-BR" altLang="pt-BR" sz="1800" baseline="-25000" dirty="0">
                <a:cs typeface="Calibri" panose="020F0502020204030204" pitchFamily="34" charset="0"/>
              </a:rPr>
              <a:t>2</a:t>
            </a:r>
            <a:r>
              <a:rPr lang="pt-BR" altLang="pt-BR" sz="1800" dirty="0">
                <a:cs typeface="Calibri" panose="020F0502020204030204" pitchFamily="34" charset="0"/>
              </a:rPr>
              <a:t> teve papel dominante.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cs typeface="Calibri" panose="020F0502020204030204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>
            <a:extLst>
              <a:ext uri="{FF2B5EF4-FFF2-40B4-BE49-F238E27FC236}">
                <a16:creationId xmlns:a16="http://schemas.microsoft.com/office/drawing/2014/main" id="{36A7122F-1D1D-4F63-A35D-B4A13EBD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623" y="1300656"/>
            <a:ext cx="8061012" cy="427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">
            <a:extLst>
              <a:ext uri="{FF2B5EF4-FFF2-40B4-BE49-F238E27FC236}">
                <a16:creationId xmlns:a16="http://schemas.microsoft.com/office/drawing/2014/main" id="{7963AFB0-50D7-4148-BB1B-631DB3C77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732464"/>
            <a:ext cx="87852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4">
            <a:extLst>
              <a:ext uri="{FF2B5EF4-FFF2-40B4-BE49-F238E27FC236}">
                <a16:creationId xmlns:a16="http://schemas.microsoft.com/office/drawing/2014/main" id="{98E10304-9524-462F-9748-90FAED9ED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26" y="300531"/>
            <a:ext cx="6400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>
            <a:extLst>
              <a:ext uri="{FF2B5EF4-FFF2-40B4-BE49-F238E27FC236}">
                <a16:creationId xmlns:a16="http://schemas.microsoft.com/office/drawing/2014/main" id="{17B77C08-4E92-473D-B57E-E63531611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606" y="613652"/>
            <a:ext cx="18859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id="{FA7D0D82-A049-4BF6-8AAE-E049D9B37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68" y="200625"/>
            <a:ext cx="5346032" cy="79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>
            <a:extLst>
              <a:ext uri="{FF2B5EF4-FFF2-40B4-BE49-F238E27FC236}">
                <a16:creationId xmlns:a16="http://schemas.microsoft.com/office/drawing/2014/main" id="{8D4D23D3-A46C-4BB7-ABB6-52878F8CC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10" y="971289"/>
            <a:ext cx="2714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>
            <a:extLst>
              <a:ext uri="{FF2B5EF4-FFF2-40B4-BE49-F238E27FC236}">
                <a16:creationId xmlns:a16="http://schemas.microsoft.com/office/drawing/2014/main" id="{7FC0ECB2-34A6-42D1-8E05-F1E97ADFE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3"/>
          <a:stretch/>
        </p:blipFill>
        <p:spPr bwMode="auto">
          <a:xfrm>
            <a:off x="109475" y="162798"/>
            <a:ext cx="6435704" cy="657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7252138" y="1994338"/>
            <a:ext cx="408060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pt-BR" dirty="0" err="1"/>
              <a:t>Plio</a:t>
            </a:r>
            <a:r>
              <a:rPr lang="pt-BR" dirty="0"/>
              <a:t>-Pleistoceno pCO</a:t>
            </a:r>
            <a:r>
              <a:rPr lang="pt-BR" baseline="-25000" dirty="0"/>
              <a:t>2</a:t>
            </a:r>
            <a:r>
              <a:rPr lang="pt-BR" dirty="0"/>
              <a:t> (publicados)</a:t>
            </a:r>
          </a:p>
          <a:p>
            <a:r>
              <a:rPr lang="pt-BR" dirty="0"/>
              <a:t>Verde: isótopos de boro </a:t>
            </a:r>
          </a:p>
          <a:p>
            <a:r>
              <a:rPr lang="pt-BR" dirty="0"/>
              <a:t>Círculos vermelhos: densidade </a:t>
            </a:r>
            <a:r>
              <a:rPr lang="pt-BR" dirty="0" err="1"/>
              <a:t>estomatal</a:t>
            </a:r>
            <a:r>
              <a:rPr lang="pt-BR" dirty="0"/>
              <a:t> </a:t>
            </a:r>
          </a:p>
          <a:p>
            <a:r>
              <a:rPr lang="pt-BR" dirty="0"/>
              <a:t>Diamantes: </a:t>
            </a:r>
            <a:r>
              <a:rPr lang="pt-BR" dirty="0" err="1"/>
              <a:t>alkenonas</a:t>
            </a:r>
            <a:endParaRPr lang="pt-BR" dirty="0"/>
          </a:p>
          <a:p>
            <a:endParaRPr lang="pt-BR" dirty="0"/>
          </a:p>
          <a:p>
            <a:r>
              <a:rPr lang="pt-BR" dirty="0"/>
              <a:t>b. pCO</a:t>
            </a:r>
            <a:r>
              <a:rPr lang="pt-BR" baseline="-25000" dirty="0"/>
              <a:t>2</a:t>
            </a:r>
            <a:r>
              <a:rPr lang="pt-BR" dirty="0"/>
              <a:t> (boro)</a:t>
            </a:r>
          </a:p>
          <a:p>
            <a:endParaRPr lang="pt-BR" dirty="0"/>
          </a:p>
          <a:p>
            <a:r>
              <a:rPr lang="pt-BR" dirty="0"/>
              <a:t>c. pCO</a:t>
            </a:r>
            <a:r>
              <a:rPr lang="pt-BR" baseline="-25000" dirty="0"/>
              <a:t>2</a:t>
            </a:r>
            <a:r>
              <a:rPr lang="pt-BR" dirty="0"/>
              <a:t> (</a:t>
            </a:r>
            <a:r>
              <a:rPr lang="pt-BR" dirty="0" err="1"/>
              <a:t>alkenonas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d. </a:t>
            </a:r>
            <a:r>
              <a:rPr lang="el-GR" dirty="0"/>
              <a:t>δ</a:t>
            </a:r>
            <a:r>
              <a:rPr lang="pt-BR" baseline="30000" dirty="0"/>
              <a:t>18</a:t>
            </a:r>
            <a:r>
              <a:rPr lang="pt-BR" dirty="0"/>
              <a:t>O foraminíferos bentônicos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extLst>
              <a:ext uri="{FF2B5EF4-FFF2-40B4-BE49-F238E27FC236}">
                <a16:creationId xmlns:a16="http://schemas.microsoft.com/office/drawing/2014/main" id="{C4DFE3F3-D888-4BEF-AE49-C8CA61CD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04" y="212142"/>
            <a:ext cx="5205830" cy="664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2">
            <a:extLst>
              <a:ext uri="{FF2B5EF4-FFF2-40B4-BE49-F238E27FC236}">
                <a16:creationId xmlns:a16="http://schemas.microsoft.com/office/drawing/2014/main" id="{0F5DD669-9E29-4761-8FCC-55CF9BF85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97" y="250824"/>
            <a:ext cx="5194568" cy="78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2F3030E-B75F-412A-9CBA-7B82393151BA}"/>
              </a:ext>
            </a:extLst>
          </p:cNvPr>
          <p:cNvSpPr txBox="1"/>
          <p:nvPr/>
        </p:nvSpPr>
        <p:spPr>
          <a:xfrm>
            <a:off x="5681932" y="2269897"/>
            <a:ext cx="6180025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Rápido decréscimo de CO</a:t>
            </a:r>
            <a:r>
              <a:rPr lang="pt-BR" baseline="-25000" dirty="0"/>
              <a:t>2</a:t>
            </a:r>
            <a:r>
              <a:rPr lang="pt-BR" dirty="0"/>
              <a:t> entre 3.2 e 2.8 </a:t>
            </a:r>
            <a:r>
              <a:rPr lang="pt-BR" dirty="0" err="1"/>
              <a:t>My</a:t>
            </a:r>
            <a:r>
              <a:rPr lang="pt-BR" dirty="0"/>
              <a:t>. (100 </a:t>
            </a:r>
            <a:r>
              <a:rPr lang="pt-BR" dirty="0" err="1"/>
              <a:t>ppm</a:t>
            </a:r>
            <a:r>
              <a:rPr lang="pt-BR" dirty="0"/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Insolação mínima a 2.81 </a:t>
            </a:r>
            <a:r>
              <a:rPr lang="pt-BR" dirty="0" err="1"/>
              <a:t>My</a:t>
            </a:r>
            <a:r>
              <a:rPr lang="pt-BR" dirty="0"/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Aumento IRD no mar da Groenlândia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MIS G10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Glaciação sustentada por </a:t>
            </a:r>
            <a:r>
              <a:rPr lang="pt-BR" i="1" dirty="0"/>
              <a:t>feedbacks</a:t>
            </a:r>
            <a:r>
              <a:rPr lang="pt-BR" dirty="0"/>
              <a:t> positivos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Fonte do CO</a:t>
            </a:r>
            <a:r>
              <a:rPr lang="pt-BR" baseline="-25000" dirty="0"/>
              <a:t>2</a:t>
            </a:r>
            <a:r>
              <a:rPr lang="pt-BR" dirty="0"/>
              <a:t>: reorganização do sistema </a:t>
            </a:r>
            <a:r>
              <a:rPr lang="pt-BR" dirty="0" err="1"/>
              <a:t>hidro-atmo-biosfera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202392" y="5727940"/>
            <a:ext cx="5457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Não houve </a:t>
            </a:r>
            <a:r>
              <a:rPr lang="pt-BR" dirty="0" err="1"/>
              <a:t>incepção</a:t>
            </a:r>
            <a:r>
              <a:rPr lang="pt-BR" dirty="0"/>
              <a:t> antes de 2.8 Ma., mesmo com </a:t>
            </a:r>
          </a:p>
          <a:p>
            <a:r>
              <a:rPr lang="pt-BR" dirty="0"/>
              <a:t>mínimo de insolação porque pCO</a:t>
            </a:r>
            <a:r>
              <a:rPr lang="pt-BR" baseline="-25000" dirty="0"/>
              <a:t>2</a:t>
            </a:r>
            <a:r>
              <a:rPr lang="pt-BR" dirty="0"/>
              <a:t> estava muito elevada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DE94819C-94FC-4E6B-8112-F436E185C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69914"/>
            <a:ext cx="7804150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 eaLnBrk="1">
              <a:defRPr/>
            </a:pPr>
            <a:r>
              <a:rPr lang="en-GB" altLang="pt-BR" sz="2177" b="1">
                <a:solidFill>
                  <a:srgbClr val="000000"/>
                </a:solidFill>
                <a:latin typeface="Arial" panose="020B0604020202020204" pitchFamily="34" charset="0"/>
              </a:rPr>
              <a:t>Cenozoic sea-level and cryospheric evolution from deep-sea geochemical and continental margin records</a:t>
            </a:r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3CD6C7E9-E9C3-4A14-A533-30DF585D7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049464"/>
            <a:ext cx="7804150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 eaLnBrk="1">
              <a:defRPr/>
            </a:pPr>
            <a:r>
              <a:rPr lang="en-GB" altLang="pt-BR" sz="1633" i="1">
                <a:solidFill>
                  <a:srgbClr val="000000"/>
                </a:solidFill>
                <a:latin typeface="Arial" panose="020B0604020202020204" pitchFamily="34" charset="0"/>
              </a:rPr>
              <a:t>by Kenneth G. Miller, James V. Browning, W. John Schmelz, Robert E. Kopp, Gregory S. Mountain, and James D. Wright</a:t>
            </a: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03A331F1-C194-418B-A3FF-48022A50B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5118100"/>
            <a:ext cx="7804150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 eaLnBrk="1">
              <a:defRPr/>
            </a:pPr>
            <a:r>
              <a:rPr lang="en-GB" altLang="pt-BR" sz="1633" i="1">
                <a:solidFill>
                  <a:srgbClr val="000000"/>
                </a:solidFill>
                <a:latin typeface="Arial" panose="020B0604020202020204" pitchFamily="34" charset="0"/>
              </a:rPr>
              <a:t>Science</a:t>
            </a:r>
          </a:p>
          <a:p>
            <a:pPr algn="ctr" eaLnBrk="1">
              <a:defRPr/>
            </a:pPr>
            <a:r>
              <a:rPr lang="en-GB" altLang="pt-BR" sz="1633" i="1">
                <a:solidFill>
                  <a:srgbClr val="000000"/>
                </a:solidFill>
                <a:latin typeface="Arial" panose="020B0604020202020204" pitchFamily="34" charset="0"/>
              </a:rPr>
              <a:t>Volume 6(20):eaaz1346</a:t>
            </a:r>
          </a:p>
          <a:p>
            <a:pPr algn="ctr" eaLnBrk="1">
              <a:defRPr/>
            </a:pPr>
            <a:r>
              <a:rPr lang="en-GB" altLang="pt-BR" sz="1633" i="1">
                <a:solidFill>
                  <a:srgbClr val="000000"/>
                </a:solidFill>
                <a:latin typeface="Arial" panose="020B0604020202020204" pitchFamily="34" charset="0"/>
              </a:rPr>
              <a:t>May 15, 2020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>
            <a:extLst>
              <a:ext uri="{FF2B5EF4-FFF2-40B4-BE49-F238E27FC236}">
                <a16:creationId xmlns:a16="http://schemas.microsoft.com/office/drawing/2014/main" id="{F3900EB8-A5BA-4333-8EB6-5014797E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495" y="382589"/>
            <a:ext cx="10563726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pt-BR" sz="2800" dirty="0">
                <a:solidFill>
                  <a:srgbClr val="000000"/>
                </a:solidFill>
                <a:latin typeface="+mn-lt"/>
                <a:cs typeface="msgothic" charset="0"/>
              </a:rPr>
              <a:t> Summary of </a:t>
            </a:r>
            <a:r>
              <a:rPr lang="en-GB" altLang="pt-BR" sz="2800" dirty="0" err="1">
                <a:solidFill>
                  <a:srgbClr val="000000"/>
                </a:solidFill>
                <a:latin typeface="+mn-lt"/>
                <a:cs typeface="msgothic" charset="0"/>
              </a:rPr>
              <a:t>Cenozoic</a:t>
            </a:r>
            <a:r>
              <a:rPr lang="en-GB" altLang="pt-BR" sz="2800" dirty="0">
                <a:solidFill>
                  <a:srgbClr val="000000"/>
                </a:solidFill>
                <a:latin typeface="+mn-lt"/>
                <a:cs typeface="msgothic" charset="0"/>
              </a:rPr>
              <a:t> benthic foraminiferal δ</a:t>
            </a:r>
            <a:r>
              <a:rPr lang="en-GB" altLang="pt-BR" sz="2800" baseline="30000" dirty="0">
                <a:solidFill>
                  <a:srgbClr val="000000"/>
                </a:solidFill>
                <a:latin typeface="+mn-lt"/>
                <a:cs typeface="msgothic" charset="0"/>
              </a:rPr>
              <a:t>18</a:t>
            </a:r>
            <a:r>
              <a:rPr lang="en-GB" altLang="pt-BR" sz="2800" dirty="0">
                <a:solidFill>
                  <a:srgbClr val="000000"/>
                </a:solidFill>
                <a:latin typeface="+mn-lt"/>
                <a:cs typeface="msgothic" charset="0"/>
              </a:rPr>
              <a:t>O, temperature, sea level, and CO</a:t>
            </a:r>
            <a:r>
              <a:rPr lang="en-GB" altLang="pt-BR" sz="2800" baseline="-25000" dirty="0">
                <a:solidFill>
                  <a:srgbClr val="000000"/>
                </a:solidFill>
                <a:latin typeface="+mn-lt"/>
                <a:cs typeface="msgothic" charset="0"/>
              </a:rPr>
              <a:t>2</a:t>
            </a:r>
            <a:r>
              <a:rPr lang="en-GB" altLang="pt-BR" sz="2800" dirty="0">
                <a:solidFill>
                  <a:srgbClr val="000000"/>
                </a:solidFill>
                <a:latin typeface="+mn-lt"/>
                <a:cs typeface="msgothic" charset="0"/>
              </a:rPr>
              <a:t> records</a:t>
            </a:r>
          </a:p>
        </p:txBody>
      </p:sp>
      <p:pic>
        <p:nvPicPr>
          <p:cNvPr id="95236" name="Picture 3">
            <a:extLst>
              <a:ext uri="{FF2B5EF4-FFF2-40B4-BE49-F238E27FC236}">
                <a16:creationId xmlns:a16="http://schemas.microsoft.com/office/drawing/2014/main" id="{4CC168B3-A6ED-44A8-9560-1BFCCC8B4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5" y="1756611"/>
            <a:ext cx="11526605" cy="448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3">
            <a:extLst>
              <a:ext uri="{FF2B5EF4-FFF2-40B4-BE49-F238E27FC236}">
                <a16:creationId xmlns:a16="http://schemas.microsoft.com/office/drawing/2014/main" id="{4CC168B3-A6ED-44A8-9560-1BFCCC8B4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74"/>
          <a:stretch/>
        </p:blipFill>
        <p:spPr bwMode="auto">
          <a:xfrm>
            <a:off x="243685" y="1536517"/>
            <a:ext cx="8407020" cy="4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257BFC8-88D1-47BE-8958-4CF7FEDE1A3C}"/>
              </a:ext>
            </a:extLst>
          </p:cNvPr>
          <p:cNvSpPr txBox="1"/>
          <p:nvPr/>
        </p:nvSpPr>
        <p:spPr>
          <a:xfrm>
            <a:off x="1552074" y="813683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Iceline</a:t>
            </a:r>
            <a:r>
              <a:rPr lang="pt-BR" dirty="0"/>
              <a:t> 1.8 </a:t>
            </a:r>
            <a:r>
              <a:rPr lang="pt-BR" dirty="0" err="1"/>
              <a:t>permil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43F4147-EE7F-4B12-8EAF-85A9B9299275}"/>
              </a:ext>
            </a:extLst>
          </p:cNvPr>
          <p:cNvSpPr txBox="1"/>
          <p:nvPr/>
        </p:nvSpPr>
        <p:spPr>
          <a:xfrm>
            <a:off x="6328610" y="352018"/>
            <a:ext cx="1736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Laurentide</a:t>
            </a:r>
            <a:r>
              <a:rPr lang="pt-BR" dirty="0"/>
              <a:t> -50m</a:t>
            </a:r>
          </a:p>
          <a:p>
            <a:r>
              <a:rPr lang="pt-BR" dirty="0"/>
              <a:t>GIS WAIS -12m</a:t>
            </a:r>
          </a:p>
          <a:p>
            <a:r>
              <a:rPr lang="pt-BR" dirty="0"/>
              <a:t>Ice </a:t>
            </a:r>
            <a:r>
              <a:rPr lang="pt-BR" dirty="0" err="1"/>
              <a:t>free</a:t>
            </a:r>
            <a:r>
              <a:rPr lang="pt-BR" dirty="0"/>
              <a:t> +66m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2DB2B8F-6DB6-4467-AD1B-BD7F2C202D23}"/>
              </a:ext>
            </a:extLst>
          </p:cNvPr>
          <p:cNvSpPr txBox="1"/>
          <p:nvPr/>
        </p:nvSpPr>
        <p:spPr>
          <a:xfrm>
            <a:off x="8836229" y="1644680"/>
            <a:ext cx="3039807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Evolução </a:t>
            </a:r>
            <a:r>
              <a:rPr lang="pt-BR" sz="2400" dirty="0" err="1"/>
              <a:t>criosférica</a:t>
            </a:r>
            <a:endParaRPr lang="pt-BR" sz="2400" dirty="0"/>
          </a:p>
          <a:p>
            <a:endParaRPr lang="pt-BR" dirty="0"/>
          </a:p>
          <a:p>
            <a:r>
              <a:rPr lang="pt-BR" b="1" dirty="0"/>
              <a:t>Sem gelo </a:t>
            </a:r>
            <a:r>
              <a:rPr lang="pt-BR" dirty="0"/>
              <a:t>EECO, MECO,</a:t>
            </a:r>
          </a:p>
          <a:p>
            <a:r>
              <a:rPr lang="pt-BR" dirty="0"/>
              <a:t>fim Eoceno, MCO</a:t>
            </a:r>
          </a:p>
          <a:p>
            <a:endParaRPr lang="pt-BR" dirty="0"/>
          </a:p>
          <a:p>
            <a:r>
              <a:rPr lang="pt-BR" b="1" dirty="0"/>
              <a:t>Com gelo </a:t>
            </a:r>
            <a:r>
              <a:rPr lang="pt-BR" dirty="0"/>
              <a:t>Desde EMEC.</a:t>
            </a:r>
          </a:p>
          <a:p>
            <a:r>
              <a:rPr lang="pt-BR" dirty="0"/>
              <a:t>EAIS 34-14My </a:t>
            </a:r>
            <a:r>
              <a:rPr lang="pt-BR" dirty="0" err="1"/>
              <a:t>sl</a:t>
            </a:r>
            <a:r>
              <a:rPr lang="pt-BR" dirty="0"/>
              <a:t> variou de</a:t>
            </a:r>
          </a:p>
          <a:p>
            <a:r>
              <a:rPr lang="pt-BR" dirty="0"/>
              <a:t> -35m (EAIS maior que o atual)</a:t>
            </a:r>
          </a:p>
          <a:p>
            <a:r>
              <a:rPr lang="pt-BR" dirty="0"/>
              <a:t> a + 50m (ice </a:t>
            </a:r>
            <a:r>
              <a:rPr lang="pt-BR" dirty="0" err="1"/>
              <a:t>free</a:t>
            </a:r>
            <a:r>
              <a:rPr lang="pt-BR" dirty="0"/>
              <a:t> no MCO).</a:t>
            </a:r>
          </a:p>
          <a:p>
            <a:r>
              <a:rPr lang="pt-BR" dirty="0"/>
              <a:t>A partir de MMCT EAIS</a:t>
            </a:r>
          </a:p>
          <a:p>
            <a:r>
              <a:rPr lang="pt-BR" dirty="0"/>
              <a:t>tornou-se permanente.</a:t>
            </a:r>
          </a:p>
          <a:p>
            <a:endParaRPr lang="pt-BR" dirty="0"/>
          </a:p>
          <a:p>
            <a:r>
              <a:rPr lang="pt-BR" dirty="0"/>
              <a:t>No PCO (3.3 </a:t>
            </a:r>
            <a:r>
              <a:rPr lang="pt-BR" dirty="0" err="1"/>
              <a:t>My</a:t>
            </a:r>
            <a:r>
              <a:rPr lang="pt-BR" dirty="0"/>
              <a:t>) </a:t>
            </a:r>
            <a:r>
              <a:rPr lang="pt-BR" dirty="0" err="1"/>
              <a:t>sl</a:t>
            </a:r>
            <a:r>
              <a:rPr lang="pt-BR" dirty="0"/>
              <a:t> chegou </a:t>
            </a:r>
          </a:p>
          <a:p>
            <a:r>
              <a:rPr lang="pt-BR" dirty="0"/>
              <a:t>a +20m, com perda de gelo </a:t>
            </a:r>
          </a:p>
          <a:p>
            <a:r>
              <a:rPr lang="pt-BR" dirty="0"/>
              <a:t>na GIS, WAIS  e áreas da EAIS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574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ítulo 5">
            <a:extLst>
              <a:ext uri="{FF2B5EF4-FFF2-40B4-BE49-F238E27FC236}">
                <a16:creationId xmlns:a16="http://schemas.microsoft.com/office/drawing/2014/main" id="{09742250-2C6F-4479-8E06-E5E30AF8477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900990" y="886661"/>
            <a:ext cx="9144000" cy="1397000"/>
          </a:xfrm>
        </p:spPr>
        <p:txBody>
          <a:bodyPr/>
          <a:lstStyle/>
          <a:p>
            <a:r>
              <a:rPr lang="pt-BR" altLang="pt-BR" sz="3600" dirty="0">
                <a:latin typeface="+mn-lt"/>
                <a:cs typeface="Calibri" panose="020F0502020204030204" pitchFamily="34" charset="0"/>
              </a:rPr>
              <a:t>A glaciação na Groenlândia no final do Plioceno</a:t>
            </a:r>
            <a:br>
              <a:rPr lang="pt-BR" altLang="pt-BR" sz="3600" dirty="0">
                <a:latin typeface="+mn-lt"/>
                <a:cs typeface="Calibri" panose="020F0502020204030204" pitchFamily="34" charset="0"/>
              </a:rPr>
            </a:br>
            <a:endParaRPr lang="pt-BR" altLang="pt-BR" sz="3600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513C863-DBC5-492F-8EB1-A79EE93CFC5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7" r="8649"/>
          <a:stretch>
            <a:fillRect/>
          </a:stretch>
        </p:blipFill>
        <p:spPr>
          <a:xfrm>
            <a:off x="2057400" y="2189748"/>
            <a:ext cx="8077092" cy="3769560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245D363B-2FA6-4A0C-B3ED-932467C63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9" y="382589"/>
            <a:ext cx="84931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 eaLnBrk="1">
              <a:defRPr/>
            </a:pPr>
            <a:r>
              <a:rPr lang="en-GB" altLang="pt-BR" dirty="0" err="1">
                <a:solidFill>
                  <a:srgbClr val="000000"/>
                </a:solidFill>
                <a:latin typeface="+mn-lt"/>
              </a:rPr>
              <a:t>Blowup</a:t>
            </a:r>
            <a:r>
              <a:rPr lang="en-GB" altLang="pt-BR" dirty="0">
                <a:solidFill>
                  <a:srgbClr val="000000"/>
                </a:solidFill>
                <a:latin typeface="+mn-lt"/>
              </a:rPr>
              <a:t> of Quaternary GMSL and CO</a:t>
            </a:r>
            <a:r>
              <a:rPr lang="en-GB" altLang="pt-BR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GB" altLang="pt-BR" dirty="0">
                <a:solidFill>
                  <a:srgbClr val="000000"/>
                </a:solidFill>
                <a:latin typeface="+mn-lt"/>
              </a:rPr>
              <a:t> estimates.</a:t>
            </a:r>
          </a:p>
        </p:txBody>
      </p:sp>
      <p:pic>
        <p:nvPicPr>
          <p:cNvPr id="97284" name="Picture 3">
            <a:extLst>
              <a:ext uri="{FF2B5EF4-FFF2-40B4-BE49-F238E27FC236}">
                <a16:creationId xmlns:a16="http://schemas.microsoft.com/office/drawing/2014/main" id="{8E1AFDE3-3DB5-4A54-B66A-7BE08C51B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49" y="802874"/>
            <a:ext cx="7106654" cy="585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253A3C7-9E70-473F-9AD2-047EB3CEAEFB}"/>
              </a:ext>
            </a:extLst>
          </p:cNvPr>
          <p:cNvSpPr txBox="1"/>
          <p:nvPr/>
        </p:nvSpPr>
        <p:spPr>
          <a:xfrm>
            <a:off x="8422105" y="1925053"/>
            <a:ext cx="3195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NHIS plenamente desenvolvidas</a:t>
            </a:r>
          </a:p>
          <a:p>
            <a:r>
              <a:rPr lang="pt-BR" dirty="0"/>
              <a:t>a partir de 2.7 </a:t>
            </a:r>
            <a:r>
              <a:rPr lang="pt-BR" dirty="0" err="1"/>
              <a:t>My</a:t>
            </a:r>
            <a:r>
              <a:rPr lang="pt-BR" dirty="0"/>
              <a:t>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1FE6BF23-D08A-4D45-A7E2-4715E8183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9" y="382589"/>
            <a:ext cx="84931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 eaLnBrk="1">
              <a:defRPr/>
            </a:pPr>
            <a:r>
              <a:rPr lang="en-GB" altLang="pt-BR" sz="1451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pt-BR" sz="2000" dirty="0">
                <a:solidFill>
                  <a:srgbClr val="000000"/>
                </a:solidFill>
                <a:latin typeface="+mn-lt"/>
              </a:rPr>
              <a:t>Late Pleistocene GMSL estimates.</a:t>
            </a:r>
          </a:p>
        </p:txBody>
      </p:sp>
      <p:pic>
        <p:nvPicPr>
          <p:cNvPr id="99332" name="Picture 3">
            <a:extLst>
              <a:ext uri="{FF2B5EF4-FFF2-40B4-BE49-F238E27FC236}">
                <a16:creationId xmlns:a16="http://schemas.microsoft.com/office/drawing/2014/main" id="{090F050B-8A35-415A-9E0C-6F062F8F1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90" y="1130351"/>
            <a:ext cx="4868778" cy="557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74BB1A1-72C0-486F-AA40-72799C1394B7}"/>
              </a:ext>
            </a:extLst>
          </p:cNvPr>
          <p:cNvSpPr txBox="1"/>
          <p:nvPr/>
        </p:nvSpPr>
        <p:spPr>
          <a:xfrm>
            <a:off x="6845968" y="2045368"/>
            <a:ext cx="37969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LGM 20 </a:t>
            </a:r>
            <a:r>
              <a:rPr lang="pt-BR" dirty="0" err="1"/>
              <a:t>ka</a:t>
            </a:r>
            <a:r>
              <a:rPr lang="pt-BR" dirty="0"/>
              <a:t> corresponde ao maior </a:t>
            </a:r>
          </a:p>
          <a:p>
            <a:r>
              <a:rPr lang="pt-BR" dirty="0"/>
              <a:t>abaixamento do </a:t>
            </a:r>
            <a:r>
              <a:rPr lang="pt-BR" dirty="0" err="1"/>
              <a:t>sl</a:t>
            </a:r>
            <a:r>
              <a:rPr lang="pt-BR" dirty="0"/>
              <a:t> desde o Mesozoico.</a:t>
            </a:r>
          </a:p>
          <a:p>
            <a:r>
              <a:rPr lang="pt-BR" dirty="0"/>
              <a:t>Durante a </a:t>
            </a:r>
            <a:r>
              <a:rPr lang="pt-BR" dirty="0" err="1"/>
              <a:t>deglaciação</a:t>
            </a:r>
            <a:r>
              <a:rPr lang="pt-BR" dirty="0"/>
              <a:t>, a subida do </a:t>
            </a:r>
            <a:r>
              <a:rPr lang="pt-BR" dirty="0" err="1"/>
              <a:t>sl</a:t>
            </a:r>
            <a:r>
              <a:rPr lang="pt-BR" dirty="0"/>
              <a:t> </a:t>
            </a:r>
          </a:p>
          <a:p>
            <a:r>
              <a:rPr lang="pt-BR" dirty="0"/>
              <a:t>foi de 40-45 mm/ano.</a:t>
            </a:r>
          </a:p>
          <a:p>
            <a:r>
              <a:rPr lang="pt-BR" dirty="0"/>
              <a:t>Século 20:  1,2 mm/ano</a:t>
            </a:r>
          </a:p>
          <a:p>
            <a:r>
              <a:rPr lang="pt-BR" dirty="0"/>
              <a:t>Século 21:  3,1 mm/ano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190EB9E3-A6A6-41C6-A49C-A253FA282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868362"/>
          </a:xfrm>
        </p:spPr>
        <p:txBody>
          <a:bodyPr/>
          <a:lstStyle/>
          <a:p>
            <a:pPr eaLnBrk="1" hangingPunct="1"/>
            <a:r>
              <a:rPr lang="pt-BR" altLang="pt-BR" sz="3600" dirty="0">
                <a:latin typeface="+mn-lt"/>
                <a:cs typeface="Calibri" panose="020F0502020204030204" pitchFamily="34" charset="0"/>
              </a:rPr>
              <a:t>Síntese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292A9404-448D-4ED3-9042-2A98818B45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41438"/>
            <a:ext cx="822960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80000"/>
              </a:spcBef>
            </a:pPr>
            <a:r>
              <a:rPr lang="pt-BR" altLang="pt-BR" sz="2400" dirty="0">
                <a:cs typeface="Calibri" panose="020F0502020204030204" pitchFamily="34" charset="0"/>
              </a:rPr>
              <a:t>No início do </a:t>
            </a:r>
            <a:r>
              <a:rPr lang="pt-BR" altLang="pt-BR" sz="2400" dirty="0" err="1">
                <a:cs typeface="Calibri" panose="020F0502020204030204" pitchFamily="34" charset="0"/>
              </a:rPr>
              <a:t>Paleógeno</a:t>
            </a:r>
            <a:r>
              <a:rPr lang="pt-BR" altLang="pt-BR" sz="2400" dirty="0">
                <a:cs typeface="Calibri" panose="020F0502020204030204" pitchFamily="34" charset="0"/>
              </a:rPr>
              <a:t> a temperatura foi crescente até o Ótimo Climático do Eoceno EECO (águas profundas 12 </a:t>
            </a:r>
            <a:r>
              <a:rPr lang="pt-BR" altLang="pt-BR" sz="2400" baseline="30000" dirty="0" err="1">
                <a:cs typeface="Calibri" panose="020F0502020204030204" pitchFamily="34" charset="0"/>
              </a:rPr>
              <a:t>o</a:t>
            </a:r>
            <a:r>
              <a:rPr lang="pt-BR" altLang="pt-BR" sz="2400" dirty="0" err="1">
                <a:cs typeface="Calibri" panose="020F0502020204030204" pitchFamily="34" charset="0"/>
              </a:rPr>
              <a:t>C</a:t>
            </a:r>
            <a:r>
              <a:rPr lang="pt-BR" altLang="pt-BR" sz="2400" dirty="0">
                <a:cs typeface="Calibri" panose="020F0502020204030204" pitchFamily="34" charset="0"/>
              </a:rPr>
              <a:t> mais quentes que no presente). A pCO</a:t>
            </a:r>
            <a:r>
              <a:rPr lang="pt-BR" altLang="pt-BR" sz="2400" baseline="-25000" dirty="0">
                <a:cs typeface="Calibri" panose="020F0502020204030204" pitchFamily="34" charset="0"/>
              </a:rPr>
              <a:t>2 </a:t>
            </a:r>
            <a:r>
              <a:rPr lang="pt-BR" altLang="pt-BR" sz="2400" dirty="0">
                <a:cs typeface="Calibri" panose="020F0502020204030204" pitchFamily="34" charset="0"/>
              </a:rPr>
              <a:t>era mais alta e mais variável. Grande atividade vulcânica no Atlântico Norte. </a:t>
            </a:r>
          </a:p>
          <a:p>
            <a:pPr eaLnBrk="1" hangingPunct="1">
              <a:lnSpc>
                <a:spcPct val="90000"/>
              </a:lnSpc>
              <a:spcBef>
                <a:spcPct val="80000"/>
              </a:spcBef>
            </a:pPr>
            <a:r>
              <a:rPr lang="pt-BR" altLang="pt-BR" sz="2400" dirty="0">
                <a:cs typeface="Calibri" panose="020F0502020204030204" pitchFamily="34" charset="0"/>
              </a:rPr>
              <a:t>PETM (54 </a:t>
            </a:r>
            <a:r>
              <a:rPr lang="pt-BR" altLang="pt-BR" sz="2400" dirty="0" err="1">
                <a:cs typeface="Calibri" panose="020F0502020204030204" pitchFamily="34" charset="0"/>
              </a:rPr>
              <a:t>My</a:t>
            </a:r>
            <a:r>
              <a:rPr lang="pt-BR" altLang="pt-BR" sz="2400" dirty="0">
                <a:cs typeface="Calibri" panose="020F0502020204030204" pitchFamily="34" charset="0"/>
              </a:rPr>
              <a:t>.): metano liberado dos </a:t>
            </a:r>
            <a:r>
              <a:rPr lang="pt-BR" altLang="pt-BR" sz="2400" dirty="0" err="1">
                <a:cs typeface="Calibri" panose="020F0502020204030204" pitchFamily="34" charset="0"/>
              </a:rPr>
              <a:t>clatratos</a:t>
            </a:r>
            <a:r>
              <a:rPr lang="pt-BR" altLang="pt-BR" sz="2400" dirty="0">
                <a:cs typeface="Calibri" panose="020F0502020204030204" pitchFamily="34" charset="0"/>
              </a:rPr>
              <a:t> ? (É o que o </a:t>
            </a:r>
            <a:r>
              <a:rPr lang="el-GR" altLang="pt-BR" sz="2400" dirty="0">
                <a:cs typeface="Calibri" panose="020F0502020204030204" pitchFamily="34" charset="0"/>
              </a:rPr>
              <a:t>δ</a:t>
            </a:r>
            <a:r>
              <a:rPr lang="pt-BR" altLang="pt-BR" sz="2400" baseline="30000" dirty="0">
                <a:cs typeface="Calibri" panose="020F0502020204030204" pitchFamily="34" charset="0"/>
              </a:rPr>
              <a:t>13</a:t>
            </a:r>
            <a:r>
              <a:rPr lang="pt-BR" altLang="pt-BR" sz="2400" dirty="0">
                <a:cs typeface="Calibri" panose="020F0502020204030204" pitchFamily="34" charset="0"/>
              </a:rPr>
              <a:t>C negativo indicaria). A partir de 50 </a:t>
            </a:r>
            <a:r>
              <a:rPr lang="pt-BR" altLang="pt-BR" sz="2400" dirty="0" err="1">
                <a:cs typeface="Calibri" panose="020F0502020204030204" pitchFamily="34" charset="0"/>
              </a:rPr>
              <a:t>My</a:t>
            </a:r>
            <a:r>
              <a:rPr lang="pt-BR" altLang="pt-BR" sz="2400" dirty="0">
                <a:cs typeface="Calibri" panose="020F0502020204030204" pitchFamily="34" charset="0"/>
              </a:rPr>
              <a:t>., a temperatura cai gradualmente.</a:t>
            </a:r>
          </a:p>
          <a:p>
            <a:pPr eaLnBrk="1" hangingPunct="1">
              <a:lnSpc>
                <a:spcPct val="90000"/>
              </a:lnSpc>
              <a:spcBef>
                <a:spcPct val="80000"/>
              </a:spcBef>
            </a:pPr>
            <a:r>
              <a:rPr lang="pt-BR" altLang="pt-BR" sz="2400" dirty="0">
                <a:cs typeface="Calibri" panose="020F0502020204030204" pitchFamily="34" charset="0"/>
              </a:rPr>
              <a:t>Há 34 </a:t>
            </a:r>
            <a:r>
              <a:rPr lang="pt-BR" altLang="pt-BR" sz="2400" dirty="0" err="1">
                <a:cs typeface="Calibri" panose="020F0502020204030204" pitchFamily="34" charset="0"/>
              </a:rPr>
              <a:t>My</a:t>
            </a:r>
            <a:r>
              <a:rPr lang="pt-BR" altLang="pt-BR" sz="2400" dirty="0">
                <a:cs typeface="Calibri" panose="020F0502020204030204" pitchFamily="34" charset="0"/>
              </a:rPr>
              <a:t>. aumenta bruscamente o </a:t>
            </a:r>
            <a:r>
              <a:rPr lang="el-GR" altLang="pt-BR" sz="2400" dirty="0">
                <a:cs typeface="Calibri" panose="020F0502020204030204" pitchFamily="34" charset="0"/>
              </a:rPr>
              <a:t>δ</a:t>
            </a:r>
            <a:r>
              <a:rPr lang="pt-BR" altLang="pt-BR" sz="2400" dirty="0">
                <a:cs typeface="Calibri" panose="020F0502020204030204" pitchFamily="34" charset="0"/>
              </a:rPr>
              <a:t> </a:t>
            </a:r>
            <a:r>
              <a:rPr lang="pt-BR" altLang="pt-BR" sz="2400" baseline="30000" dirty="0">
                <a:cs typeface="Calibri" panose="020F0502020204030204" pitchFamily="34" charset="0"/>
              </a:rPr>
              <a:t>18</a:t>
            </a:r>
            <a:r>
              <a:rPr lang="pt-BR" altLang="pt-BR" sz="2400" dirty="0">
                <a:cs typeface="Calibri" panose="020F0502020204030204" pitchFamily="34" charset="0"/>
              </a:rPr>
              <a:t>O: o gelo se instala na Antártica. Fator determinante: correntes oceânicas, mínimo na insolação, queda do CO</a:t>
            </a:r>
            <a:r>
              <a:rPr lang="pt-BR" altLang="pt-BR" sz="2400" baseline="-25000" dirty="0">
                <a:cs typeface="Calibri" panose="020F0502020204030204" pitchFamily="34" charset="0"/>
              </a:rPr>
              <a:t>2</a:t>
            </a:r>
            <a:r>
              <a:rPr lang="pt-BR" altLang="pt-BR" sz="2400" dirty="0">
                <a:cs typeface="Calibri" panose="020F0502020204030204" pitchFamily="34" charset="0"/>
              </a:rPr>
              <a:t> ?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60C846C-E19F-4D1A-A183-C6B2806FD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0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3600" dirty="0">
                <a:latin typeface="+mn-lt"/>
                <a:cs typeface="Calibri" panose="020F0502020204030204" pitchFamily="34" charset="0"/>
              </a:rPr>
              <a:t>Síntese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582BC86C-B6FE-4B7A-968F-CE3226CFB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9" y="1268414"/>
            <a:ext cx="8713787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pt-BR" altLang="pt-BR" sz="2400" dirty="0">
                <a:cs typeface="Calibri" panose="020F0502020204030204" pitchFamily="34" charset="0"/>
              </a:rPr>
              <a:t>No </a:t>
            </a:r>
            <a:r>
              <a:rPr lang="pt-BR" altLang="pt-BR" sz="2400" dirty="0" err="1">
                <a:cs typeface="Calibri" panose="020F0502020204030204" pitchFamily="34" charset="0"/>
              </a:rPr>
              <a:t>Neógeno</a:t>
            </a:r>
            <a:r>
              <a:rPr lang="pt-BR" altLang="pt-BR" sz="2400" dirty="0">
                <a:cs typeface="Calibri" panose="020F0502020204030204" pitchFamily="34" charset="0"/>
              </a:rPr>
              <a:t> (23 </a:t>
            </a:r>
            <a:r>
              <a:rPr lang="pt-BR" altLang="pt-BR" sz="2400" dirty="0" err="1">
                <a:cs typeface="Calibri" panose="020F0502020204030204" pitchFamily="34" charset="0"/>
              </a:rPr>
              <a:t>My</a:t>
            </a:r>
            <a:r>
              <a:rPr lang="pt-BR" altLang="pt-BR" sz="2400" dirty="0">
                <a:cs typeface="Calibri" panose="020F0502020204030204" pitchFamily="34" charset="0"/>
              </a:rPr>
              <a:t>.: Mioceno) a pCO</a:t>
            </a:r>
            <a:r>
              <a:rPr lang="pt-BR" altLang="pt-BR" sz="2400" baseline="-25000" dirty="0">
                <a:cs typeface="Calibri" panose="020F0502020204030204" pitchFamily="34" charset="0"/>
              </a:rPr>
              <a:t>2</a:t>
            </a:r>
            <a:r>
              <a:rPr lang="pt-BR" altLang="pt-BR" sz="2400" dirty="0">
                <a:cs typeface="Calibri" panose="020F0502020204030204" pitchFamily="34" charset="0"/>
              </a:rPr>
              <a:t> é mais baixa e constante. Ocorre desacoplamento entre pCO</a:t>
            </a:r>
            <a:r>
              <a:rPr lang="pt-BR" altLang="pt-BR" sz="2400" baseline="-25000" dirty="0">
                <a:cs typeface="Calibri" panose="020F0502020204030204" pitchFamily="34" charset="0"/>
              </a:rPr>
              <a:t>2</a:t>
            </a:r>
            <a:r>
              <a:rPr lang="pt-BR" altLang="pt-BR" sz="2400" dirty="0">
                <a:cs typeface="Calibri" panose="020F0502020204030204" pitchFamily="34" charset="0"/>
              </a:rPr>
              <a:t> e temperatura (?). 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pt-BR" altLang="pt-BR" sz="2400" dirty="0">
                <a:cs typeface="Calibri" panose="020F0502020204030204" pitchFamily="34" charset="0"/>
              </a:rPr>
              <a:t>Entre 17 e 15 </a:t>
            </a:r>
            <a:r>
              <a:rPr lang="pt-BR" altLang="pt-BR" sz="2400" dirty="0" err="1">
                <a:cs typeface="Calibri" panose="020F0502020204030204" pitchFamily="34" charset="0"/>
              </a:rPr>
              <a:t>My</a:t>
            </a:r>
            <a:r>
              <a:rPr lang="pt-BR" altLang="pt-BR" sz="2400" dirty="0">
                <a:cs typeface="Calibri" panose="020F0502020204030204" pitchFamily="34" charset="0"/>
              </a:rPr>
              <a:t> temos o Ótimo Climático do Mioceno Médio. 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pt-BR" altLang="pt-BR" sz="2400" dirty="0">
                <a:cs typeface="Calibri" panose="020F0502020204030204" pitchFamily="34" charset="0"/>
              </a:rPr>
              <a:t>Em seguida a temperatura começa a cair e há 14 </a:t>
            </a:r>
            <a:r>
              <a:rPr lang="pt-BR" altLang="pt-BR" sz="2400" dirty="0" err="1">
                <a:cs typeface="Calibri" panose="020F0502020204030204" pitchFamily="34" charset="0"/>
              </a:rPr>
              <a:t>My</a:t>
            </a:r>
            <a:r>
              <a:rPr lang="pt-BR" altLang="pt-BR" sz="2400" dirty="0">
                <a:cs typeface="Calibri" panose="020F0502020204030204" pitchFamily="34" charset="0"/>
              </a:rPr>
              <a:t>. ocorre novo aumento brusco no </a:t>
            </a:r>
            <a:r>
              <a:rPr lang="el-GR" altLang="pt-BR" sz="2400" dirty="0">
                <a:cs typeface="Calibri" panose="020F0502020204030204" pitchFamily="34" charset="0"/>
              </a:rPr>
              <a:t>δ</a:t>
            </a:r>
            <a:r>
              <a:rPr lang="pt-BR" altLang="pt-BR" sz="2400" dirty="0">
                <a:cs typeface="Calibri" panose="020F0502020204030204" pitchFamily="34" charset="0"/>
              </a:rPr>
              <a:t> </a:t>
            </a:r>
            <a:r>
              <a:rPr lang="pt-BR" altLang="pt-BR" sz="2400" baseline="30000" dirty="0">
                <a:cs typeface="Calibri" panose="020F0502020204030204" pitchFamily="34" charset="0"/>
              </a:rPr>
              <a:t>18</a:t>
            </a:r>
            <a:r>
              <a:rPr lang="pt-BR" altLang="pt-BR" sz="2400" dirty="0">
                <a:cs typeface="Calibri" panose="020F0502020204030204" pitchFamily="34" charset="0"/>
              </a:rPr>
              <a:t>O: o gelo se instala no oeste da Antártica. 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</a:pPr>
            <a:r>
              <a:rPr lang="pt-BR" altLang="pt-BR" sz="2400" dirty="0">
                <a:cs typeface="Calibri" panose="020F0502020204030204" pitchFamily="34" charset="0"/>
              </a:rPr>
              <a:t>Fatores responsáveis pela mudança climática: mudanças na circulação oceânica (eventos tectônicos na Indonésia e </a:t>
            </a:r>
            <a:r>
              <a:rPr lang="pt-BR" altLang="pt-BR" sz="2400" dirty="0" err="1">
                <a:cs typeface="Calibri" panose="020F0502020204030204" pitchFamily="34" charset="0"/>
              </a:rPr>
              <a:t>Atlantico</a:t>
            </a:r>
            <a:r>
              <a:rPr lang="pt-BR" altLang="pt-BR" sz="2400" dirty="0">
                <a:cs typeface="Calibri" panose="020F0502020204030204" pitchFamily="34" charset="0"/>
              </a:rPr>
              <a:t> N) e variações na pCO</a:t>
            </a:r>
            <a:r>
              <a:rPr lang="pt-BR" altLang="pt-BR" sz="2400" baseline="-25000" dirty="0">
                <a:cs typeface="Calibri" panose="020F0502020204030204" pitchFamily="34" charset="0"/>
              </a:rPr>
              <a:t>2 </a:t>
            </a:r>
            <a:r>
              <a:rPr lang="pt-BR" altLang="pt-BR" sz="2400" dirty="0">
                <a:cs typeface="Calibri" panose="020F0502020204030204" pitchFamily="34" charset="0"/>
              </a:rPr>
              <a:t>(sequências sedimentares miocênicas ricas em </a:t>
            </a:r>
            <a:r>
              <a:rPr lang="pt-BR" altLang="pt-BR" sz="2400" dirty="0" err="1">
                <a:cs typeface="Calibri" panose="020F0502020204030204" pitchFamily="34" charset="0"/>
              </a:rPr>
              <a:t>C</a:t>
            </a:r>
            <a:r>
              <a:rPr lang="pt-BR" altLang="pt-BR" sz="2400" baseline="-25000" dirty="0" err="1">
                <a:cs typeface="Calibri" panose="020F0502020204030204" pitchFamily="34" charset="0"/>
              </a:rPr>
              <a:t>org</a:t>
            </a:r>
            <a:r>
              <a:rPr lang="pt-BR" altLang="pt-BR" sz="2400" dirty="0">
                <a:cs typeface="Calibri" panose="020F0502020204030204" pitchFamily="34" charset="0"/>
              </a:rPr>
              <a:t>). </a:t>
            </a:r>
            <a:r>
              <a:rPr lang="pt-BR" altLang="pt-BR" sz="2400" dirty="0" err="1">
                <a:cs typeface="Calibri" panose="020F0502020204030204" pitchFamily="34" charset="0"/>
              </a:rPr>
              <a:t>Forçante</a:t>
            </a:r>
            <a:r>
              <a:rPr lang="pt-BR" altLang="pt-BR" sz="2400" dirty="0">
                <a:cs typeface="Calibri" panose="020F0502020204030204" pitchFamily="34" charset="0"/>
              </a:rPr>
              <a:t> orbital ?</a:t>
            </a:r>
          </a:p>
          <a:p>
            <a:pPr eaLnBrk="1" hangingPunct="1">
              <a:lnSpc>
                <a:spcPct val="80000"/>
              </a:lnSpc>
            </a:pPr>
            <a:endParaRPr lang="pt-BR" alt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C7ECA487-8D09-4BB4-B4DF-1BBEF53CD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400" i="1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  <a:endParaRPr lang="en-US" altLang="pt-BR" sz="2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27A3323-16F3-4154-821E-728C9F7F6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8622" y="2708275"/>
            <a:ext cx="10034336" cy="3689350"/>
          </a:xfrm>
        </p:spPr>
        <p:txBody>
          <a:bodyPr/>
          <a:lstStyle/>
          <a:p>
            <a:pPr eaLnBrk="1" hangingPunct="1">
              <a:spcBef>
                <a:spcPct val="55000"/>
              </a:spcBef>
            </a:pPr>
            <a:r>
              <a:rPr lang="pt-BR" altLang="pt-BR" sz="2400" dirty="0">
                <a:cs typeface="Calibri" panose="020F0502020204030204" pitchFamily="34" charset="0"/>
              </a:rPr>
              <a:t>O HN só teve glaciações efêmeras de 34 a 4 </a:t>
            </a:r>
            <a:r>
              <a:rPr lang="pt-BR" altLang="pt-BR" sz="2400" dirty="0" err="1">
                <a:cs typeface="Calibri" panose="020F0502020204030204" pitchFamily="34" charset="0"/>
              </a:rPr>
              <a:t>My</a:t>
            </a:r>
            <a:r>
              <a:rPr lang="pt-BR" altLang="pt-BR" sz="2400" dirty="0"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55000"/>
              </a:spcBef>
            </a:pPr>
            <a:r>
              <a:rPr lang="pt-BR" altLang="pt-BR" sz="2400" dirty="0">
                <a:cs typeface="Calibri" panose="020F0502020204030204" pitchFamily="34" charset="0"/>
              </a:rPr>
              <a:t>O início da glaciação extensiva na Groenlândia só ocorreu há 3 </a:t>
            </a:r>
            <a:r>
              <a:rPr lang="pt-BR" altLang="pt-BR" sz="2400" dirty="0" err="1">
                <a:cs typeface="Calibri" panose="020F0502020204030204" pitchFamily="34" charset="0"/>
              </a:rPr>
              <a:t>My</a:t>
            </a:r>
            <a:r>
              <a:rPr lang="pt-BR" altLang="pt-BR" sz="2400" dirty="0">
                <a:cs typeface="Calibri" panose="020F0502020204030204" pitchFamily="34" charset="0"/>
              </a:rPr>
              <a:t>. O que teria desencadeado?</a:t>
            </a:r>
          </a:p>
          <a:p>
            <a:pPr eaLnBrk="1" hangingPunct="1">
              <a:spcBef>
                <a:spcPct val="55000"/>
              </a:spcBef>
            </a:pPr>
            <a:r>
              <a:rPr lang="pt-BR" altLang="pt-BR" sz="2400" dirty="0">
                <a:cs typeface="Calibri" panose="020F0502020204030204" pitchFamily="34" charset="0"/>
              </a:rPr>
              <a:t>4 hipóteses: (1) Panamá, (2) El Nino, (3) </a:t>
            </a:r>
            <a:r>
              <a:rPr lang="pt-BR" altLang="pt-BR" sz="2400" dirty="0" err="1">
                <a:cs typeface="Calibri" panose="020F0502020204030204" pitchFamily="34" charset="0"/>
              </a:rPr>
              <a:t>Uplift</a:t>
            </a:r>
            <a:r>
              <a:rPr lang="pt-BR" altLang="pt-BR" sz="2400" dirty="0">
                <a:cs typeface="Calibri" panose="020F0502020204030204" pitchFamily="34" charset="0"/>
              </a:rPr>
              <a:t> das Rochosas e Himalaia e (4) CO</a:t>
            </a:r>
            <a:r>
              <a:rPr lang="pt-BR" altLang="pt-BR" sz="2400" baseline="-25000" dirty="0">
                <a:cs typeface="Calibri" panose="020F0502020204030204" pitchFamily="34" charset="0"/>
              </a:rPr>
              <a:t>2</a:t>
            </a:r>
            <a:r>
              <a:rPr lang="pt-BR" altLang="pt-BR" sz="2400" dirty="0"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55000"/>
              </a:spcBef>
            </a:pPr>
            <a:r>
              <a:rPr lang="pt-BR" altLang="pt-BR" sz="2400" dirty="0">
                <a:cs typeface="Calibri" panose="020F0502020204030204" pitchFamily="34" charset="0"/>
              </a:rPr>
              <a:t>O abaixamento do CO</a:t>
            </a:r>
            <a:r>
              <a:rPr lang="pt-BR" altLang="pt-BR" sz="2400" baseline="-25000" dirty="0">
                <a:cs typeface="Calibri" panose="020F0502020204030204" pitchFamily="34" charset="0"/>
              </a:rPr>
              <a:t>2</a:t>
            </a:r>
            <a:r>
              <a:rPr lang="pt-BR" altLang="pt-BR" sz="2400" dirty="0">
                <a:cs typeface="Calibri" panose="020F0502020204030204" pitchFamily="34" charset="0"/>
              </a:rPr>
              <a:t> explica melhor.</a:t>
            </a:r>
          </a:p>
          <a:p>
            <a:pPr eaLnBrk="1" hangingPunct="1">
              <a:spcBef>
                <a:spcPct val="55000"/>
              </a:spcBef>
            </a:pPr>
            <a:r>
              <a:rPr lang="pt-BR" altLang="pt-BR" sz="2400" dirty="0">
                <a:cs typeface="Calibri" panose="020F0502020204030204" pitchFamily="34" charset="0"/>
              </a:rPr>
              <a:t>Mas o fator desencadeador foi a configuração </a:t>
            </a:r>
            <a:r>
              <a:rPr lang="pt-BR" altLang="pt-BR" sz="2400" dirty="0">
                <a:latin typeface="Comic Sans MS" panose="030F0702030302020204" pitchFamily="66" charset="0"/>
              </a:rPr>
              <a:t>orbital.</a:t>
            </a:r>
            <a:endParaRPr lang="en-US" altLang="pt-BR" sz="2400" dirty="0">
              <a:latin typeface="Comic Sans MS" panose="030F0702030302020204" pitchFamily="66" charset="0"/>
            </a:endParaRPr>
          </a:p>
        </p:txBody>
      </p:sp>
      <p:pic>
        <p:nvPicPr>
          <p:cNvPr id="73732" name="Picture 4">
            <a:extLst>
              <a:ext uri="{FF2B5EF4-FFF2-40B4-BE49-F238E27FC236}">
                <a16:creationId xmlns:a16="http://schemas.microsoft.com/office/drawing/2014/main" id="{64DD2D58-7F90-40BE-8797-88CB1C229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63" y="541340"/>
            <a:ext cx="8861494" cy="160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CaixaDeTexto 1">
            <a:extLst>
              <a:ext uri="{FF2B5EF4-FFF2-40B4-BE49-F238E27FC236}">
                <a16:creationId xmlns:a16="http://schemas.microsoft.com/office/drawing/2014/main" id="{3A2A2F19-3D91-4D5F-AAF4-E425CDAF6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388" y="1773239"/>
            <a:ext cx="2527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1"/>
                </a:solidFill>
                <a:latin typeface="Arial" panose="020B0604020202020204" pitchFamily="34" charset="0"/>
              </a:rPr>
              <a:t>Nature 454:1102, 2008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E977259-733B-4008-903A-922F2FA90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dirty="0">
                <a:latin typeface="+mn-lt"/>
                <a:cs typeface="Calibri" panose="020F0502020204030204" pitchFamily="34" charset="0"/>
              </a:rPr>
              <a:t>As 4 hipóteses: (1)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9D37A070-FE1E-4D8F-A894-C178792EF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9676" y="1979997"/>
            <a:ext cx="4398579" cy="452596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85000"/>
              </a:spcBef>
              <a:buNone/>
            </a:pPr>
            <a:r>
              <a:rPr lang="pt-BR" altLang="pt-BR" sz="2000" dirty="0">
                <a:cs typeface="Calibri" panose="020F0502020204030204" pitchFamily="34" charset="0"/>
              </a:rPr>
              <a:t>O fechamento do Istmo do Panamá entre 13 e 2.5 </a:t>
            </a:r>
            <a:r>
              <a:rPr lang="pt-BR" altLang="pt-BR" sz="2000" dirty="0" err="1">
                <a:cs typeface="Calibri" panose="020F0502020204030204" pitchFamily="34" charset="0"/>
              </a:rPr>
              <a:t>My</a:t>
            </a:r>
            <a:r>
              <a:rPr lang="pt-BR" altLang="pt-BR" sz="2000" dirty="0">
                <a:cs typeface="Calibri" panose="020F0502020204030204" pitchFamily="34" charset="0"/>
              </a:rPr>
              <a:t>. levou a um aumento de salinidade e temperatura às águas do Atlântico. O transporte oceânico do calor levou mais umidade e portanto mais neve para a Groenlândia.</a:t>
            </a:r>
          </a:p>
          <a:p>
            <a:pPr marL="0" indent="0">
              <a:lnSpc>
                <a:spcPct val="100000"/>
              </a:lnSpc>
              <a:spcBef>
                <a:spcPct val="85000"/>
              </a:spcBef>
              <a:buNone/>
            </a:pPr>
            <a:r>
              <a:rPr lang="pt-BR" altLang="pt-BR" sz="2000" dirty="0">
                <a:cs typeface="Calibri" panose="020F0502020204030204" pitchFamily="34" charset="0"/>
              </a:rPr>
              <a:t>Essa hipótese é suportada pelo timing coincidente entre a mudança de salinidade no Caribe e os pulsos de IRD  no </a:t>
            </a:r>
            <a:r>
              <a:rPr lang="pt-BR" altLang="pt-BR" sz="2000" dirty="0" err="1">
                <a:cs typeface="Calibri" panose="020F0502020204030204" pitchFamily="34" charset="0"/>
              </a:rPr>
              <a:t>Plateau</a:t>
            </a:r>
            <a:r>
              <a:rPr lang="pt-BR" altLang="pt-BR" sz="2000" dirty="0">
                <a:cs typeface="Calibri" panose="020F0502020204030204" pitchFamily="34" charset="0"/>
              </a:rPr>
              <a:t> da Islândia.</a:t>
            </a:r>
          </a:p>
        </p:txBody>
      </p:sp>
      <p:pic>
        <p:nvPicPr>
          <p:cNvPr id="75780" name="Picture 2" descr="figure 0_16">
            <a:extLst>
              <a:ext uri="{FF2B5EF4-FFF2-40B4-BE49-F238E27FC236}">
                <a16:creationId xmlns:a16="http://schemas.microsoft.com/office/drawing/2014/main" id="{BD832956-CA1C-436D-A110-E5562A765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4" y="1505607"/>
            <a:ext cx="5248109" cy="42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2297113" y="6234113"/>
            <a:ext cx="7620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200">
                <a:latin typeface="Calibri" panose="020F0502020204030204" pitchFamily="34" charset="0"/>
                <a:cs typeface="Calibri" panose="020F0502020204030204" pitchFamily="34" charset="0"/>
              </a:rPr>
              <a:t>AV Fedorov </a:t>
            </a:r>
            <a:r>
              <a:rPr lang="en-GB" altLang="zh-CN" sz="1200" i="1">
                <a:latin typeface="Calibri" panose="020F0502020204030204" pitchFamily="34" charset="0"/>
                <a:cs typeface="Calibri" panose="020F0502020204030204" pitchFamily="34" charset="0"/>
              </a:rPr>
              <a:t>et al. Nature </a:t>
            </a:r>
            <a:r>
              <a:rPr lang="en-US" altLang="zh-CN" sz="1200" b="1">
                <a:latin typeface="Calibri" panose="020F0502020204030204" pitchFamily="34" charset="0"/>
                <a:cs typeface="Calibri" panose="020F0502020204030204" pitchFamily="34" charset="0"/>
              </a:rPr>
              <a:t>496</a:t>
            </a:r>
            <a:r>
              <a:rPr lang="en-GB" altLang="zh-CN" sz="1200">
                <a:latin typeface="Calibri" panose="020F0502020204030204" pitchFamily="34" charset="0"/>
                <a:cs typeface="Calibri" panose="020F0502020204030204" pitchFamily="34" charset="0"/>
              </a:rPr>
              <a:t>, 43-49 (2013) doi:10.1038/nature12003</a:t>
            </a:r>
          </a:p>
        </p:txBody>
      </p:sp>
      <p:sp>
        <p:nvSpPr>
          <p:cNvPr id="38915" name="Text Box 8"/>
          <p:cNvSpPr txBox="1">
            <a:spLocks noChangeArrowheads="1"/>
          </p:cNvSpPr>
          <p:nvPr/>
        </p:nvSpPr>
        <p:spPr bwMode="auto">
          <a:xfrm>
            <a:off x="1919289" y="506354"/>
            <a:ext cx="8397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evolução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climática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últimos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5 My: a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implantação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gelo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no HN</a:t>
            </a:r>
          </a:p>
        </p:txBody>
      </p:sp>
      <p:pic>
        <p:nvPicPr>
          <p:cNvPr id="38916" name="Picture 6" descr="E:\Susan-Don't deleted\ntu\CP\nature12003-f1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02"/>
          <a:stretch>
            <a:fillRect/>
          </a:stretch>
        </p:blipFill>
        <p:spPr bwMode="auto">
          <a:xfrm>
            <a:off x="1703389" y="1268413"/>
            <a:ext cx="62896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2" b="32651"/>
          <a:stretch>
            <a:fillRect/>
          </a:stretch>
        </p:blipFill>
        <p:spPr bwMode="auto">
          <a:xfrm>
            <a:off x="7464425" y="4057650"/>
            <a:ext cx="33289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01B48C-6E52-466C-8124-A6B38ADCCD46}" type="slidenum">
              <a:rPr lang="pt-BR" altLang="pt-BR">
                <a:solidFill>
                  <a:srgbClr val="898989"/>
                </a:solidFill>
              </a:rPr>
              <a:pPr/>
              <a:t>5</a:t>
            </a:fld>
            <a:endParaRPr lang="pt-BR" altLang="pt-BR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6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1DC9EA2-413D-49AD-9F31-C94372AF6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dirty="0">
                <a:latin typeface="+mn-lt"/>
                <a:cs typeface="Calibri" panose="020F0502020204030204" pitchFamily="34" charset="0"/>
              </a:rPr>
              <a:t>As 4 hipóteses: (2)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B4AA5C6-5EBD-453C-BF87-77DFFCA61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85000"/>
              </a:spcBef>
            </a:pPr>
            <a:r>
              <a:rPr lang="pt-BR" altLang="pt-BR" sz="2400" dirty="0"/>
              <a:t>Um permanente estado de El Nino no trópico retardou </a:t>
            </a:r>
            <a:r>
              <a:rPr lang="pt-BR" altLang="pt-BR" sz="2400" dirty="0">
                <a:cs typeface="Calibri" panose="020F0502020204030204" pitchFamily="34" charset="0"/>
              </a:rPr>
              <a:t>o início da glaciação no HN. Quando, no final do Plioceno, o El Nino cedeu, houve a glaciação.</a:t>
            </a:r>
          </a:p>
          <a:p>
            <a:pPr eaLnBrk="1" hangingPunct="1">
              <a:lnSpc>
                <a:spcPct val="80000"/>
              </a:lnSpc>
              <a:spcBef>
                <a:spcPct val="85000"/>
              </a:spcBef>
            </a:pPr>
            <a:r>
              <a:rPr lang="pt-BR" altLang="pt-BR" sz="2400" dirty="0">
                <a:cs typeface="Calibri" panose="020F0502020204030204" pitchFamily="34" charset="0"/>
              </a:rPr>
              <a:t>A evidência vem de um aumento na SST durante o período, reconstituída pela razão Mg/Ca, </a:t>
            </a:r>
            <a:r>
              <a:rPr lang="el-GR" altLang="pt-BR" sz="2400" dirty="0">
                <a:cs typeface="Calibri" panose="020F0502020204030204" pitchFamily="34" charset="0"/>
              </a:rPr>
              <a:t>δ</a:t>
            </a:r>
            <a:r>
              <a:rPr lang="pt-BR" altLang="pt-BR" sz="2400" baseline="30000" dirty="0">
                <a:cs typeface="Calibri" panose="020F0502020204030204" pitchFamily="34" charset="0"/>
              </a:rPr>
              <a:t>18</a:t>
            </a:r>
            <a:r>
              <a:rPr lang="pt-BR" altLang="pt-BR" sz="2400" dirty="0">
                <a:cs typeface="Calibri" panose="020F0502020204030204" pitchFamily="34" charset="0"/>
              </a:rPr>
              <a:t>O e </a:t>
            </a:r>
            <a:r>
              <a:rPr lang="pt-BR" altLang="pt-BR" sz="2400" dirty="0" err="1">
                <a:cs typeface="Calibri" panose="020F0502020204030204" pitchFamily="34" charset="0"/>
              </a:rPr>
              <a:t>alkenonas</a:t>
            </a:r>
            <a:r>
              <a:rPr lang="pt-BR" altLang="pt-BR" sz="2400" dirty="0">
                <a:cs typeface="Calibri" panose="020F0502020204030204" pitchFamily="34" charset="0"/>
              </a:rPr>
              <a:t> de testemunhos dos lados leste e oeste do Pacífico.</a:t>
            </a:r>
          </a:p>
          <a:p>
            <a:pPr eaLnBrk="1" hangingPunct="1">
              <a:lnSpc>
                <a:spcPct val="80000"/>
              </a:lnSpc>
              <a:spcBef>
                <a:spcPct val="85000"/>
              </a:spcBef>
            </a:pPr>
            <a:r>
              <a:rPr lang="pt-BR" altLang="pt-BR" sz="2400" dirty="0">
                <a:cs typeface="Calibri" panose="020F0502020204030204" pitchFamily="34" charset="0"/>
              </a:rPr>
              <a:t>A transmissão da anomalia tropical do El Nino teria aquecido o HN através de ondas planetárias de larga escala, retardando a glaciação.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848995" y="381641"/>
            <a:ext cx="8494012" cy="6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 eaLnBrk="1"/>
            <a:r>
              <a:rPr lang="en-GB" altLang="pt-BR" sz="1452" b="1">
                <a:solidFill>
                  <a:srgbClr val="000000"/>
                </a:solidFill>
                <a:latin typeface="Arial" panose="020B0604020202020204" pitchFamily="34" charset="0"/>
              </a:rPr>
              <a:t>Fig. 1. Sites used in this study, ODP site 847 (0°N, 95°W, 3373-m water depth) and ODP site 806 (0°N, 159°E, 2520-m water depth), overlaid on a map of climatological mean SSTs in the tropical Pacific Ocean (36, 37).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31" y="1237091"/>
            <a:ext cx="7805619" cy="437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194631" y="5972308"/>
            <a:ext cx="3918652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GB" altLang="pt-BR" sz="1089" b="1">
                <a:solidFill>
                  <a:srgbClr val="000000"/>
                </a:solidFill>
                <a:latin typeface="Arial" panose="020B0604020202020204" pitchFamily="34" charset="0"/>
              </a:rPr>
              <a:t>Michael W. Wara et al. Science 2005;309:758-761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68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848995" y="381641"/>
            <a:ext cx="8494012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 eaLnBrk="1"/>
            <a:r>
              <a:rPr lang="en-GB" altLang="pt-BR" sz="1452" b="1">
                <a:solidFill>
                  <a:srgbClr val="000000"/>
                </a:solidFill>
                <a:latin typeface="Arial" panose="020B0604020202020204" pitchFamily="34" charset="0"/>
              </a:rPr>
              <a:t>Fig. 2. Equatorial Pacific isotopic and temperature records. 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66"/>
            <a:ext cx="6154845" cy="576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D3B69B5-0B6E-4AD2-B24E-C5A2D22EAD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6200"/>
          <a:stretch/>
        </p:blipFill>
        <p:spPr>
          <a:xfrm>
            <a:off x="6280217" y="2983832"/>
            <a:ext cx="5801597" cy="14563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B4BD0FA-B105-44E5-8F35-CF55031DCDEC}"/>
              </a:ext>
            </a:extLst>
          </p:cNvPr>
          <p:cNvSpPr txBox="1"/>
          <p:nvPr/>
        </p:nvSpPr>
        <p:spPr>
          <a:xfrm>
            <a:off x="7086600" y="1684421"/>
            <a:ext cx="2515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 Peru 847   azul, verde</a:t>
            </a:r>
          </a:p>
          <a:p>
            <a:r>
              <a:rPr lang="pt-BR" dirty="0"/>
              <a:t> Australia 806   vermelho</a:t>
            </a:r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2516A5A-9386-46BD-A64D-6C7DEBAD0C64}"/>
              </a:ext>
            </a:extLst>
          </p:cNvPr>
          <p:cNvSpPr txBox="1"/>
          <p:nvPr/>
        </p:nvSpPr>
        <p:spPr>
          <a:xfrm>
            <a:off x="6481184" y="1200507"/>
            <a:ext cx="487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El Nino redução do gradiente de temperatura W-E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B2FA9CA-C172-4D34-8B9B-682D0B9DA8E7}"/>
              </a:ext>
            </a:extLst>
          </p:cNvPr>
          <p:cNvSpPr txBox="1"/>
          <p:nvPr/>
        </p:nvSpPr>
        <p:spPr>
          <a:xfrm>
            <a:off x="6253579" y="5564313"/>
            <a:ext cx="5938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pt-BR" dirty="0"/>
              <a:t>T entre a </a:t>
            </a:r>
            <a:r>
              <a:rPr lang="pt-BR" dirty="0" err="1"/>
              <a:t>superficie</a:t>
            </a:r>
            <a:r>
              <a:rPr lang="pt-BR" dirty="0"/>
              <a:t> e -100m vai aumentando</a:t>
            </a:r>
          </a:p>
          <a:p>
            <a:r>
              <a:rPr lang="pt-BR" dirty="0"/>
              <a:t>A </a:t>
            </a:r>
            <a:r>
              <a:rPr lang="pt-BR" dirty="0" err="1"/>
              <a:t>termoclina</a:t>
            </a:r>
            <a:r>
              <a:rPr lang="pt-BR" dirty="0"/>
              <a:t> vai ficando mais rasa </a:t>
            </a:r>
          </a:p>
          <a:p>
            <a:r>
              <a:rPr lang="pt-BR" dirty="0"/>
              <a:t>El Nino permanente: </a:t>
            </a:r>
            <a:r>
              <a:rPr lang="el-GR" dirty="0"/>
              <a:t>Δ</a:t>
            </a:r>
            <a:r>
              <a:rPr lang="pt-BR" dirty="0"/>
              <a:t>T reduzido e </a:t>
            </a:r>
            <a:r>
              <a:rPr lang="pt-BR" dirty="0" err="1"/>
              <a:t>termoclina</a:t>
            </a:r>
            <a:r>
              <a:rPr lang="pt-BR" dirty="0"/>
              <a:t> mais profunda</a:t>
            </a:r>
          </a:p>
        </p:txBody>
      </p:sp>
    </p:spTree>
    <p:extLst>
      <p:ext uri="{BB962C8B-B14F-4D97-AF65-F5344CB8AC3E}">
        <p14:creationId xmlns:p14="http://schemas.microsoft.com/office/powerpoint/2010/main" val="3333249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D22556D7-05F9-45E0-A463-F6FBEE921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11138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sz="3200" dirty="0">
                <a:latin typeface="+mn-lt"/>
                <a:cs typeface="Calibri" panose="020F0502020204030204" pitchFamily="34" charset="0"/>
              </a:rPr>
              <a:t>As 4 hipóteses: (3)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AE74A6F7-F4A1-4616-93C4-34E56E703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379" y="1581259"/>
            <a:ext cx="10515600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85000"/>
              </a:spcBef>
            </a:pPr>
            <a:r>
              <a:rPr lang="pt-BR" altLang="pt-BR" sz="2400" dirty="0">
                <a:cs typeface="Calibri" panose="020F0502020204030204" pitchFamily="34" charset="0"/>
              </a:rPr>
              <a:t>O levantamento da Rochosas e Himalaia trouxe massas de ar frio e umidade para o incipiente lençol de gelo da Groenlândia.</a:t>
            </a:r>
          </a:p>
        </p:txBody>
      </p:sp>
      <p:pic>
        <p:nvPicPr>
          <p:cNvPr id="79876" name="Picture 2" descr="C:\Users\sonia\Desktop\wyoming-rocky-mountains.jpg">
            <a:extLst>
              <a:ext uri="{FF2B5EF4-FFF2-40B4-BE49-F238E27FC236}">
                <a16:creationId xmlns:a16="http://schemas.microsoft.com/office/drawing/2014/main" id="{F0F767AD-1BA7-4070-BAAE-4846AAEF3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290" y="2522482"/>
            <a:ext cx="4988269" cy="399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02F89-1643-4D53-BC23-9333FA6BB68A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2578</Words>
  <Application>Microsoft Office PowerPoint</Application>
  <PresentationFormat>Widescreen</PresentationFormat>
  <Paragraphs>145</Paragraphs>
  <Slides>23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Wingdings</vt:lpstr>
      <vt:lpstr>Tema do Office</vt:lpstr>
      <vt:lpstr>Clima no Cenozóico 3</vt:lpstr>
      <vt:lpstr>A glaciação na Groenlândia no final do Plioceno </vt:lpstr>
      <vt:lpstr>)</vt:lpstr>
      <vt:lpstr>As 4 hipóteses: (1)</vt:lpstr>
      <vt:lpstr>Apresentação do PowerPoint</vt:lpstr>
      <vt:lpstr>As 4 hipóteses: (2)</vt:lpstr>
      <vt:lpstr>Apresentação do PowerPoint</vt:lpstr>
      <vt:lpstr>Apresentação do PowerPoint</vt:lpstr>
      <vt:lpstr>As 4 hipóteses: (3)</vt:lpstr>
      <vt:lpstr>As 4 hipóteses: (4)</vt:lpstr>
      <vt:lpstr>As 4 hipóteses: modelagem da temperatura e precipitação</vt:lpstr>
      <vt:lpstr>As 4 hipóteses usando as temperaturas e precipitações preditas nos modelos anteriores</vt:lpstr>
      <vt:lpstr>As 4 hipóteses acrescidas da hipótese da configuração orbital favorável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Síntese</vt:lpstr>
      <vt:lpstr>Síntese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Sonia oliveira</cp:lastModifiedBy>
  <cp:revision>90</cp:revision>
  <dcterms:created xsi:type="dcterms:W3CDTF">2021-07-15T21:58:13Z</dcterms:created>
  <dcterms:modified xsi:type="dcterms:W3CDTF">2023-10-02T19:21:58Z</dcterms:modified>
</cp:coreProperties>
</file>