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notesMasterIdLst>
    <p:notesMasterId r:id="rId13"/>
  </p:notesMasterIdLst>
  <p:sldIdLst>
    <p:sldId id="256" r:id="rId2"/>
    <p:sldId id="257" r:id="rId3"/>
    <p:sldId id="265" r:id="rId4"/>
    <p:sldId id="259" r:id="rId5"/>
    <p:sldId id="260" r:id="rId6"/>
    <p:sldId id="261" r:id="rId7"/>
    <p:sldId id="262" r:id="rId8"/>
    <p:sldId id="266" r:id="rId9"/>
    <p:sldId id="263" r:id="rId10"/>
    <p:sldId id="264" r:id="rId11"/>
    <p:sldId id="268" r:id="rId1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8623" autoAdjust="0"/>
  </p:normalViewPr>
  <p:slideViewPr>
    <p:cSldViewPr snapToGrid="0">
      <p:cViewPr varScale="1">
        <p:scale>
          <a:sx n="55" d="100"/>
          <a:sy n="55" d="100"/>
        </p:scale>
        <p:origin x="1072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720BA-FA1E-41D0-A0F5-06059B9FA6E0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AE478F-1EE2-4B15-99B9-477CB87DBF7A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1102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Campanie </a:t>
            </a:r>
            <a:r>
              <a:rPr lang="fr-FR" dirty="0" err="1" smtClean="0"/>
              <a:t>with</a:t>
            </a:r>
            <a:r>
              <a:rPr lang="fr-FR" dirty="0" smtClean="0"/>
              <a:t> 10M vs 10k </a:t>
            </a:r>
            <a:r>
              <a:rPr lang="fr-FR" dirty="0" err="1" smtClean="0"/>
              <a:t>is</a:t>
            </a:r>
            <a:r>
              <a:rPr lang="fr-FR" dirty="0" smtClean="0"/>
              <a:t> more </a:t>
            </a:r>
            <a:r>
              <a:rPr lang="fr-FR" dirty="0" err="1" smtClean="0"/>
              <a:t>willing</a:t>
            </a:r>
            <a:r>
              <a:rPr lang="fr-FR" dirty="0" smtClean="0"/>
              <a:t> to put </a:t>
            </a:r>
            <a:r>
              <a:rPr lang="fr-FR" dirty="0" err="1" smtClean="0"/>
              <a:t>big</a:t>
            </a:r>
            <a:r>
              <a:rPr lang="fr-FR" dirty="0" smtClean="0"/>
              <a:t> </a:t>
            </a:r>
            <a:r>
              <a:rPr lang="fr-FR" dirty="0" err="1" smtClean="0"/>
              <a:t>buck</a:t>
            </a:r>
            <a:r>
              <a:rPr lang="fr-FR" dirty="0" smtClean="0"/>
              <a:t> to </a:t>
            </a:r>
            <a:r>
              <a:rPr lang="fr-FR" dirty="0" err="1" smtClean="0"/>
              <a:t>develop</a:t>
            </a:r>
            <a:r>
              <a:rPr lang="fr-FR" dirty="0" smtClean="0"/>
              <a:t> </a:t>
            </a:r>
            <a:r>
              <a:rPr lang="fr-FR" dirty="0" err="1" smtClean="0"/>
              <a:t>its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r>
              <a:rPr lang="fr-FR" dirty="0" smtClean="0"/>
              <a:t> and </a:t>
            </a:r>
            <a:r>
              <a:rPr lang="fr-FR" dirty="0" err="1" smtClean="0"/>
              <a:t>so</a:t>
            </a:r>
            <a:r>
              <a:rPr lang="fr-FR" dirty="0" smtClean="0"/>
              <a:t> on</a:t>
            </a:r>
          </a:p>
          <a:p>
            <a:r>
              <a:rPr lang="fr-FR" dirty="0" smtClean="0"/>
              <a:t>Campanie </a:t>
            </a:r>
            <a:r>
              <a:rPr lang="fr-FR" dirty="0" err="1" smtClean="0"/>
              <a:t>who</a:t>
            </a:r>
            <a:r>
              <a:rPr lang="fr-FR" dirty="0" smtClean="0"/>
              <a:t> innove tend to </a:t>
            </a:r>
            <a:r>
              <a:rPr lang="fr-FR" dirty="0" err="1" smtClean="0"/>
              <a:t>becopied</a:t>
            </a:r>
            <a:r>
              <a:rPr lang="fr-FR" dirty="0" smtClean="0"/>
              <a:t> and not </a:t>
            </a:r>
            <a:r>
              <a:rPr lang="fr-FR" dirty="0" err="1" smtClean="0"/>
              <a:t>capitalize</a:t>
            </a:r>
            <a:r>
              <a:rPr lang="fr-FR" dirty="0" smtClean="0"/>
              <a:t> on </a:t>
            </a:r>
            <a:r>
              <a:rPr lang="fr-FR" dirty="0" err="1" smtClean="0"/>
              <a:t>it</a:t>
            </a:r>
            <a:r>
              <a:rPr lang="fr-FR" dirty="0" smtClean="0"/>
              <a:t>, but </a:t>
            </a:r>
            <a:r>
              <a:rPr lang="fr-FR" dirty="0" err="1" smtClean="0"/>
              <a:t>campanie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more power </a:t>
            </a:r>
            <a:r>
              <a:rPr lang="fr-FR" dirty="0" err="1" smtClean="0"/>
              <a:t>is</a:t>
            </a:r>
            <a:r>
              <a:rPr lang="fr-FR" dirty="0" smtClean="0"/>
              <a:t> more </a:t>
            </a:r>
            <a:r>
              <a:rPr lang="fr-FR" dirty="0" err="1" smtClean="0"/>
              <a:t>willing</a:t>
            </a:r>
            <a:r>
              <a:rPr lang="fr-FR" dirty="0" smtClean="0"/>
              <a:t> to </a:t>
            </a:r>
            <a:r>
              <a:rPr lang="fr-FR" dirty="0" err="1" smtClean="0"/>
              <a:t>hold</a:t>
            </a:r>
            <a:r>
              <a:rPr lang="fr-FR" dirty="0" smtClean="0"/>
              <a:t> </a:t>
            </a:r>
            <a:r>
              <a:rPr lang="fr-FR" dirty="0" err="1" smtClean="0"/>
              <a:t>his</a:t>
            </a:r>
            <a:r>
              <a:rPr lang="fr-FR" dirty="0" smtClean="0"/>
              <a:t> gain by </a:t>
            </a:r>
            <a:r>
              <a:rPr lang="fr-FR" dirty="0" err="1" smtClean="0"/>
              <a:t>continuing</a:t>
            </a:r>
            <a:r>
              <a:rPr lang="fr-FR" dirty="0" smtClean="0"/>
              <a:t> to </a:t>
            </a:r>
            <a:r>
              <a:rPr lang="fr-FR" dirty="0" err="1" smtClean="0"/>
              <a:t>improve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.</a:t>
            </a:r>
          </a:p>
          <a:p>
            <a:r>
              <a:rPr lang="fr-FR" dirty="0" smtClean="0"/>
              <a:t>A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small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innovative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campany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turn</a:t>
            </a:r>
            <a:r>
              <a:rPr lang="fr-FR" baseline="0" dirty="0" smtClean="0"/>
              <a:t> in a </a:t>
            </a:r>
            <a:r>
              <a:rPr lang="fr-FR" baseline="0" dirty="0" err="1" smtClean="0"/>
              <a:t>big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scale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campany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who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dominate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market</a:t>
            </a:r>
            <a:r>
              <a:rPr lang="fr-FR" baseline="0" dirty="0" smtClean="0"/>
              <a:t>.</a:t>
            </a:r>
            <a:endParaRPr lang="fr-FR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E478F-1EE2-4B15-99B9-477CB87DBF7A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7325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Drive by large </a:t>
            </a:r>
            <a:r>
              <a:rPr lang="fr-FR" dirty="0" err="1" smtClean="0"/>
              <a:t>scale</a:t>
            </a:r>
            <a:r>
              <a:rPr lang="fr-FR" dirty="0" smtClean="0"/>
              <a:t> </a:t>
            </a:r>
            <a:r>
              <a:rPr lang="fr-FR" dirty="0" err="1" smtClean="0"/>
              <a:t>campany</a:t>
            </a:r>
            <a:r>
              <a:rPr lang="fr-FR" dirty="0" smtClean="0"/>
              <a:t> </a:t>
            </a:r>
            <a:r>
              <a:rPr lang="fr-FR" dirty="0" err="1" smtClean="0"/>
              <a:t>who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make</a:t>
            </a:r>
            <a:r>
              <a:rPr lang="fr-FR" dirty="0" smtClean="0"/>
              <a:t> an </a:t>
            </a:r>
            <a:r>
              <a:rPr lang="fr-FR" dirty="0" err="1" smtClean="0"/>
              <a:t>ecosystem</a:t>
            </a:r>
            <a:r>
              <a:rPr lang="fr-FR" dirty="0" smtClean="0"/>
              <a:t> </a:t>
            </a:r>
          </a:p>
          <a:p>
            <a:r>
              <a:rPr lang="fr-FR" dirty="0" smtClean="0"/>
              <a:t>For </a:t>
            </a:r>
            <a:r>
              <a:rPr lang="fr-FR" dirty="0" err="1" smtClean="0"/>
              <a:t>capitalize</a:t>
            </a:r>
            <a:r>
              <a:rPr lang="fr-FR" dirty="0" smtClean="0"/>
              <a:t> on innovation </a:t>
            </a:r>
            <a:r>
              <a:rPr lang="fr-FR" dirty="0" err="1" smtClean="0"/>
              <a:t>campanies</a:t>
            </a:r>
            <a:r>
              <a:rPr lang="fr-FR" dirty="0" smtClean="0"/>
              <a:t> have</a:t>
            </a:r>
            <a:r>
              <a:rPr lang="fr-FR" baseline="0" dirty="0" smtClean="0"/>
              <a:t> to have ressource to stand </a:t>
            </a:r>
            <a:r>
              <a:rPr lang="fr-FR" baseline="0" dirty="0" err="1" smtClean="0"/>
              <a:t>against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foreign</a:t>
            </a:r>
            <a:r>
              <a:rPr lang="fr-FR" baseline="0" dirty="0" smtClean="0"/>
              <a:t> one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E478F-1EE2-4B15-99B9-477CB87DBF7A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5405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</a:t>
            </a:r>
            <a:r>
              <a:rPr lang="fr-FR" dirty="0" err="1" smtClean="0"/>
              <a:t>so</a:t>
            </a:r>
            <a:r>
              <a:rPr lang="fr-FR" dirty="0" smtClean="0"/>
              <a:t> </a:t>
            </a:r>
            <a:r>
              <a:rPr lang="fr-FR" dirty="0" err="1" smtClean="0"/>
              <a:t>powerfull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had</a:t>
            </a:r>
            <a:r>
              <a:rPr lang="fr-FR" dirty="0" smtClean="0"/>
              <a:t> the ressource to </a:t>
            </a:r>
            <a:r>
              <a:rPr lang="fr-FR" dirty="0" err="1" smtClean="0"/>
              <a:t>hire</a:t>
            </a:r>
            <a:r>
              <a:rPr lang="fr-FR" dirty="0" smtClean="0"/>
              <a:t> all the best </a:t>
            </a:r>
            <a:r>
              <a:rPr lang="fr-FR" dirty="0" err="1" smtClean="0"/>
              <a:t>researchers</a:t>
            </a:r>
            <a:r>
              <a:rPr lang="fr-FR" dirty="0" smtClean="0"/>
              <a:t> </a:t>
            </a:r>
            <a:r>
              <a:rPr lang="fr-FR" dirty="0" err="1" smtClean="0"/>
              <a:t>scientists</a:t>
            </a:r>
            <a:r>
              <a:rPr lang="fr-FR" dirty="0" smtClean="0"/>
              <a:t> and </a:t>
            </a:r>
            <a:r>
              <a:rPr lang="fr-FR" dirty="0" err="1" smtClean="0"/>
              <a:t>engineers</a:t>
            </a:r>
            <a:endParaRPr lang="fr-FR" dirty="0" smtClean="0"/>
          </a:p>
          <a:p>
            <a:r>
              <a:rPr lang="fr-FR" dirty="0" smtClean="0"/>
              <a:t>One of the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scientist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was</a:t>
            </a:r>
            <a:r>
              <a:rPr lang="fr-FR" baseline="0" dirty="0" smtClean="0"/>
              <a:t> at AT&amp;T </a:t>
            </a:r>
            <a:r>
              <a:rPr lang="fr-FR" baseline="0" dirty="0" err="1" smtClean="0"/>
              <a:t>created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lazer</a:t>
            </a:r>
            <a:r>
              <a:rPr lang="fr-FR" baseline="0" dirty="0" smtClean="0"/>
              <a:t> and Unix</a:t>
            </a:r>
          </a:p>
          <a:p>
            <a:r>
              <a:rPr lang="fr-FR" baseline="0" dirty="0" err="1" smtClean="0"/>
              <a:t>Development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wareless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telegraph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E478F-1EE2-4B15-99B9-477CB87DBF7A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74863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For </a:t>
            </a:r>
            <a:r>
              <a:rPr lang="fr-FR" dirty="0" err="1" smtClean="0"/>
              <a:t>creating</a:t>
            </a:r>
            <a:r>
              <a:rPr lang="fr-FR" dirty="0" smtClean="0"/>
              <a:t> new </a:t>
            </a:r>
            <a:r>
              <a:rPr lang="fr-FR" dirty="0" err="1" smtClean="0"/>
              <a:t>product</a:t>
            </a:r>
            <a:r>
              <a:rPr lang="fr-FR" dirty="0" smtClean="0"/>
              <a:t> or to </a:t>
            </a:r>
            <a:r>
              <a:rPr lang="fr-FR" dirty="0" err="1" smtClean="0"/>
              <a:t>improve</a:t>
            </a:r>
            <a:r>
              <a:rPr lang="fr-FR" dirty="0" smtClean="0"/>
              <a:t> the </a:t>
            </a:r>
            <a:r>
              <a:rPr lang="fr-FR" dirty="0" err="1" smtClean="0"/>
              <a:t>quality</a:t>
            </a:r>
            <a:r>
              <a:rPr lang="fr-FR" dirty="0" smtClean="0"/>
              <a:t> of a </a:t>
            </a:r>
            <a:r>
              <a:rPr lang="fr-FR" dirty="0" err="1" smtClean="0"/>
              <a:t>product</a:t>
            </a:r>
            <a:endParaRPr lang="fr-FR" dirty="0" smtClean="0"/>
          </a:p>
          <a:p>
            <a:r>
              <a:rPr lang="fr-FR" dirty="0" smtClean="0"/>
              <a:t>For exemple </a:t>
            </a:r>
            <a:r>
              <a:rPr lang="fr-FR" dirty="0" err="1" smtClean="0"/>
              <a:t>telecom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campanies</a:t>
            </a:r>
            <a:r>
              <a:rPr lang="fr-FR" baseline="0" dirty="0" smtClean="0"/>
              <a:t> : </a:t>
            </a:r>
            <a:r>
              <a:rPr lang="fr-FR" baseline="0" dirty="0" err="1" smtClean="0"/>
              <a:t>improving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their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quality</a:t>
            </a:r>
            <a:r>
              <a:rPr lang="fr-FR" baseline="0" dirty="0" smtClean="0"/>
              <a:t> </a:t>
            </a:r>
          </a:p>
          <a:p>
            <a:r>
              <a:rPr lang="fr-FR" baseline="0" dirty="0" smtClean="0"/>
              <a:t>One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a large </a:t>
            </a:r>
            <a:r>
              <a:rPr lang="fr-FR" baseline="0" dirty="0" err="1" smtClean="0"/>
              <a:t>scale</a:t>
            </a:r>
            <a:r>
              <a:rPr lang="fr-FR" baseline="0" dirty="0" smtClean="0"/>
              <a:t> network </a:t>
            </a:r>
            <a:r>
              <a:rPr lang="fr-FR" baseline="0" dirty="0" err="1" smtClean="0"/>
              <a:t>will</a:t>
            </a:r>
            <a:r>
              <a:rPr lang="fr-FR" baseline="0" dirty="0" smtClean="0"/>
              <a:t> have more </a:t>
            </a:r>
            <a:r>
              <a:rPr lang="fr-FR" baseline="0" dirty="0" err="1" smtClean="0"/>
              <a:t>incentive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spend</a:t>
            </a:r>
            <a:r>
              <a:rPr lang="fr-FR" baseline="0" dirty="0" smtClean="0"/>
              <a:t> the money on </a:t>
            </a:r>
            <a:r>
              <a:rPr lang="fr-FR" baseline="0" dirty="0" err="1" smtClean="0"/>
              <a:t>developping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testing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because</a:t>
            </a:r>
            <a:r>
              <a:rPr lang="fr-FR" baseline="0" dirty="0" smtClean="0"/>
              <a:t> profit </a:t>
            </a:r>
            <a:r>
              <a:rPr lang="fr-FR" baseline="0" dirty="0" err="1" smtClean="0"/>
              <a:t>will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bigger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E478F-1EE2-4B15-99B9-477CB87DBF7A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81462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At the </a:t>
            </a:r>
            <a:r>
              <a:rPr lang="fr-FR" dirty="0" err="1" smtClean="0"/>
              <a:t>beginning</a:t>
            </a:r>
            <a:r>
              <a:rPr lang="fr-FR" dirty="0" smtClean="0"/>
              <a:t> the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authors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advance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innovation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the major source of new job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E478F-1EE2-4B15-99B9-477CB87DBF7A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365419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err="1" smtClean="0"/>
              <a:t>Less</a:t>
            </a:r>
            <a:r>
              <a:rPr lang="fr-FR" dirty="0" smtClean="0"/>
              <a:t> </a:t>
            </a:r>
            <a:r>
              <a:rPr lang="fr-FR" dirty="0" err="1" smtClean="0"/>
              <a:t>risky</a:t>
            </a:r>
            <a:r>
              <a:rPr lang="fr-FR" dirty="0" smtClean="0"/>
              <a:t> for star up, </a:t>
            </a:r>
            <a:r>
              <a:rPr lang="fr-FR" dirty="0" err="1" smtClean="0"/>
              <a:t>core</a:t>
            </a:r>
            <a:r>
              <a:rPr lang="fr-FR" dirty="0" smtClean="0"/>
              <a:t> </a:t>
            </a:r>
            <a:r>
              <a:rPr lang="fr-FR" dirty="0" err="1" smtClean="0"/>
              <a:t>campany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absorb</a:t>
            </a:r>
            <a:r>
              <a:rPr lang="fr-FR" dirty="0" smtClean="0"/>
              <a:t> new </a:t>
            </a:r>
            <a:r>
              <a:rPr lang="fr-FR" dirty="0" err="1" smtClean="0"/>
              <a:t>technologi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scan </a:t>
            </a:r>
            <a:r>
              <a:rPr lang="fr-FR" dirty="0" err="1" smtClean="0"/>
              <a:t>them</a:t>
            </a:r>
            <a:r>
              <a:rPr lang="fr-FR" dirty="0" smtClean="0"/>
              <a:t> self</a:t>
            </a:r>
          </a:p>
          <a:p>
            <a:endParaRPr lang="fr-FR" dirty="0" smtClean="0"/>
          </a:p>
          <a:p>
            <a:r>
              <a:rPr lang="fr-FR" dirty="0" smtClean="0"/>
              <a:t>China </a:t>
            </a:r>
            <a:r>
              <a:rPr lang="fr-FR" dirty="0" err="1" smtClean="0"/>
              <a:t>tryed</a:t>
            </a:r>
            <a:r>
              <a:rPr lang="fr-FR" dirty="0" smtClean="0"/>
              <a:t> to impose a standard for data </a:t>
            </a:r>
            <a:r>
              <a:rPr lang="fr-FR" dirty="0" err="1" smtClean="0"/>
              <a:t>encription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favorize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them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E478F-1EE2-4B15-99B9-477CB87DBF7A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33598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In </a:t>
            </a:r>
            <a:r>
              <a:rPr lang="fr-FR" dirty="0" err="1" smtClean="0"/>
              <a:t>healthcare</a:t>
            </a:r>
            <a:r>
              <a:rPr lang="fr-FR" dirty="0" smtClean="0"/>
              <a:t>,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education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energy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AE478F-1EE2-4B15-99B9-477CB87DBF7A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801216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6577-4D3B-4645-B2C8-BFF5EC9A4D5F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D296F2D5-5686-456B-B7FF-5438138CE78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2262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6577-4D3B-4645-B2C8-BFF5EC9A4D5F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F2D5-5686-456B-B7FF-5438138CE78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23019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6577-4D3B-4645-B2C8-BFF5EC9A4D5F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F2D5-5686-456B-B7FF-5438138CE78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998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6577-4D3B-4645-B2C8-BFF5EC9A4D5F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F2D5-5686-456B-B7FF-5438138CE78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4582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48526577-4D3B-4645-B2C8-BFF5EC9A4D5F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fr-FR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D296F2D5-5686-456B-B7FF-5438138CE78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8529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6577-4D3B-4645-B2C8-BFF5EC9A4D5F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F2D5-5686-456B-B7FF-5438138CE78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17179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6577-4D3B-4645-B2C8-BFF5EC9A4D5F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F2D5-5686-456B-B7FF-5438138CE78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133998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6577-4D3B-4645-B2C8-BFF5EC9A4D5F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F2D5-5686-456B-B7FF-5438138CE78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70449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6577-4D3B-4645-B2C8-BFF5EC9A4D5F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F2D5-5686-456B-B7FF-5438138CE78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71598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6577-4D3B-4645-B2C8-BFF5EC9A4D5F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F2D5-5686-456B-B7FF-5438138CE78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32717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526577-4D3B-4645-B2C8-BFF5EC9A4D5F}" type="datetimeFigureOut">
              <a:rPr lang="fr-FR" smtClean="0"/>
              <a:t>06/05/2019</a:t>
            </a:fld>
            <a:endParaRPr lang="fr-FR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96F2D5-5686-456B-B7FF-5438138CE78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036697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48526577-4D3B-4645-B2C8-BFF5EC9A4D5F}" type="datetimeFigureOut">
              <a:rPr lang="fr-FR" smtClean="0"/>
              <a:t>06/05/2019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D296F2D5-5686-456B-B7FF-5438138CE78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90926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7200" dirty="0"/>
              <a:t>Scale and Innovation in Today’s </a:t>
            </a:r>
            <a:r>
              <a:rPr lang="en-US" sz="7200" dirty="0" smtClean="0"/>
              <a:t>Economy </a:t>
            </a:r>
            <a:r>
              <a:rPr lang="en-US" sz="2800" dirty="0" smtClean="0"/>
              <a:t>by Michael Mandel</a:t>
            </a:r>
            <a:endParaRPr lang="fr-FR" sz="7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4851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Government</a:t>
            </a:r>
            <a:r>
              <a:rPr lang="fr-FR" dirty="0"/>
              <a:t> Policy and </a:t>
            </a:r>
            <a:r>
              <a:rPr lang="fr-FR" dirty="0" err="1"/>
              <a:t>Scale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Succesful</a:t>
            </a:r>
            <a:r>
              <a:rPr lang="fr-FR" dirty="0" smtClean="0"/>
              <a:t> innovation </a:t>
            </a:r>
            <a:r>
              <a:rPr lang="fr-FR" dirty="0" err="1" smtClean="0"/>
              <a:t>ecosystems</a:t>
            </a:r>
            <a:r>
              <a:rPr lang="fr-FR" dirty="0" smtClean="0"/>
              <a:t> </a:t>
            </a:r>
            <a:r>
              <a:rPr lang="fr-FR" dirty="0" err="1" smtClean="0"/>
              <a:t>anchored</a:t>
            </a:r>
            <a:r>
              <a:rPr lang="fr-FR" dirty="0" smtClean="0"/>
              <a:t> by </a:t>
            </a:r>
            <a:r>
              <a:rPr lang="fr-FR" dirty="0" err="1" smtClean="0"/>
              <a:t>big</a:t>
            </a:r>
            <a:r>
              <a:rPr lang="fr-FR" dirty="0" smtClean="0"/>
              <a:t> </a:t>
            </a:r>
            <a:r>
              <a:rPr lang="fr-FR" dirty="0" err="1" smtClean="0"/>
              <a:t>campanies</a:t>
            </a:r>
            <a:r>
              <a:rPr lang="fr-FR" dirty="0" smtClean="0"/>
              <a:t> </a:t>
            </a:r>
            <a:r>
              <a:rPr lang="fr-FR" dirty="0" err="1" smtClean="0"/>
              <a:t>don’t</a:t>
            </a:r>
            <a:r>
              <a:rPr lang="fr-FR" dirty="0" smtClean="0"/>
              <a:t> look </a:t>
            </a:r>
            <a:r>
              <a:rPr lang="fr-FR" dirty="0" err="1" smtClean="0"/>
              <a:t>like</a:t>
            </a:r>
            <a:r>
              <a:rPr lang="fr-FR" dirty="0" smtClean="0"/>
              <a:t> </a:t>
            </a:r>
            <a:r>
              <a:rPr lang="fr-FR" dirty="0" err="1" smtClean="0"/>
              <a:t>conventional</a:t>
            </a:r>
            <a:r>
              <a:rPr lang="fr-FR" dirty="0" smtClean="0"/>
              <a:t> </a:t>
            </a:r>
            <a:r>
              <a:rPr lang="fr-FR" dirty="0" err="1" smtClean="0"/>
              <a:t>competitive</a:t>
            </a:r>
            <a:r>
              <a:rPr lang="fr-FR" dirty="0" smtClean="0"/>
              <a:t> </a:t>
            </a:r>
            <a:r>
              <a:rPr lang="fr-FR" dirty="0" err="1" smtClean="0"/>
              <a:t>market</a:t>
            </a:r>
            <a:r>
              <a:rPr lang="fr-FR" dirty="0"/>
              <a:t/>
            </a:r>
            <a:br>
              <a:rPr lang="fr-FR" dirty="0"/>
            </a:br>
            <a:endParaRPr lang="fr-FR" dirty="0"/>
          </a:p>
          <a:p>
            <a:r>
              <a:rPr lang="en-US" dirty="0" smtClean="0"/>
              <a:t>“Antitrust </a:t>
            </a:r>
            <a:r>
              <a:rPr lang="en-US" dirty="0"/>
              <a:t>cases that do not recognize this level of organization run the risk of ignoring and possibly damaging important collaborative, innovation-furthering public goods…. making the courts unwitting tools of narrow competitive interests and inadvertently impairing collective advances that might benefit the whole society</a:t>
            </a:r>
            <a:r>
              <a:rPr lang="en-US" dirty="0" smtClean="0"/>
              <a:t>.“ James </a:t>
            </a:r>
            <a:r>
              <a:rPr lang="en-US" dirty="0" err="1" smtClean="0"/>
              <a:t>moore</a:t>
            </a:r>
            <a:endParaRPr lang="en-US" dirty="0" smtClean="0"/>
          </a:p>
          <a:p>
            <a:r>
              <a:rPr lang="en-US" dirty="0" smtClean="0"/>
              <a:t>Regulator are used to think about US market but those </a:t>
            </a:r>
            <a:r>
              <a:rPr lang="en-US" dirty="0" err="1" smtClean="0"/>
              <a:t>campanies</a:t>
            </a:r>
            <a:r>
              <a:rPr lang="en-US" dirty="0" smtClean="0"/>
              <a:t> are global. And what is important is the scale relative to the global </a:t>
            </a:r>
            <a:r>
              <a:rPr lang="en-US" dirty="0" err="1" smtClean="0"/>
              <a:t>economie,n</a:t>
            </a:r>
            <a:r>
              <a:rPr lang="en-US" dirty="0" smtClean="0"/>
              <a:t> </a:t>
            </a:r>
            <a:r>
              <a:rPr lang="en-US" dirty="0" err="1" smtClean="0"/>
              <a:t>ot</a:t>
            </a:r>
            <a:r>
              <a:rPr lang="en-US" dirty="0" smtClean="0"/>
              <a:t> U.S. market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868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Small </a:t>
            </a:r>
            <a:r>
              <a:rPr lang="fr-FR" dirty="0" err="1" smtClean="0"/>
              <a:t>companies</a:t>
            </a:r>
            <a:r>
              <a:rPr lang="fr-FR" dirty="0" smtClean="0"/>
              <a:t> are important for jobs </a:t>
            </a:r>
            <a:r>
              <a:rPr lang="fr-FR" dirty="0" err="1" smtClean="0"/>
              <a:t>growth</a:t>
            </a:r>
            <a:r>
              <a:rPr lang="fr-FR" dirty="0" smtClean="0"/>
              <a:t>.</a:t>
            </a:r>
          </a:p>
          <a:p>
            <a:r>
              <a:rPr lang="fr-FR" dirty="0" smtClean="0"/>
              <a:t>The </a:t>
            </a:r>
            <a:r>
              <a:rPr lang="fr-FR" dirty="0" err="1" smtClean="0"/>
              <a:t>scale</a:t>
            </a:r>
            <a:r>
              <a:rPr lang="fr-FR" dirty="0" smtClean="0"/>
              <a:t> of the « </a:t>
            </a:r>
            <a:r>
              <a:rPr lang="fr-FR" dirty="0" err="1" smtClean="0"/>
              <a:t>core</a:t>
            </a:r>
            <a:r>
              <a:rPr lang="fr-FR" dirty="0" smtClean="0"/>
              <a:t> » </a:t>
            </a:r>
            <a:r>
              <a:rPr lang="fr-FR" dirty="0" err="1" smtClean="0"/>
              <a:t>firm</a:t>
            </a:r>
            <a:r>
              <a:rPr lang="fr-FR" dirty="0" smtClean="0"/>
              <a:t> has the </a:t>
            </a:r>
            <a:r>
              <a:rPr lang="fr-FR" dirty="0" err="1" smtClean="0"/>
              <a:t>potential</a:t>
            </a:r>
            <a:r>
              <a:rPr lang="fr-FR" dirty="0" smtClean="0"/>
              <a:t> of </a:t>
            </a:r>
            <a:r>
              <a:rPr lang="fr-FR" dirty="0" err="1" smtClean="0"/>
              <a:t>maling</a:t>
            </a:r>
            <a:r>
              <a:rPr lang="fr-FR" dirty="0" smtClean="0"/>
              <a:t> the </a:t>
            </a:r>
            <a:r>
              <a:rPr lang="fr-FR" dirty="0" err="1" smtClean="0"/>
              <a:t>entire</a:t>
            </a:r>
            <a:r>
              <a:rPr lang="fr-FR" dirty="0" smtClean="0"/>
              <a:t> </a:t>
            </a:r>
            <a:r>
              <a:rPr lang="fr-FR" dirty="0" err="1" smtClean="0"/>
              <a:t>ecosystem</a:t>
            </a:r>
            <a:endParaRPr lang="fr-FR" dirty="0" smtClean="0"/>
          </a:p>
          <a:p>
            <a:r>
              <a:rPr lang="fr-FR" dirty="0" smtClean="0"/>
              <a:t>Investment </a:t>
            </a:r>
            <a:r>
              <a:rPr lang="fr-FR" dirty="0" err="1" smtClean="0"/>
              <a:t>still</a:t>
            </a:r>
            <a:r>
              <a:rPr lang="fr-FR" dirty="0" smtClean="0"/>
              <a:t> one key point for innovation.</a:t>
            </a:r>
          </a:p>
        </p:txBody>
      </p:sp>
    </p:spTree>
    <p:extLst>
      <p:ext uri="{BB962C8B-B14F-4D97-AF65-F5344CB8AC3E}">
        <p14:creationId xmlns:p14="http://schemas.microsoft.com/office/powerpoint/2010/main" val="77657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(1)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Idea</a:t>
            </a:r>
            <a:r>
              <a:rPr lang="fr-FR" dirty="0" smtClean="0"/>
              <a:t>  of the </a:t>
            </a:r>
            <a:r>
              <a:rPr lang="fr-FR" dirty="0" err="1" smtClean="0"/>
              <a:t>fact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scale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an </a:t>
            </a:r>
            <a:r>
              <a:rPr lang="fr-FR" dirty="0" err="1" smtClean="0"/>
              <a:t>advantage</a:t>
            </a:r>
            <a:r>
              <a:rPr lang="fr-FR" dirty="0" smtClean="0"/>
              <a:t> for innovation come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more 60 </a:t>
            </a:r>
            <a:r>
              <a:rPr lang="fr-FR" dirty="0" err="1" smtClean="0"/>
              <a:t>years</a:t>
            </a:r>
            <a:r>
              <a:rPr lang="fr-FR" dirty="0" smtClean="0"/>
              <a:t> </a:t>
            </a:r>
            <a:r>
              <a:rPr lang="fr-FR" dirty="0" err="1" smtClean="0"/>
              <a:t>ago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 err="1" smtClean="0"/>
              <a:t>Shumpeter</a:t>
            </a:r>
            <a:r>
              <a:rPr lang="fr-FR" dirty="0" smtClean="0"/>
              <a:t> </a:t>
            </a:r>
            <a:r>
              <a:rPr lang="fr-FR" dirty="0" err="1" smtClean="0"/>
              <a:t>suggested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large-</a:t>
            </a:r>
            <a:r>
              <a:rPr lang="fr-FR" dirty="0" err="1" smtClean="0"/>
              <a:t>scale</a:t>
            </a:r>
            <a:r>
              <a:rPr lang="fr-FR" dirty="0" smtClean="0"/>
              <a:t> </a:t>
            </a:r>
            <a:r>
              <a:rPr lang="fr-FR" dirty="0" err="1" smtClean="0"/>
              <a:t>firms</a:t>
            </a:r>
            <a:r>
              <a:rPr lang="fr-FR" dirty="0" smtClean="0"/>
              <a:t> </a:t>
            </a:r>
            <a:r>
              <a:rPr lang="fr-FR" dirty="0" err="1" smtClean="0"/>
              <a:t>were</a:t>
            </a:r>
            <a:r>
              <a:rPr lang="fr-FR" dirty="0" smtClean="0"/>
              <a:t> « the </a:t>
            </a:r>
            <a:r>
              <a:rPr lang="fr-FR" dirty="0" err="1" smtClean="0"/>
              <a:t>most</a:t>
            </a:r>
            <a:r>
              <a:rPr lang="fr-FR" dirty="0" smtClean="0"/>
              <a:t> </a:t>
            </a:r>
            <a:r>
              <a:rPr lang="fr-FR" dirty="0" err="1" smtClean="0"/>
              <a:t>powerful</a:t>
            </a:r>
            <a:r>
              <a:rPr lang="fr-FR" dirty="0" smtClean="0"/>
              <a:t> </a:t>
            </a:r>
            <a:r>
              <a:rPr lang="fr-FR" dirty="0" err="1" smtClean="0"/>
              <a:t>engine</a:t>
            </a:r>
            <a:r>
              <a:rPr lang="fr-FR" dirty="0" smtClean="0"/>
              <a:t> of </a:t>
            </a:r>
            <a:r>
              <a:rPr lang="fr-FR" dirty="0" err="1" smtClean="0"/>
              <a:t>progress</a:t>
            </a:r>
            <a:r>
              <a:rPr lang="fr-FR" dirty="0" smtClean="0"/>
              <a:t>».</a:t>
            </a:r>
          </a:p>
          <a:p>
            <a:pPr lvl="1"/>
            <a:r>
              <a:rPr lang="fr-FR" dirty="0" err="1" smtClean="0"/>
              <a:t>Bigger</a:t>
            </a:r>
            <a:r>
              <a:rPr lang="fr-FR" dirty="0" smtClean="0"/>
              <a:t> </a:t>
            </a:r>
            <a:r>
              <a:rPr lang="fr-FR" dirty="0" err="1" smtClean="0"/>
              <a:t>firms</a:t>
            </a:r>
            <a:r>
              <a:rPr lang="fr-FR" dirty="0" smtClean="0"/>
              <a:t> have more of an </a:t>
            </a:r>
            <a:r>
              <a:rPr lang="fr-FR" dirty="0" err="1" smtClean="0"/>
              <a:t>incentive</a:t>
            </a:r>
            <a:r>
              <a:rPr lang="fr-FR" dirty="0" smtClean="0"/>
              <a:t> to </a:t>
            </a:r>
            <a:r>
              <a:rPr lang="fr-FR" dirty="0" err="1" smtClean="0"/>
              <a:t>spend</a:t>
            </a:r>
            <a:r>
              <a:rPr lang="fr-FR" dirty="0" smtClean="0"/>
              <a:t> on innovation </a:t>
            </a:r>
            <a:r>
              <a:rPr lang="fr-FR" dirty="0" err="1" smtClean="0"/>
              <a:t>than</a:t>
            </a:r>
            <a:r>
              <a:rPr lang="fr-FR" dirty="0" smtClean="0"/>
              <a:t> a </a:t>
            </a:r>
            <a:r>
              <a:rPr lang="fr-FR" dirty="0" err="1" smtClean="0"/>
              <a:t>smaller</a:t>
            </a:r>
            <a:r>
              <a:rPr lang="fr-FR" dirty="0" smtClean="0"/>
              <a:t> one.</a:t>
            </a:r>
          </a:p>
          <a:p>
            <a:pPr lvl="1"/>
            <a:r>
              <a:rPr lang="fr-FR" dirty="0" smtClean="0"/>
              <a:t>Campanie </a:t>
            </a:r>
            <a:r>
              <a:rPr lang="fr-FR" dirty="0" err="1" smtClean="0"/>
              <a:t>with</a:t>
            </a:r>
            <a:r>
              <a:rPr lang="fr-FR" dirty="0" smtClean="0"/>
              <a:t> more </a:t>
            </a:r>
            <a:r>
              <a:rPr lang="fr-FR" dirty="0" err="1" smtClean="0"/>
              <a:t>market</a:t>
            </a:r>
            <a:r>
              <a:rPr lang="fr-FR" dirty="0" smtClean="0"/>
              <a:t> power </a:t>
            </a:r>
            <a:r>
              <a:rPr lang="fr-FR" dirty="0" err="1" smtClean="0"/>
              <a:t>might</a:t>
            </a:r>
            <a:r>
              <a:rPr lang="fr-FR" dirty="0" smtClean="0"/>
              <a:t> </a:t>
            </a:r>
            <a:r>
              <a:rPr lang="fr-FR" dirty="0" err="1" smtClean="0"/>
              <a:t>also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more </a:t>
            </a:r>
            <a:r>
              <a:rPr lang="fr-FR" dirty="0" err="1" smtClean="0"/>
              <a:t>willing</a:t>
            </a:r>
            <a:r>
              <a:rPr lang="fr-FR" dirty="0" smtClean="0"/>
              <a:t> to </a:t>
            </a:r>
            <a:r>
              <a:rPr lang="fr-FR" dirty="0" err="1" smtClean="0"/>
              <a:t>invest</a:t>
            </a:r>
            <a:r>
              <a:rPr lang="fr-FR" dirty="0" smtClean="0"/>
              <a:t> in innovation.</a:t>
            </a:r>
          </a:p>
          <a:p>
            <a:pPr lvl="1"/>
            <a:endParaRPr lang="fr-FR" dirty="0"/>
          </a:p>
          <a:p>
            <a:r>
              <a:rPr lang="fr-FR" dirty="0" err="1" smtClean="0"/>
              <a:t>After</a:t>
            </a:r>
            <a:r>
              <a:rPr lang="fr-FR" dirty="0"/>
              <a:t> </a:t>
            </a:r>
            <a:r>
              <a:rPr lang="fr-FR" dirty="0" smtClean="0"/>
              <a:t>lot </a:t>
            </a:r>
            <a:r>
              <a:rPr lang="fr-FR" dirty="0" err="1" smtClean="0"/>
              <a:t>paper</a:t>
            </a:r>
            <a:r>
              <a:rPr lang="fr-FR" dirty="0" smtClean="0"/>
              <a:t> business and </a:t>
            </a:r>
            <a:r>
              <a:rPr lang="fr-FR" dirty="0" err="1" smtClean="0"/>
              <a:t>economist</a:t>
            </a:r>
            <a:r>
              <a:rPr lang="fr-FR" dirty="0" smtClean="0"/>
              <a:t> come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this</a:t>
            </a:r>
            <a:r>
              <a:rPr lang="fr-FR" dirty="0"/>
              <a:t> </a:t>
            </a:r>
            <a:r>
              <a:rPr lang="fr-FR" dirty="0" smtClean="0"/>
              <a:t>conclusion :  IT DEPEND!</a:t>
            </a:r>
          </a:p>
          <a:p>
            <a:endParaRPr lang="fr-FR" dirty="0"/>
          </a:p>
          <a:p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lvl="1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3827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 (2)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Link </a:t>
            </a:r>
            <a:r>
              <a:rPr lang="fr-FR" dirty="0" err="1" smtClean="0"/>
              <a:t>between</a:t>
            </a:r>
            <a:r>
              <a:rPr lang="fr-FR" dirty="0" smtClean="0"/>
              <a:t> </a:t>
            </a:r>
            <a:r>
              <a:rPr lang="fr-FR" dirty="0" err="1" smtClean="0"/>
              <a:t>scale</a:t>
            </a:r>
            <a:r>
              <a:rPr lang="fr-FR" dirty="0" smtClean="0"/>
              <a:t> and innovation </a:t>
            </a:r>
            <a:r>
              <a:rPr lang="fr-FR" dirty="0" err="1" smtClean="0"/>
              <a:t>depend</a:t>
            </a:r>
            <a:r>
              <a:rPr lang="fr-FR" dirty="0" smtClean="0"/>
              <a:t> of the </a:t>
            </a:r>
            <a:r>
              <a:rPr lang="fr-FR" dirty="0" err="1" smtClean="0"/>
              <a:t>economic</a:t>
            </a:r>
            <a:r>
              <a:rPr lang="fr-FR" dirty="0" smtClean="0"/>
              <a:t> </a:t>
            </a:r>
            <a:r>
              <a:rPr lang="fr-FR" dirty="0" err="1" smtClean="0"/>
              <a:t>environment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 smtClean="0"/>
              <a:t>Condition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make</a:t>
            </a:r>
            <a:r>
              <a:rPr lang="fr-FR" dirty="0" smtClean="0"/>
              <a:t> </a:t>
            </a:r>
            <a:r>
              <a:rPr lang="fr-FR" dirty="0" err="1" smtClean="0"/>
              <a:t>scale</a:t>
            </a:r>
            <a:r>
              <a:rPr lang="fr-FR" dirty="0" smtClean="0"/>
              <a:t> a positive influence on innovation :</a:t>
            </a:r>
          </a:p>
          <a:p>
            <a:pPr lvl="1"/>
            <a:r>
              <a:rPr lang="fr-FR" dirty="0" err="1" smtClean="0"/>
              <a:t>Today</a:t>
            </a:r>
            <a:r>
              <a:rPr lang="fr-FR" dirty="0" smtClean="0"/>
              <a:t> </a:t>
            </a:r>
            <a:r>
              <a:rPr lang="fr-FR" dirty="0" err="1" smtClean="0"/>
              <a:t>economic</a:t>
            </a:r>
            <a:r>
              <a:rPr lang="fr-FR" dirty="0" smtClean="0"/>
              <a:t> and </a:t>
            </a:r>
            <a:r>
              <a:rPr lang="fr-FR" dirty="0" err="1" smtClean="0"/>
              <a:t>growth</a:t>
            </a:r>
            <a:r>
              <a:rPr lang="fr-FR" dirty="0" smtClean="0"/>
              <a:t> are drive by  large </a:t>
            </a:r>
            <a:r>
              <a:rPr lang="fr-FR" dirty="0" err="1" smtClean="0"/>
              <a:t>scale</a:t>
            </a:r>
            <a:r>
              <a:rPr lang="fr-FR" dirty="0" smtClean="0"/>
              <a:t> innovation </a:t>
            </a:r>
            <a:r>
              <a:rPr lang="fr-FR" dirty="0" err="1" smtClean="0"/>
              <a:t>ecosystems</a:t>
            </a:r>
            <a:r>
              <a:rPr lang="fr-FR" dirty="0" smtClean="0"/>
              <a:t> (</a:t>
            </a:r>
            <a:r>
              <a:rPr lang="fr-FR" dirty="0" err="1" smtClean="0"/>
              <a:t>Iphone</a:t>
            </a:r>
            <a:r>
              <a:rPr lang="fr-FR" dirty="0" smtClean="0"/>
              <a:t>, Android)</a:t>
            </a:r>
          </a:p>
          <a:p>
            <a:pPr lvl="1"/>
            <a:endParaRPr lang="fr-FR" dirty="0" smtClean="0"/>
          </a:p>
          <a:p>
            <a:pPr lvl="1"/>
            <a:r>
              <a:rPr lang="fr-FR" dirty="0" err="1" smtClean="0"/>
              <a:t>Globalization</a:t>
            </a:r>
            <a:r>
              <a:rPr lang="fr-FR" dirty="0" smtClean="0"/>
              <a:t>, a </a:t>
            </a:r>
            <a:r>
              <a:rPr lang="fr-FR" dirty="0" err="1" smtClean="0"/>
              <a:t>big</a:t>
            </a:r>
            <a:r>
              <a:rPr lang="fr-FR" dirty="0" smtClean="0"/>
              <a:t> </a:t>
            </a:r>
            <a:r>
              <a:rPr lang="fr-FR" dirty="0" err="1" smtClean="0"/>
              <a:t>domestic</a:t>
            </a:r>
            <a:r>
              <a:rPr lang="fr-FR" dirty="0" smtClean="0"/>
              <a:t> </a:t>
            </a:r>
            <a:r>
              <a:rPr lang="fr-FR" dirty="0" err="1" smtClean="0"/>
              <a:t>campany</a:t>
            </a:r>
            <a:r>
              <a:rPr lang="fr-FR" dirty="0" smtClean="0"/>
              <a:t> </a:t>
            </a:r>
            <a:r>
              <a:rPr lang="fr-FR" dirty="0" err="1" smtClean="0"/>
              <a:t>can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small</a:t>
            </a:r>
            <a:r>
              <a:rPr lang="fr-FR" dirty="0" smtClean="0"/>
              <a:t> in the world </a:t>
            </a:r>
            <a:r>
              <a:rPr lang="fr-FR" dirty="0" err="1" smtClean="0"/>
              <a:t>scale</a:t>
            </a:r>
            <a:endParaRPr lang="fr-FR" dirty="0" smtClean="0"/>
          </a:p>
          <a:p>
            <a:pPr lvl="1"/>
            <a:endParaRPr lang="fr-FR" dirty="0"/>
          </a:p>
          <a:p>
            <a:pPr lvl="1"/>
            <a:r>
              <a:rPr lang="fr-FR" dirty="0" smtClean="0"/>
              <a:t>U.S faces lot challenge in large </a:t>
            </a:r>
            <a:r>
              <a:rPr lang="fr-FR" dirty="0" err="1" smtClean="0"/>
              <a:t>scales</a:t>
            </a:r>
            <a:r>
              <a:rPr lang="fr-FR" dirty="0" smtClean="0"/>
              <a:t> </a:t>
            </a:r>
            <a:r>
              <a:rPr lang="fr-FR" dirty="0" err="1" smtClean="0"/>
              <a:t>integrated</a:t>
            </a:r>
            <a:r>
              <a:rPr lang="fr-FR" dirty="0" smtClean="0"/>
              <a:t> </a:t>
            </a:r>
            <a:r>
              <a:rPr lang="fr-FR" dirty="0" err="1" smtClean="0"/>
              <a:t>systems</a:t>
            </a:r>
            <a:r>
              <a:rPr lang="fr-FR" dirty="0" smtClean="0"/>
              <a:t> 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183923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Scale</a:t>
            </a:r>
            <a:r>
              <a:rPr lang="fr-FR" dirty="0" smtClean="0"/>
              <a:t> and U.S. post-</a:t>
            </a:r>
            <a:r>
              <a:rPr lang="fr-FR" dirty="0" err="1" smtClean="0"/>
              <a:t>war</a:t>
            </a:r>
            <a:r>
              <a:rPr lang="fr-FR" dirty="0" smtClean="0"/>
              <a:t> </a:t>
            </a:r>
            <a:r>
              <a:rPr lang="fr-FR" dirty="0" err="1" smtClean="0"/>
              <a:t>technological</a:t>
            </a:r>
            <a:r>
              <a:rPr lang="fr-FR" dirty="0" smtClean="0"/>
              <a:t> dominance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The entrepreneurial model of innovation </a:t>
            </a:r>
            <a:r>
              <a:rPr lang="fr-FR" dirty="0" err="1" smtClean="0"/>
              <a:t>was</a:t>
            </a:r>
            <a:r>
              <a:rPr lang="fr-FR" dirty="0" smtClean="0"/>
              <a:t> a </a:t>
            </a:r>
            <a:r>
              <a:rPr lang="fr-FR" dirty="0" err="1" smtClean="0"/>
              <a:t>big</a:t>
            </a:r>
            <a:r>
              <a:rPr lang="fr-FR" dirty="0" smtClean="0"/>
              <a:t> source of new </a:t>
            </a:r>
            <a:r>
              <a:rPr lang="fr-FR" dirty="0" err="1" smtClean="0"/>
              <a:t>idea</a:t>
            </a:r>
            <a:r>
              <a:rPr lang="fr-FR" dirty="0" smtClean="0"/>
              <a:t> </a:t>
            </a:r>
            <a:r>
              <a:rPr lang="fr-FR" dirty="0" err="1" smtClean="0"/>
              <a:t>during</a:t>
            </a:r>
            <a:r>
              <a:rPr lang="fr-FR" dirty="0" smtClean="0"/>
              <a:t> the </a:t>
            </a:r>
            <a:r>
              <a:rPr lang="fr-FR" dirty="0" err="1" smtClean="0"/>
              <a:t>past</a:t>
            </a:r>
            <a:r>
              <a:rPr lang="fr-FR" dirty="0" smtClean="0"/>
              <a:t> 20 </a:t>
            </a:r>
            <a:r>
              <a:rPr lang="fr-FR" dirty="0" err="1" smtClean="0"/>
              <a:t>years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 smtClean="0"/>
              <a:t>But </a:t>
            </a:r>
            <a:r>
              <a:rPr lang="fr-FR" dirty="0" err="1" smtClean="0"/>
              <a:t>during</a:t>
            </a:r>
            <a:r>
              <a:rPr lang="fr-FR" dirty="0" smtClean="0"/>
              <a:t> post-</a:t>
            </a:r>
            <a:r>
              <a:rPr lang="fr-FR" dirty="0" err="1" smtClean="0"/>
              <a:t>war</a:t>
            </a:r>
            <a:r>
              <a:rPr lang="fr-FR" dirty="0" smtClean="0"/>
              <a:t> the </a:t>
            </a:r>
            <a:r>
              <a:rPr lang="fr-FR" dirty="0" err="1" smtClean="0"/>
              <a:t>biggest</a:t>
            </a:r>
            <a:r>
              <a:rPr lang="fr-FR" dirty="0" smtClean="0"/>
              <a:t> part of innovation come </a:t>
            </a:r>
            <a:r>
              <a:rPr lang="fr-FR" dirty="0" err="1" smtClean="0"/>
              <a:t>from</a:t>
            </a:r>
            <a:r>
              <a:rPr lang="fr-FR" dirty="0" smtClean="0"/>
              <a:t> </a:t>
            </a:r>
            <a:r>
              <a:rPr lang="fr-FR" dirty="0" err="1" smtClean="0"/>
              <a:t>big</a:t>
            </a:r>
            <a:r>
              <a:rPr lang="fr-FR" dirty="0" smtClean="0"/>
              <a:t> </a:t>
            </a:r>
            <a:r>
              <a:rPr lang="fr-FR" dirty="0" err="1" smtClean="0"/>
              <a:t>campanie</a:t>
            </a:r>
            <a:r>
              <a:rPr lang="fr-FR" dirty="0" smtClean="0"/>
              <a:t>.</a:t>
            </a:r>
          </a:p>
          <a:p>
            <a:endParaRPr lang="fr-FR" dirty="0"/>
          </a:p>
          <a:p>
            <a:r>
              <a:rPr lang="fr-FR" dirty="0" err="1" smtClean="0"/>
              <a:t>Historically</a:t>
            </a:r>
            <a:r>
              <a:rPr lang="fr-FR" dirty="0" smtClean="0"/>
              <a:t> IBM and AT&amp;T, in 1980 </a:t>
            </a:r>
            <a:r>
              <a:rPr lang="fr-FR" dirty="0" err="1" smtClean="0"/>
              <a:t>combined</a:t>
            </a:r>
            <a:r>
              <a:rPr lang="fr-FR" dirty="0" smtClean="0"/>
              <a:t> 3% of U.S. GDP.</a:t>
            </a:r>
          </a:p>
          <a:p>
            <a:pPr lvl="1"/>
            <a:r>
              <a:rPr lang="fr-FR" dirty="0" smtClean="0"/>
              <a:t>AT&amp;T </a:t>
            </a:r>
            <a:r>
              <a:rPr lang="fr-FR" dirty="0" err="1" smtClean="0"/>
              <a:t>produced</a:t>
            </a:r>
            <a:r>
              <a:rPr lang="fr-FR" dirty="0" smtClean="0"/>
              <a:t> 7 Nobel </a:t>
            </a:r>
            <a:r>
              <a:rPr lang="fr-FR" dirty="0" err="1" smtClean="0"/>
              <a:t>Prizes</a:t>
            </a:r>
            <a:r>
              <a:rPr lang="fr-FR" dirty="0" smtClean="0"/>
              <a:t> (transistor , Unix by Bell </a:t>
            </a:r>
            <a:r>
              <a:rPr lang="fr-FR" dirty="0" err="1" smtClean="0"/>
              <a:t>labs</a:t>
            </a:r>
            <a:r>
              <a:rPr lang="fr-FR" dirty="0" smtClean="0"/>
              <a:t>)</a:t>
            </a:r>
          </a:p>
          <a:p>
            <a:pPr lvl="1"/>
            <a:r>
              <a:rPr lang="fr-FR" dirty="0" smtClean="0"/>
              <a:t>IBM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pioneered</a:t>
            </a:r>
            <a:r>
              <a:rPr lang="fr-FR" dirty="0" smtClean="0"/>
              <a:t> the </a:t>
            </a:r>
            <a:r>
              <a:rPr lang="fr-FR" dirty="0" err="1" smtClean="0"/>
              <a:t>the</a:t>
            </a:r>
            <a:r>
              <a:rPr lang="fr-FR" dirty="0" smtClean="0"/>
              <a:t> </a:t>
            </a:r>
            <a:r>
              <a:rPr lang="fr-FR" dirty="0" err="1" smtClean="0"/>
              <a:t>personal</a:t>
            </a:r>
            <a:r>
              <a:rPr lang="fr-FR" dirty="0" smtClean="0"/>
              <a:t> computer, </a:t>
            </a:r>
            <a:r>
              <a:rPr lang="fr-FR" dirty="0" err="1" smtClean="0"/>
              <a:t>relatoin</a:t>
            </a:r>
            <a:r>
              <a:rPr lang="fr-FR" dirty="0" smtClean="0"/>
              <a:t> data base</a:t>
            </a:r>
          </a:p>
          <a:p>
            <a:pPr lvl="1"/>
            <a:endParaRPr lang="fr-FR" dirty="0"/>
          </a:p>
          <a:p>
            <a:r>
              <a:rPr lang="fr-FR" dirty="0" err="1" smtClean="0"/>
              <a:t>Without</a:t>
            </a:r>
            <a:r>
              <a:rPr lang="fr-FR" dirty="0" smtClean="0"/>
              <a:t> </a:t>
            </a:r>
            <a:r>
              <a:rPr lang="fr-FR" dirty="0" err="1" smtClean="0"/>
              <a:t>those</a:t>
            </a:r>
            <a:r>
              <a:rPr lang="fr-FR" dirty="0" smtClean="0"/>
              <a:t> </a:t>
            </a:r>
            <a:r>
              <a:rPr lang="fr-FR" dirty="0" err="1" smtClean="0"/>
              <a:t>firms</a:t>
            </a:r>
            <a:r>
              <a:rPr lang="fr-FR" dirty="0" smtClean="0"/>
              <a:t> </a:t>
            </a:r>
            <a:r>
              <a:rPr lang="fr-FR" dirty="0" err="1" smtClean="0"/>
              <a:t>it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very</a:t>
            </a:r>
            <a:r>
              <a:rPr lang="fr-FR" dirty="0" smtClean="0"/>
              <a:t> possible </a:t>
            </a:r>
            <a:r>
              <a:rPr lang="fr-FR" dirty="0" err="1" smtClean="0"/>
              <a:t>that</a:t>
            </a:r>
            <a:r>
              <a:rPr lang="fr-FR" dirty="0" smtClean="0"/>
              <a:t> the U.S.  </a:t>
            </a:r>
            <a:r>
              <a:rPr lang="fr-FR" dirty="0" err="1"/>
              <a:t>w</a:t>
            </a:r>
            <a:r>
              <a:rPr lang="fr-FR" dirty="0" err="1" smtClean="0"/>
              <a:t>ouldn’t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the </a:t>
            </a:r>
            <a:r>
              <a:rPr lang="fr-FR" dirty="0" err="1" smtClean="0"/>
              <a:t>same</a:t>
            </a:r>
            <a:r>
              <a:rPr lang="fr-FR" dirty="0" smtClean="0"/>
              <a:t>. </a:t>
            </a:r>
            <a:r>
              <a:rPr lang="fr-FR" dirty="0" err="1" smtClean="0"/>
              <a:t>Because</a:t>
            </a:r>
            <a:r>
              <a:rPr lang="fr-FR" dirty="0" smtClean="0"/>
              <a:t> </a:t>
            </a:r>
            <a:r>
              <a:rPr lang="fr-FR" dirty="0" err="1" smtClean="0"/>
              <a:t>those</a:t>
            </a:r>
            <a:r>
              <a:rPr lang="fr-FR" dirty="0" smtClean="0"/>
              <a:t> </a:t>
            </a:r>
            <a:r>
              <a:rPr lang="fr-FR" dirty="0" err="1" smtClean="0"/>
              <a:t>firms</a:t>
            </a:r>
            <a:r>
              <a:rPr lang="fr-FR" dirty="0" smtClean="0"/>
              <a:t> </a:t>
            </a:r>
            <a:r>
              <a:rPr lang="fr-FR" dirty="0" err="1" smtClean="0"/>
              <a:t>invest</a:t>
            </a:r>
            <a:r>
              <a:rPr lang="fr-FR" dirty="0" smtClean="0"/>
              <a:t> a lot and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devoted</a:t>
            </a:r>
            <a:r>
              <a:rPr lang="fr-FR" dirty="0" smtClean="0"/>
              <a:t> t </a:t>
            </a:r>
            <a:r>
              <a:rPr lang="fr-FR" dirty="0" err="1" smtClean="0"/>
              <a:t>oresearch</a:t>
            </a:r>
            <a:endParaRPr lang="fr-FR" dirty="0"/>
          </a:p>
          <a:p>
            <a:endParaRPr lang="fr-FR" dirty="0" smtClean="0"/>
          </a:p>
          <a:p>
            <a:r>
              <a:rPr lang="fr-FR" dirty="0" smtClean="0"/>
              <a:t>In </a:t>
            </a:r>
            <a:r>
              <a:rPr lang="fr-FR" dirty="0" err="1" smtClean="0"/>
              <a:t>contrast</a:t>
            </a:r>
            <a:r>
              <a:rPr lang="fr-FR" dirty="0" smtClean="0"/>
              <a:t> </a:t>
            </a:r>
            <a:r>
              <a:rPr lang="fr-FR" dirty="0" err="1" smtClean="0"/>
              <a:t>there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dirty="0" smtClean="0"/>
              <a:t> one </a:t>
            </a:r>
            <a:r>
              <a:rPr lang="fr-FR" dirty="0" err="1" smtClean="0"/>
              <a:t>Prize</a:t>
            </a:r>
            <a:r>
              <a:rPr lang="fr-FR" dirty="0" smtClean="0"/>
              <a:t> Nobel for a </a:t>
            </a:r>
            <a:r>
              <a:rPr lang="fr-FR" dirty="0" err="1" smtClean="0"/>
              <a:t>start</a:t>
            </a:r>
            <a:r>
              <a:rPr lang="fr-FR" dirty="0" smtClean="0"/>
              <a:t> up in 1909</a:t>
            </a:r>
          </a:p>
          <a:p>
            <a:pPr marL="0" indent="0">
              <a:buNone/>
            </a:pPr>
            <a:r>
              <a:rPr lang="fr-FR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12361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DATA</a:t>
            </a:r>
            <a:endParaRPr lang="fr-FR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4048" y="2055876"/>
            <a:ext cx="6506079" cy="4116324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7010400" y="2470150"/>
            <a:ext cx="371475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« </a:t>
            </a:r>
            <a:r>
              <a:rPr lang="fr-FR" dirty="0" err="1" smtClean="0"/>
              <a:t>Scale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a plus in innovation in </a:t>
            </a:r>
            <a:r>
              <a:rPr lang="fr-FR" dirty="0" err="1" smtClean="0"/>
              <a:t>today’s</a:t>
            </a:r>
            <a:r>
              <a:rPr lang="fr-FR" dirty="0" smtClean="0"/>
              <a:t> </a:t>
            </a:r>
            <a:r>
              <a:rPr lang="fr-FR" dirty="0" err="1" smtClean="0"/>
              <a:t>economy</a:t>
            </a:r>
            <a:r>
              <a:rPr lang="fr-FR" dirty="0" smtClean="0"/>
              <a:t>, not a minus »</a:t>
            </a:r>
          </a:p>
          <a:p>
            <a:endParaRPr lang="fr-FR" dirty="0"/>
          </a:p>
          <a:p>
            <a:r>
              <a:rPr lang="fr-FR" dirty="0" smtClean="0"/>
              <a:t>Is the </a:t>
            </a:r>
            <a:r>
              <a:rPr lang="fr-FR" dirty="0" err="1" smtClean="0"/>
              <a:t>fact</a:t>
            </a:r>
            <a:r>
              <a:rPr lang="fr-FR" dirty="0" smtClean="0"/>
              <a:t> to </a:t>
            </a:r>
            <a:r>
              <a:rPr lang="fr-FR" dirty="0" err="1" smtClean="0"/>
              <a:t>spend</a:t>
            </a:r>
            <a:r>
              <a:rPr lang="fr-FR" dirty="0" smtClean="0"/>
              <a:t> more in R&amp;D </a:t>
            </a:r>
            <a:r>
              <a:rPr lang="fr-FR" dirty="0" err="1" smtClean="0"/>
              <a:t>make</a:t>
            </a:r>
            <a:r>
              <a:rPr lang="fr-FR" dirty="0" smtClean="0"/>
              <a:t> </a:t>
            </a:r>
            <a:r>
              <a:rPr lang="fr-FR" dirty="0" err="1" smtClean="0"/>
              <a:t>you</a:t>
            </a:r>
            <a:r>
              <a:rPr lang="fr-FR" dirty="0" smtClean="0"/>
              <a:t> more </a:t>
            </a:r>
            <a:r>
              <a:rPr lang="fr-FR" dirty="0" err="1" smtClean="0"/>
              <a:t>innovative</a:t>
            </a:r>
            <a:r>
              <a:rPr lang="fr-FR" dirty="0" smtClean="0"/>
              <a:t>?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154678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Economic</a:t>
            </a:r>
            <a:r>
              <a:rPr lang="fr-FR" dirty="0" smtClean="0"/>
              <a:t> </a:t>
            </a:r>
            <a:r>
              <a:rPr lang="fr-FR" dirty="0" err="1" smtClean="0"/>
              <a:t>theoriy</a:t>
            </a:r>
            <a:r>
              <a:rPr lang="fr-FR" dirty="0" smtClean="0"/>
              <a:t> and </a:t>
            </a:r>
            <a:r>
              <a:rPr lang="fr-FR" dirty="0" err="1" smtClean="0"/>
              <a:t>research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Why</a:t>
            </a:r>
            <a:r>
              <a:rPr lang="fr-FR" dirty="0" smtClean="0"/>
              <a:t> </a:t>
            </a:r>
            <a:r>
              <a:rPr lang="fr-FR" dirty="0" err="1" smtClean="0"/>
              <a:t>bigger</a:t>
            </a:r>
            <a:r>
              <a:rPr lang="fr-FR" dirty="0" smtClean="0"/>
              <a:t> </a:t>
            </a:r>
            <a:r>
              <a:rPr lang="fr-FR" dirty="0" err="1" smtClean="0"/>
              <a:t>campanies</a:t>
            </a:r>
            <a:r>
              <a:rPr lang="fr-FR" dirty="0" smtClean="0"/>
              <a:t> </a:t>
            </a:r>
            <a:r>
              <a:rPr lang="fr-FR" dirty="0" err="1" smtClean="0"/>
              <a:t>devote</a:t>
            </a:r>
            <a:r>
              <a:rPr lang="fr-FR" dirty="0" smtClean="0"/>
              <a:t> more ressource to Innovation? </a:t>
            </a:r>
          </a:p>
          <a:p>
            <a:pPr lvl="1"/>
            <a:r>
              <a:rPr lang="fr-FR" dirty="0" smtClean="0"/>
              <a:t>Innovation </a:t>
            </a:r>
            <a:r>
              <a:rPr lang="fr-FR" dirty="0" err="1" smtClean="0"/>
              <a:t>is</a:t>
            </a:r>
            <a:r>
              <a:rPr lang="fr-FR" dirty="0" smtClean="0"/>
              <a:t> an </a:t>
            </a:r>
            <a:r>
              <a:rPr lang="fr-FR" dirty="0" err="1" smtClean="0"/>
              <a:t>expensive</a:t>
            </a:r>
            <a:r>
              <a:rPr lang="fr-FR" dirty="0" smtClean="0"/>
              <a:t> time </a:t>
            </a:r>
            <a:r>
              <a:rPr lang="fr-FR" dirty="0" err="1" smtClean="0"/>
              <a:t>consumming</a:t>
            </a:r>
            <a:r>
              <a:rPr lang="fr-FR" dirty="0" smtClean="0"/>
              <a:t> </a:t>
            </a:r>
            <a:r>
              <a:rPr lang="fr-FR" dirty="0" err="1" smtClean="0"/>
              <a:t>process</a:t>
            </a:r>
            <a:r>
              <a:rPr lang="fr-FR" dirty="0" smtClean="0"/>
              <a:t>.</a:t>
            </a:r>
          </a:p>
          <a:p>
            <a:pPr lvl="1"/>
            <a:r>
              <a:rPr lang="fr-FR" dirty="0" smtClean="0"/>
              <a:t>Innovation has </a:t>
            </a:r>
            <a:r>
              <a:rPr lang="fr-FR" dirty="0" err="1" smtClean="0"/>
              <a:t>invreasing</a:t>
            </a:r>
            <a:r>
              <a:rPr lang="fr-FR" dirty="0" smtClean="0"/>
              <a:t> </a:t>
            </a:r>
            <a:r>
              <a:rPr lang="fr-FR" dirty="0" err="1" smtClean="0"/>
              <a:t>returns</a:t>
            </a:r>
            <a:r>
              <a:rPr lang="fr-FR" dirty="0" smtClean="0"/>
              <a:t> to </a:t>
            </a:r>
            <a:r>
              <a:rPr lang="fr-FR" dirty="0" err="1" smtClean="0"/>
              <a:t>scale</a:t>
            </a:r>
            <a:r>
              <a:rPr lang="fr-FR" dirty="0" smtClean="0"/>
              <a:t>. </a:t>
            </a:r>
          </a:p>
          <a:p>
            <a:pPr lvl="1"/>
            <a:endParaRPr lang="fr-FR" dirty="0"/>
          </a:p>
          <a:p>
            <a:r>
              <a:rPr lang="fr-FR" dirty="0" err="1" smtClean="0"/>
              <a:t>Shumpeterian</a:t>
            </a:r>
            <a:r>
              <a:rPr lang="fr-FR" dirty="0" smtClean="0"/>
              <a:t> </a:t>
            </a:r>
            <a:r>
              <a:rPr lang="fr-FR" dirty="0" err="1" smtClean="0"/>
              <a:t>hypothesis</a:t>
            </a:r>
            <a:r>
              <a:rPr lang="fr-FR" dirty="0" smtClean="0"/>
              <a:t> are </a:t>
            </a:r>
            <a:r>
              <a:rPr lang="fr-FR" dirty="0" err="1" smtClean="0"/>
              <a:t>contested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« the </a:t>
            </a:r>
            <a:r>
              <a:rPr lang="fr-FR" dirty="0" err="1" smtClean="0"/>
              <a:t>incentive</a:t>
            </a:r>
            <a:r>
              <a:rPr lang="fr-FR" dirty="0" smtClean="0"/>
              <a:t> to </a:t>
            </a:r>
            <a:r>
              <a:rPr lang="fr-FR" dirty="0" err="1" smtClean="0"/>
              <a:t>invent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less</a:t>
            </a:r>
            <a:r>
              <a:rPr lang="fr-FR" dirty="0" smtClean="0"/>
              <a:t> </a:t>
            </a:r>
            <a:r>
              <a:rPr lang="fr-FR" dirty="0" err="1" smtClean="0"/>
              <a:t>under</a:t>
            </a:r>
            <a:r>
              <a:rPr lang="fr-FR" dirty="0" smtClean="0"/>
              <a:t> </a:t>
            </a:r>
            <a:r>
              <a:rPr lang="fr-FR" dirty="0" err="1" smtClean="0"/>
              <a:t>monopolistic</a:t>
            </a:r>
            <a:r>
              <a:rPr lang="fr-FR" dirty="0" smtClean="0"/>
              <a:t> </a:t>
            </a:r>
            <a:r>
              <a:rPr lang="fr-FR" dirty="0" err="1" smtClean="0"/>
              <a:t>than</a:t>
            </a:r>
            <a:r>
              <a:rPr lang="fr-FR" dirty="0" smtClean="0"/>
              <a:t> </a:t>
            </a:r>
            <a:r>
              <a:rPr lang="fr-FR" dirty="0" err="1" smtClean="0"/>
              <a:t>under</a:t>
            </a:r>
            <a:r>
              <a:rPr lang="fr-FR" dirty="0" smtClean="0"/>
              <a:t> </a:t>
            </a:r>
            <a:r>
              <a:rPr lang="fr-FR" dirty="0" err="1" smtClean="0"/>
              <a:t>competitive</a:t>
            </a:r>
            <a:r>
              <a:rPr lang="fr-FR" dirty="0" smtClean="0"/>
              <a:t> condition »Kenneth Arrow</a:t>
            </a:r>
          </a:p>
          <a:p>
            <a:pPr lvl="1"/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advance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large </a:t>
            </a:r>
            <a:r>
              <a:rPr lang="fr-FR" dirty="0" err="1" smtClean="0"/>
              <a:t>succesful</a:t>
            </a:r>
            <a:r>
              <a:rPr lang="fr-FR" dirty="0" smtClean="0"/>
              <a:t> </a:t>
            </a:r>
            <a:r>
              <a:rPr lang="fr-FR" dirty="0" err="1" smtClean="0"/>
              <a:t>firms</a:t>
            </a:r>
            <a:r>
              <a:rPr lang="fr-FR" dirty="0" smtClean="0"/>
              <a:t> </a:t>
            </a:r>
            <a:r>
              <a:rPr lang="fr-FR" dirty="0" err="1" smtClean="0"/>
              <a:t>were</a:t>
            </a:r>
            <a:r>
              <a:rPr lang="fr-FR" dirty="0" smtClean="0"/>
              <a:t> at </a:t>
            </a:r>
            <a:r>
              <a:rPr lang="fr-FR" dirty="0" err="1" smtClean="0"/>
              <a:t>disavantage</a:t>
            </a:r>
            <a:r>
              <a:rPr lang="fr-FR" dirty="0" smtClean="0"/>
              <a:t> in </a:t>
            </a:r>
            <a:r>
              <a:rPr lang="fr-FR" dirty="0" err="1" smtClean="0"/>
              <a:t>implement</a:t>
            </a:r>
            <a:r>
              <a:rPr lang="fr-FR" dirty="0" smtClean="0"/>
              <a:t> disruptive technologie 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99748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/>
              <a:t>Scale</a:t>
            </a:r>
            <a:r>
              <a:rPr lang="fr-FR" dirty="0"/>
              <a:t>, Innovation and Jobs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Small </a:t>
            </a:r>
            <a:r>
              <a:rPr lang="fr-FR" dirty="0" err="1" smtClean="0"/>
              <a:t>firm</a:t>
            </a:r>
            <a:r>
              <a:rPr lang="fr-FR" dirty="0" smtClean="0"/>
              <a:t> </a:t>
            </a:r>
            <a:r>
              <a:rPr lang="fr-FR" dirty="0" err="1" smtClean="0"/>
              <a:t>generate</a:t>
            </a:r>
            <a:r>
              <a:rPr lang="fr-FR" dirty="0" smtClean="0"/>
              <a:t> </a:t>
            </a:r>
            <a:r>
              <a:rPr lang="fr-FR" dirty="0" err="1" smtClean="0"/>
              <a:t>most</a:t>
            </a:r>
            <a:r>
              <a:rPr lang="fr-FR" dirty="0" smtClean="0"/>
              <a:t> of the jobs,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suggest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innovation at </a:t>
            </a:r>
            <a:r>
              <a:rPr lang="fr-FR" dirty="0" err="1" smtClean="0"/>
              <a:t>small</a:t>
            </a:r>
            <a:r>
              <a:rPr lang="fr-FR" dirty="0" smtClean="0"/>
              <a:t> </a:t>
            </a:r>
            <a:r>
              <a:rPr lang="fr-FR" dirty="0" err="1" smtClean="0"/>
              <a:t>firm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disproportionately</a:t>
            </a:r>
            <a:r>
              <a:rPr lang="fr-FR" dirty="0" smtClean="0"/>
              <a:t> important.</a:t>
            </a:r>
          </a:p>
          <a:p>
            <a:endParaRPr lang="fr-FR" dirty="0"/>
          </a:p>
          <a:p>
            <a:r>
              <a:rPr lang="fr-FR" dirty="0" smtClean="0"/>
              <a:t>A </a:t>
            </a:r>
            <a:r>
              <a:rPr lang="fr-FR" dirty="0" err="1" smtClean="0"/>
              <a:t>study</a:t>
            </a:r>
            <a:r>
              <a:rPr lang="fr-FR" dirty="0" smtClean="0"/>
              <a:t> by </a:t>
            </a:r>
            <a:r>
              <a:rPr lang="fr-FR" dirty="0" err="1" smtClean="0"/>
              <a:t>Kauffman</a:t>
            </a:r>
            <a:r>
              <a:rPr lang="fr-FR" dirty="0" smtClean="0"/>
              <a:t> show </a:t>
            </a:r>
            <a:r>
              <a:rPr lang="fr-FR" dirty="0" err="1" smtClean="0"/>
              <a:t>that</a:t>
            </a:r>
            <a:r>
              <a:rPr lang="fr-FR" dirty="0" smtClean="0"/>
              <a:t> job </a:t>
            </a:r>
            <a:r>
              <a:rPr lang="fr-FR" dirty="0" err="1" smtClean="0"/>
              <a:t>growth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driven</a:t>
            </a:r>
            <a:r>
              <a:rPr lang="fr-FR" dirty="0" smtClean="0"/>
              <a:t> by the </a:t>
            </a:r>
            <a:r>
              <a:rPr lang="fr-FR" dirty="0" err="1" smtClean="0"/>
              <a:t>small</a:t>
            </a:r>
            <a:r>
              <a:rPr lang="fr-FR" dirty="0" smtClean="0"/>
              <a:t> pourcentage of </a:t>
            </a:r>
            <a:r>
              <a:rPr lang="fr-FR" dirty="0" err="1" smtClean="0"/>
              <a:t>fast</a:t>
            </a:r>
            <a:r>
              <a:rPr lang="fr-FR" dirty="0" smtClean="0"/>
              <a:t> </a:t>
            </a:r>
            <a:r>
              <a:rPr lang="fr-FR" dirty="0" err="1" smtClean="0"/>
              <a:t>growing</a:t>
            </a:r>
            <a:r>
              <a:rPr lang="fr-FR" dirty="0" smtClean="0"/>
              <a:t> class of </a:t>
            </a:r>
            <a:r>
              <a:rPr lang="fr-FR" dirty="0" err="1" smtClean="0"/>
              <a:t>small</a:t>
            </a:r>
            <a:r>
              <a:rPr lang="fr-FR" dirty="0" smtClean="0"/>
              <a:t> </a:t>
            </a:r>
            <a:r>
              <a:rPr lang="fr-FR" dirty="0" err="1" smtClean="0"/>
              <a:t>companies</a:t>
            </a:r>
            <a:endParaRPr lang="fr-FR" dirty="0" smtClean="0"/>
          </a:p>
          <a:p>
            <a:pPr lvl="1"/>
            <a:r>
              <a:rPr lang="fr-FR" dirty="0" smtClean="0"/>
              <a:t>Top 1% </a:t>
            </a:r>
            <a:r>
              <a:rPr lang="fr-FR" dirty="0" err="1" smtClean="0"/>
              <a:t>performing</a:t>
            </a:r>
            <a:r>
              <a:rPr lang="fr-FR" dirty="0" smtClean="0"/>
              <a:t> of </a:t>
            </a:r>
            <a:r>
              <a:rPr lang="fr-FR" dirty="0" err="1" smtClean="0"/>
              <a:t>firm</a:t>
            </a:r>
            <a:r>
              <a:rPr lang="fr-FR" dirty="0" smtClean="0"/>
              <a:t> </a:t>
            </a:r>
            <a:r>
              <a:rPr lang="fr-FR" dirty="0" err="1" smtClean="0"/>
              <a:t>generates</a:t>
            </a:r>
            <a:r>
              <a:rPr lang="fr-FR" dirty="0" smtClean="0"/>
              <a:t> </a:t>
            </a:r>
            <a:r>
              <a:rPr lang="fr-FR" dirty="0" err="1" smtClean="0"/>
              <a:t>roughtly</a:t>
            </a:r>
            <a:r>
              <a:rPr lang="fr-FR" dirty="0" smtClean="0"/>
              <a:t> 40% of all new jobs</a:t>
            </a:r>
          </a:p>
          <a:p>
            <a:pPr lvl="1"/>
            <a:endParaRPr lang="fr-FR" dirty="0"/>
          </a:p>
          <a:p>
            <a:r>
              <a:rPr lang="fr-FR" dirty="0" smtClean="0"/>
              <a:t> </a:t>
            </a:r>
            <a:r>
              <a:rPr lang="fr-FR" dirty="0" err="1" smtClean="0"/>
              <a:t>Dane</a:t>
            </a:r>
            <a:r>
              <a:rPr lang="fr-FR" dirty="0" smtClean="0"/>
              <a:t> </a:t>
            </a:r>
            <a:r>
              <a:rPr lang="fr-FR" dirty="0" err="1" smtClean="0"/>
              <a:t>Strangler</a:t>
            </a:r>
            <a:r>
              <a:rPr lang="fr-FR" dirty="0" smtClean="0"/>
              <a:t> </a:t>
            </a:r>
            <a:r>
              <a:rPr lang="fr-FR" dirty="0" err="1" smtClean="0"/>
              <a:t>advance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:</a:t>
            </a:r>
          </a:p>
          <a:p>
            <a:pPr lvl="1"/>
            <a:r>
              <a:rPr lang="fr-FR" dirty="0" err="1" smtClean="0"/>
              <a:t>this</a:t>
            </a:r>
            <a:r>
              <a:rPr lang="fr-FR" dirty="0" smtClean="0"/>
              <a:t> 1% high </a:t>
            </a:r>
            <a:r>
              <a:rPr lang="fr-FR" dirty="0" err="1" smtClean="0"/>
              <a:t>growth</a:t>
            </a:r>
            <a:r>
              <a:rPr lang="fr-FR" dirty="0" smtClean="0"/>
              <a:t> </a:t>
            </a:r>
            <a:r>
              <a:rPr lang="fr-FR" dirty="0" err="1" smtClean="0"/>
              <a:t>firms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become</a:t>
            </a:r>
            <a:r>
              <a:rPr lang="fr-FR" dirty="0" smtClean="0"/>
              <a:t> </a:t>
            </a:r>
            <a:r>
              <a:rPr lang="fr-FR" dirty="0" err="1" smtClean="0"/>
              <a:t>scale</a:t>
            </a:r>
            <a:r>
              <a:rPr lang="fr-FR" dirty="0" smtClean="0"/>
              <a:t> </a:t>
            </a:r>
            <a:r>
              <a:rPr lang="fr-FR" dirty="0" err="1" smtClean="0"/>
              <a:t>firm</a:t>
            </a:r>
            <a:endParaRPr lang="fr-FR" dirty="0" smtClean="0"/>
          </a:p>
          <a:p>
            <a:pPr lvl="1"/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</a:t>
            </a:r>
            <a:r>
              <a:rPr lang="fr-FR" dirty="0" err="1" smtClean="0"/>
              <a:t>add</a:t>
            </a:r>
            <a:r>
              <a:rPr lang="fr-FR" dirty="0" smtClean="0"/>
              <a:t> lot of jobs by </a:t>
            </a:r>
            <a:r>
              <a:rPr lang="fr-FR" dirty="0" err="1" smtClean="0"/>
              <a:t>purchasing</a:t>
            </a:r>
            <a:r>
              <a:rPr lang="fr-FR" dirty="0" smtClean="0"/>
              <a:t> </a:t>
            </a:r>
            <a:r>
              <a:rPr lang="fr-FR" dirty="0" err="1" smtClean="0"/>
              <a:t>youger</a:t>
            </a:r>
            <a:r>
              <a:rPr lang="fr-FR" dirty="0" smtClean="0"/>
              <a:t> </a:t>
            </a:r>
            <a:r>
              <a:rPr lang="fr-FR" dirty="0" err="1" smtClean="0"/>
              <a:t>campanies</a:t>
            </a:r>
            <a:endParaRPr lang="fr-FR" dirty="0" smtClean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67644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Scale</a:t>
            </a:r>
            <a:r>
              <a:rPr lang="fr-FR" dirty="0" smtClean="0"/>
              <a:t>, </a:t>
            </a:r>
            <a:r>
              <a:rPr lang="fr-FR" dirty="0"/>
              <a:t>Innovation </a:t>
            </a:r>
            <a:r>
              <a:rPr lang="fr-FR" dirty="0" err="1" smtClean="0"/>
              <a:t>Ecosystems</a:t>
            </a:r>
            <a:r>
              <a:rPr lang="fr-FR" dirty="0" smtClean="0"/>
              <a:t> &amp; Globalisation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Rise of Innovation </a:t>
            </a:r>
            <a:r>
              <a:rPr lang="fr-FR" dirty="0" err="1" smtClean="0"/>
              <a:t>Ecosystem</a:t>
            </a:r>
            <a:r>
              <a:rPr lang="fr-FR" dirty="0" smtClean="0"/>
              <a:t> </a:t>
            </a:r>
          </a:p>
          <a:p>
            <a:pPr lvl="1"/>
            <a:r>
              <a:rPr lang="fr-FR" dirty="0" smtClean="0"/>
              <a:t>Area </a:t>
            </a:r>
            <a:r>
              <a:rPr lang="fr-FR" dirty="0" err="1" smtClean="0"/>
              <a:t>where</a:t>
            </a:r>
            <a:r>
              <a:rPr lang="fr-FR" dirty="0" smtClean="0"/>
              <a:t> a large </a:t>
            </a:r>
            <a:r>
              <a:rPr lang="fr-FR" dirty="0" err="1" smtClean="0"/>
              <a:t>core</a:t>
            </a:r>
            <a:r>
              <a:rPr lang="fr-FR" dirty="0" smtClean="0"/>
              <a:t> </a:t>
            </a:r>
            <a:r>
              <a:rPr lang="fr-FR" dirty="0" err="1" smtClean="0"/>
              <a:t>campany</a:t>
            </a:r>
            <a:r>
              <a:rPr lang="fr-FR" dirty="0" smtClean="0"/>
              <a:t> </a:t>
            </a:r>
            <a:r>
              <a:rPr lang="fr-FR" dirty="0" err="1" smtClean="0"/>
              <a:t>firm</a:t>
            </a:r>
            <a:r>
              <a:rPr lang="fr-FR" dirty="0" smtClean="0"/>
              <a:t> </a:t>
            </a:r>
            <a:r>
              <a:rPr lang="fr-FR" dirty="0" err="1" smtClean="0"/>
              <a:t>invest</a:t>
            </a:r>
            <a:r>
              <a:rPr lang="fr-FR" dirty="0" smtClean="0"/>
              <a:t> in key technologies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create</a:t>
            </a:r>
            <a:r>
              <a:rPr lang="fr-FR" dirty="0" smtClean="0"/>
              <a:t> a stable </a:t>
            </a:r>
            <a:r>
              <a:rPr lang="fr-FR" dirty="0" err="1" smtClean="0"/>
              <a:t>platform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imrove</a:t>
            </a:r>
            <a:r>
              <a:rPr lang="fr-FR" dirty="0" smtClean="0"/>
              <a:t> the innovation</a:t>
            </a:r>
          </a:p>
          <a:p>
            <a:pPr lvl="1"/>
            <a:r>
              <a:rPr lang="fr-FR" dirty="0" err="1" smtClean="0"/>
              <a:t>Environment</a:t>
            </a:r>
            <a:r>
              <a:rPr lang="fr-FR" dirty="0" smtClean="0"/>
              <a:t> </a:t>
            </a:r>
            <a:r>
              <a:rPr lang="fr-FR" dirty="0" err="1" smtClean="0"/>
              <a:t>around</a:t>
            </a:r>
            <a:r>
              <a:rPr lang="fr-FR" dirty="0" smtClean="0"/>
              <a:t> </a:t>
            </a:r>
            <a:r>
              <a:rPr lang="fr-FR" dirty="0" err="1" smtClean="0"/>
              <a:t>apple</a:t>
            </a:r>
            <a:endParaRPr lang="fr-FR" dirty="0"/>
          </a:p>
          <a:p>
            <a:pPr lvl="1"/>
            <a:r>
              <a:rPr lang="fr-FR" dirty="0" smtClean="0"/>
              <a:t> </a:t>
            </a:r>
            <a:r>
              <a:rPr lang="fr-FR" dirty="0" err="1"/>
              <a:t>Environment</a:t>
            </a:r>
            <a:r>
              <a:rPr lang="fr-FR" dirty="0"/>
              <a:t> </a:t>
            </a:r>
            <a:r>
              <a:rPr lang="fr-FR" dirty="0" err="1"/>
              <a:t>around</a:t>
            </a:r>
            <a:r>
              <a:rPr lang="fr-FR" dirty="0"/>
              <a:t> </a:t>
            </a:r>
            <a:r>
              <a:rPr lang="fr-FR" dirty="0" smtClean="0"/>
              <a:t>AT&amp;T</a:t>
            </a:r>
          </a:p>
          <a:p>
            <a:pPr lvl="1"/>
            <a:endParaRPr lang="fr-FR" dirty="0"/>
          </a:p>
          <a:p>
            <a:r>
              <a:rPr lang="fr-FR" dirty="0" smtClean="0"/>
              <a:t>The </a:t>
            </a:r>
            <a:r>
              <a:rPr lang="fr-FR" dirty="0" err="1" smtClean="0"/>
              <a:t>advantage</a:t>
            </a:r>
            <a:r>
              <a:rPr lang="fr-FR" dirty="0" smtClean="0"/>
              <a:t> of </a:t>
            </a:r>
            <a:r>
              <a:rPr lang="fr-FR" dirty="0" err="1" smtClean="0"/>
              <a:t>this</a:t>
            </a:r>
            <a:r>
              <a:rPr lang="fr-FR" dirty="0" smtClean="0"/>
              <a:t> </a:t>
            </a:r>
            <a:r>
              <a:rPr lang="fr-FR" dirty="0" err="1" smtClean="0"/>
              <a:t>environment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more able to </a:t>
            </a:r>
            <a:r>
              <a:rPr lang="fr-FR" dirty="0" err="1" smtClean="0"/>
              <a:t>handle</a:t>
            </a:r>
            <a:r>
              <a:rPr lang="fr-FR" dirty="0" smtClean="0"/>
              <a:t> </a:t>
            </a:r>
            <a:r>
              <a:rPr lang="fr-FR" dirty="0" err="1" smtClean="0"/>
              <a:t>risk</a:t>
            </a:r>
            <a:r>
              <a:rPr lang="fr-FR" dirty="0" smtClean="0"/>
              <a:t> and </a:t>
            </a:r>
            <a:r>
              <a:rPr lang="fr-FR" dirty="0" err="1" smtClean="0"/>
              <a:t>scale</a:t>
            </a:r>
            <a:endParaRPr lang="fr-FR" dirty="0" smtClean="0"/>
          </a:p>
          <a:p>
            <a:endParaRPr lang="fr-FR" dirty="0"/>
          </a:p>
          <a:p>
            <a:r>
              <a:rPr lang="fr-FR" dirty="0" smtClean="0"/>
              <a:t>In the global technologie </a:t>
            </a:r>
            <a:r>
              <a:rPr lang="fr-FR" dirty="0" err="1" smtClean="0"/>
              <a:t>economie</a:t>
            </a:r>
            <a:endParaRPr lang="fr-FR" dirty="0" smtClean="0"/>
          </a:p>
          <a:p>
            <a:pPr lvl="1"/>
            <a:r>
              <a:rPr lang="fr-FR" dirty="0" smtClean="0"/>
              <a:t>Talent, technologie, </a:t>
            </a:r>
            <a:r>
              <a:rPr lang="fr-FR" dirty="0" err="1" smtClean="0"/>
              <a:t>laws</a:t>
            </a:r>
            <a:r>
              <a:rPr lang="fr-FR" dirty="0" smtClean="0"/>
              <a:t>, </a:t>
            </a:r>
            <a:r>
              <a:rPr lang="fr-FR" dirty="0" err="1" smtClean="0"/>
              <a:t>dependance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lvl="1"/>
            <a:endParaRPr lang="fr-FR" dirty="0"/>
          </a:p>
          <a:p>
            <a:pPr marL="274320" lvl="1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09045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Fixing Large-</a:t>
            </a:r>
            <a:r>
              <a:rPr lang="fr-FR" dirty="0" err="1"/>
              <a:t>scale</a:t>
            </a:r>
            <a:r>
              <a:rPr lang="fr-FR" dirty="0"/>
              <a:t> Integrated </a:t>
            </a:r>
            <a:r>
              <a:rPr lang="fr-FR" dirty="0" err="1"/>
              <a:t>Systems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 smtClean="0"/>
              <a:t>The </a:t>
            </a:r>
            <a:r>
              <a:rPr lang="fr-FR" dirty="0" err="1" smtClean="0"/>
              <a:t>big</a:t>
            </a:r>
            <a:r>
              <a:rPr lang="fr-FR" dirty="0" smtClean="0"/>
              <a:t> issue in U.S. are </a:t>
            </a:r>
            <a:r>
              <a:rPr lang="fr-FR" dirty="0" err="1" smtClean="0"/>
              <a:t>delivered</a:t>
            </a:r>
            <a:r>
              <a:rPr lang="fr-FR" dirty="0" smtClean="0"/>
              <a:t> by large </a:t>
            </a:r>
            <a:r>
              <a:rPr lang="fr-FR" dirty="0" err="1" smtClean="0"/>
              <a:t>scale</a:t>
            </a:r>
            <a:r>
              <a:rPr lang="fr-FR" dirty="0" smtClean="0"/>
              <a:t> </a:t>
            </a:r>
            <a:r>
              <a:rPr lang="fr-FR" dirty="0" err="1" smtClean="0"/>
              <a:t>integrated</a:t>
            </a:r>
            <a:r>
              <a:rPr lang="fr-FR" dirty="0" smtClean="0"/>
              <a:t> system in </a:t>
            </a:r>
            <a:r>
              <a:rPr lang="fr-FR" dirty="0" err="1" smtClean="0"/>
              <a:t>some</a:t>
            </a:r>
            <a:r>
              <a:rPr lang="fr-FR" dirty="0" smtClean="0"/>
              <a:t>  area.</a:t>
            </a:r>
          </a:p>
          <a:p>
            <a:pPr marL="0" indent="0">
              <a:buNone/>
            </a:pPr>
            <a:endParaRPr lang="fr-FR" dirty="0"/>
          </a:p>
          <a:p>
            <a:r>
              <a:rPr lang="fr-FR" dirty="0" smtClean="0"/>
              <a:t>Provider and </a:t>
            </a:r>
            <a:r>
              <a:rPr lang="fr-FR" dirty="0" err="1" smtClean="0"/>
              <a:t>implementer</a:t>
            </a:r>
            <a:endParaRPr lang="fr-FR" dirty="0" smtClean="0"/>
          </a:p>
          <a:p>
            <a:pPr lvl="1"/>
            <a:r>
              <a:rPr lang="fr-FR" dirty="0" smtClean="0"/>
              <a:t>Healthcare optimisation of </a:t>
            </a:r>
            <a:r>
              <a:rPr lang="fr-FR" dirty="0" err="1" smtClean="0"/>
              <a:t>process</a:t>
            </a:r>
            <a:endParaRPr lang="fr-FR" dirty="0" smtClean="0"/>
          </a:p>
          <a:p>
            <a:pPr lvl="1"/>
            <a:r>
              <a:rPr lang="fr-FR" dirty="0" smtClean="0"/>
              <a:t>Education</a:t>
            </a:r>
          </a:p>
          <a:p>
            <a:pPr lvl="1"/>
            <a:r>
              <a:rPr lang="fr-FR" dirty="0" err="1" smtClean="0"/>
              <a:t>Energy</a:t>
            </a:r>
            <a:endParaRPr lang="fr-FR" dirty="0" smtClean="0"/>
          </a:p>
          <a:p>
            <a:pPr marL="0" indent="0"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48300" y="2679088"/>
            <a:ext cx="5876925" cy="34931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42679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ype de bois">
  <a:themeElements>
    <a:clrScheme name="Type de bois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Type de bois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ype de bois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TM03090434[[fn=Type de bois]]</Template>
  <TotalTime>413</TotalTime>
  <Words>694</Words>
  <Application>Microsoft Office PowerPoint</Application>
  <PresentationFormat>Widescreen</PresentationFormat>
  <Paragraphs>104</Paragraphs>
  <Slides>11</Slides>
  <Notes>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6" baseType="lpstr">
      <vt:lpstr>Calibri</vt:lpstr>
      <vt:lpstr>Rockwell</vt:lpstr>
      <vt:lpstr>Rockwell Condensed</vt:lpstr>
      <vt:lpstr>Wingdings</vt:lpstr>
      <vt:lpstr>Type de bois</vt:lpstr>
      <vt:lpstr>Scale and Innovation in Today’s Economy by Michael Mandel</vt:lpstr>
      <vt:lpstr>Introduction (1)</vt:lpstr>
      <vt:lpstr>Introduction (2)</vt:lpstr>
      <vt:lpstr>Scale and U.S. post-war technological dominance</vt:lpstr>
      <vt:lpstr>DATA</vt:lpstr>
      <vt:lpstr>Economic theoriy and research</vt:lpstr>
      <vt:lpstr>Scale, Innovation and Jobs</vt:lpstr>
      <vt:lpstr>Scale, Innovation Ecosystems &amp; Globalisation</vt:lpstr>
      <vt:lpstr>Fixing Large-scale Integrated Systems</vt:lpstr>
      <vt:lpstr>Government Policy and Scale</vt:lpstr>
      <vt:lpstr>Conclusion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wilde ganga</dc:creator>
  <cp:lastModifiedBy>Paulo Feldmann</cp:lastModifiedBy>
  <cp:revision>21</cp:revision>
  <dcterms:created xsi:type="dcterms:W3CDTF">2019-04-24T12:25:36Z</dcterms:created>
  <dcterms:modified xsi:type="dcterms:W3CDTF">2019-05-06T11:38:26Z</dcterms:modified>
</cp:coreProperties>
</file>