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a Henriques da Costa" initials="SHdC" lastIdx="1" clrIdx="0">
    <p:extLst>
      <p:ext uri="{19B8F6BF-5375-455C-9EA6-DF929625EA0E}">
        <p15:presenceInfo xmlns:p15="http://schemas.microsoft.com/office/powerpoint/2012/main" userId="67f05985831e31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47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83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3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86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04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90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29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84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35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813C-0B5B-4329-B738-2C6B40ADEB64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913A221-B19F-496D-97EE-2F800A3E5184}" type="slidenum">
              <a:rPr lang="en-GB" smtClean="0"/>
              <a:t>‹nº›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58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5893C-971E-4CA8-9CBA-333E547AC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Prazos</a:t>
            </a:r>
            <a:r>
              <a:rPr lang="en-GB" dirty="0"/>
              <a:t> </a:t>
            </a:r>
            <a:r>
              <a:rPr lang="en-GB" dirty="0" err="1"/>
              <a:t>Processuais</a:t>
            </a:r>
            <a:r>
              <a:rPr lang="en-GB" dirty="0"/>
              <a:t> e </a:t>
            </a:r>
            <a:r>
              <a:rPr lang="en-GB" dirty="0" err="1"/>
              <a:t>remessa</a:t>
            </a:r>
            <a:r>
              <a:rPr lang="en-GB" dirty="0"/>
              <a:t> </a:t>
            </a:r>
            <a:r>
              <a:rPr lang="en-GB" dirty="0" err="1"/>
              <a:t>necessária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E77675-1FB6-48C6-B5F2-1E997B4B5D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/>
              <a:t>Susana Henriques da costa</a:t>
            </a:r>
          </a:p>
          <a:p>
            <a:pPr algn="r"/>
            <a:r>
              <a:rPr lang="en-GB" dirty="0"/>
              <a:t>27/8/20</a:t>
            </a:r>
          </a:p>
        </p:txBody>
      </p:sp>
    </p:spTree>
    <p:extLst>
      <p:ext uri="{BB962C8B-B14F-4D97-AF65-F5344CB8AC3E}">
        <p14:creationId xmlns:p14="http://schemas.microsoft.com/office/powerpoint/2010/main" val="68478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C10E-6C6B-4AEC-A476-564C4184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Dispensa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88629-B0AE-41C4-BAAD-6A4A357B6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Fundamento: custo do processo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Valor certo e líquido da condenação – no momento em que a sentença for proferida – Se for ilíquida a sentença, não é possível dispensar</a:t>
            </a:r>
            <a:endParaRPr lang="en-GB" dirty="0"/>
          </a:p>
          <a:p>
            <a:pPr lvl="2"/>
            <a:r>
              <a:rPr lang="pt-BR" dirty="0"/>
              <a:t>Súmula 490, STJ - A dispensa de reexame necessário, quando o valor da condenação ou do direito controvertido for inferior a sessenta salários mínimos, não se aplica a sentenças ilíquidas.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35999-4B23-426C-BFF5-A2138EAC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Exceção</a:t>
            </a:r>
            <a:r>
              <a:rPr lang="en-GB" dirty="0"/>
              <a:t> – </a:t>
            </a:r>
            <a:r>
              <a:rPr lang="en-GB" dirty="0" err="1"/>
              <a:t>precedentes</a:t>
            </a:r>
            <a:r>
              <a:rPr lang="en-GB" dirty="0"/>
              <a:t> </a:t>
            </a:r>
            <a:r>
              <a:rPr lang="en-GB" dirty="0" err="1"/>
              <a:t>judiciais</a:t>
            </a:r>
            <a:r>
              <a:rPr lang="en-GB" dirty="0"/>
              <a:t> e </a:t>
            </a:r>
            <a:r>
              <a:rPr lang="en-GB" dirty="0" err="1"/>
              <a:t>internos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8D3878-E2CF-4AFD-B0FC-2EF332679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§ 4º Também não se aplica o disposto neste artigo quando a sentença estiver fundada em:</a:t>
            </a:r>
            <a:endParaRPr lang="en-GB" dirty="0"/>
          </a:p>
          <a:p>
            <a:r>
              <a:rPr lang="pt-BR" dirty="0"/>
              <a:t>I - súmula de tribunal superior;</a:t>
            </a:r>
            <a:endParaRPr lang="en-GB" dirty="0"/>
          </a:p>
          <a:p>
            <a:r>
              <a:rPr lang="pt-BR" dirty="0"/>
              <a:t>II - acórdão proferido pelo Supremo Tribunal Federal ou pelo Superior Tribunal de Justiça em julgamento de recursos repetitivos;</a:t>
            </a:r>
            <a:endParaRPr lang="en-GB" dirty="0"/>
          </a:p>
          <a:p>
            <a:r>
              <a:rPr lang="pt-BR" dirty="0"/>
              <a:t>III - entendimento firmado em incidente de resolução de demandas repetitivas ou de assunção de competência;</a:t>
            </a:r>
            <a:endParaRPr lang="en-GB" dirty="0"/>
          </a:p>
          <a:p>
            <a:r>
              <a:rPr lang="pt-BR" dirty="0"/>
              <a:t>IV - entendimento coincidente com orientação vinculante firmada no âmbito administrativo do próprio ente público, consolidada em manifestação, parecer ou súmula administrativa.</a:t>
            </a:r>
          </a:p>
          <a:p>
            <a:pPr marL="0" indent="0">
              <a:buNone/>
            </a:pPr>
            <a:r>
              <a:rPr lang="pt-BR" dirty="0"/>
              <a:t>NÃO SE APLICA AO MANDADO DE SEGURANÇA - </a:t>
            </a:r>
            <a:r>
              <a:rPr lang="pt-BR" dirty="0" err="1"/>
              <a:t>Resp</a:t>
            </a:r>
            <a:r>
              <a:rPr lang="pt-BR" dirty="0"/>
              <a:t> 1.274.066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9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D30D7-A5A4-496E-BBAD-4DD8B4F2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pROCEDIMENTO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D745B0-1BB8-4A51-8F75-F946D0429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De ofício pelo juiz – deve constar da sentença</a:t>
            </a:r>
            <a:endParaRPr lang="en-GB" dirty="0"/>
          </a:p>
          <a:p>
            <a:pPr lvl="1" algn="just"/>
            <a:r>
              <a:rPr lang="pt-BR" dirty="0"/>
              <a:t>Se não constar – deve remeter de ofício ou a requerimento da parte a </a:t>
            </a:r>
            <a:r>
              <a:rPr lang="pt-BR" dirty="0" err="1"/>
              <a:t>qq</a:t>
            </a:r>
            <a:r>
              <a:rPr lang="pt-BR" dirty="0"/>
              <a:t> momento</a:t>
            </a:r>
            <a:endParaRPr lang="en-GB" dirty="0"/>
          </a:p>
          <a:p>
            <a:pPr lvl="1" algn="just"/>
            <a:r>
              <a:rPr lang="pt-BR" dirty="0"/>
              <a:t>Pode haver avocação pelo presidente do Tribunal em caso de silêncio do juiz ou negativa de remessa </a:t>
            </a:r>
            <a:endParaRPr lang="en-GB" dirty="0"/>
          </a:p>
          <a:p>
            <a:pPr algn="just"/>
            <a:r>
              <a:rPr lang="pt-BR" dirty="0"/>
              <a:t>Não é necessário haver apelação</a:t>
            </a:r>
            <a:endParaRPr lang="en-GB" dirty="0"/>
          </a:p>
          <a:p>
            <a:pPr algn="just"/>
            <a:r>
              <a:rPr lang="pt-BR" dirty="0"/>
              <a:t>O Tribunal reanalisará toda a matéria discutida, mesmo que haja apelação somente parcial pela Fazenda Pública, mas é proibida a </a:t>
            </a:r>
            <a:r>
              <a:rPr lang="pt-BR" i="1" dirty="0"/>
              <a:t>reformatio in pejus</a:t>
            </a:r>
            <a:r>
              <a:rPr lang="pt-BR" dirty="0"/>
              <a:t>.</a:t>
            </a:r>
            <a:endParaRPr lang="en-GB" dirty="0"/>
          </a:p>
          <a:p>
            <a:pPr lvl="1" algn="just"/>
            <a:r>
              <a:rPr lang="pt-BR" dirty="0"/>
              <a:t>Súmula 45, STJ: «No reexame necessário é defeso, ao Tribunal, agravar a condenação imposta à Fazenda Pública.»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30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C6AE4-A504-4906-97C1-BA2E2CDF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Procedimento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0C42C9-A6BF-4A4E-B2A9-2BBF083C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 procedimento de cada Tribunal será estabelecido pelo seu regimento interno.</a:t>
            </a:r>
            <a:endParaRPr lang="en-GB" dirty="0"/>
          </a:p>
          <a:p>
            <a:pPr algn="just"/>
            <a:r>
              <a:rPr lang="pt-BR" dirty="0"/>
              <a:t>A decisão da remessa necessária substitui a sentença de primeiro grau</a:t>
            </a:r>
            <a:endParaRPr lang="en-GB" dirty="0"/>
          </a:p>
          <a:p>
            <a:pPr algn="just"/>
            <a:r>
              <a:rPr lang="pt-BR" dirty="0"/>
              <a:t>Pode haver julgamento monocrático pelo relator nos casos do </a:t>
            </a:r>
            <a:r>
              <a:rPr lang="pt-BR" dirty="0" err="1"/>
              <a:t>art</a:t>
            </a:r>
            <a:r>
              <a:rPr lang="pt-BR" dirty="0"/>
              <a:t>, 932, CPC.</a:t>
            </a:r>
            <a:endParaRPr lang="en-GB" dirty="0"/>
          </a:p>
          <a:p>
            <a:pPr lvl="1" algn="just"/>
            <a:r>
              <a:rPr lang="pt-BR" dirty="0"/>
              <a:t>Súmula 253, STJ: «O art. 557 do CPC, que autoriza o relator a decidir o recurso, alcança o reexame necessário..»</a:t>
            </a:r>
            <a:endParaRPr lang="en-GB" dirty="0"/>
          </a:p>
          <a:p>
            <a:pPr algn="just"/>
            <a:r>
              <a:rPr lang="pt-BR" dirty="0"/>
              <a:t>Não é possível apelação adesiva à remessa necessária</a:t>
            </a:r>
            <a:endParaRPr lang="en-GB" dirty="0"/>
          </a:p>
          <a:p>
            <a:pPr algn="just"/>
            <a:r>
              <a:rPr lang="pt-BR" dirty="0"/>
              <a:t>A remessa necessária terá os mesmos efeitos que a apelação teria contra a sentença – mas pode ser concedido efeito suspensivo ou mesmo suspensão da segurança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48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2BCA3-BBE0-47B5-BF92-C8F50459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474969"/>
            <a:ext cx="3287277" cy="1868760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sz="3600" dirty="0" err="1"/>
              <a:t>Privilégio</a:t>
            </a:r>
            <a:br>
              <a:rPr lang="en-US" sz="3600" dirty="0"/>
            </a:br>
            <a:r>
              <a:rPr lang="en-US" sz="3600" dirty="0"/>
              <a:t>X</a:t>
            </a:r>
            <a:br>
              <a:rPr lang="en-US" sz="3600" dirty="0"/>
            </a:br>
            <a:r>
              <a:rPr lang="en-US" sz="3600" dirty="0" err="1"/>
              <a:t>Prerrogativa</a:t>
            </a:r>
            <a:br>
              <a:rPr lang="en-US" sz="3600" dirty="0"/>
            </a:br>
            <a:br>
              <a:rPr lang="pt-BR" sz="1600" dirty="0"/>
            </a:br>
            <a:r>
              <a:rPr lang="pt-BR" sz="1600" dirty="0"/>
              <a:t>Justificativas:</a:t>
            </a:r>
            <a:br>
              <a:rPr lang="en-GB" sz="1600" dirty="0"/>
            </a:br>
            <a:r>
              <a:rPr lang="en-GB" sz="1600" dirty="0"/>
              <a:t>- </a:t>
            </a:r>
            <a:r>
              <a:rPr lang="pt-BR" sz="1600" dirty="0"/>
              <a:t>Supremacia do interesse público;</a:t>
            </a:r>
            <a:br>
              <a:rPr lang="en-GB" sz="1600" dirty="0"/>
            </a:br>
            <a:r>
              <a:rPr lang="en-GB" sz="1600" dirty="0"/>
              <a:t>- </a:t>
            </a:r>
            <a:r>
              <a:rPr lang="pt-BR" sz="1600" dirty="0"/>
              <a:t>Burocracia estatal</a:t>
            </a:r>
            <a:br>
              <a:rPr lang="en-GB" sz="1600" dirty="0"/>
            </a:br>
            <a:r>
              <a:rPr lang="en-GB" sz="1600" dirty="0"/>
              <a:t>- </a:t>
            </a:r>
            <a:r>
              <a:rPr lang="pt-BR" sz="1600" dirty="0" err="1"/>
              <a:t>Incontrolabilidade</a:t>
            </a:r>
            <a:r>
              <a:rPr lang="pt-BR" sz="1600" dirty="0"/>
              <a:t> do volume</a:t>
            </a:r>
            <a:br>
              <a:rPr lang="en-GB" sz="1600" dirty="0"/>
            </a:br>
            <a:endParaRPr lang="en-US" sz="1600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GUALDADE ≠ EQUIDADE Tratar dos... - No Caminho da Enfermagem ...">
            <a:extLst>
              <a:ext uri="{FF2B5EF4-FFF2-40B4-BE49-F238E27FC236}">
                <a16:creationId xmlns:a16="http://schemas.microsoft.com/office/drawing/2014/main" id="{D7E3C07F-68E4-4931-AD73-9684627A59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8159" y="1116345"/>
            <a:ext cx="6203349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F8FE5-95D5-4ED8-B103-C89DFF98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pRAZOS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48DC5-8F4F-4C70-A3B2-118E956D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Prazos</a:t>
            </a:r>
            <a:endParaRPr lang="en-GB" dirty="0"/>
          </a:p>
          <a:p>
            <a:pPr algn="just"/>
            <a:r>
              <a:rPr lang="pt-BR" dirty="0"/>
              <a:t>Art. 183. A União, os Estados, o Distrito Federal, os Municípios e suas respectivas autarquias e fundações de direito público gozarão de prazo em dobro para todas as suas manifestações processuais, cuja contagem terá início a partir da intimação pessoal.</a:t>
            </a:r>
            <a:endParaRPr lang="en-GB" dirty="0"/>
          </a:p>
          <a:p>
            <a:pPr algn="just"/>
            <a:r>
              <a:rPr lang="pt-BR" dirty="0"/>
              <a:t>§ 1º A intimação pessoal far-se-á por carga, remessa ou meio eletrônico.</a:t>
            </a:r>
            <a:endParaRPr lang="en-GB" dirty="0"/>
          </a:p>
          <a:p>
            <a:pPr algn="just"/>
            <a:r>
              <a:rPr lang="pt-BR" dirty="0"/>
              <a:t>§ 2º Não se aplica o benefício da contagem em dobro quando a lei estabelecer, de forma expressa, prazo próprio para o ente público.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29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17386-7AEC-4E66-8195-9158B4A8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Stf</a:t>
            </a:r>
            <a:r>
              <a:rPr lang="en-GB" dirty="0"/>
              <a:t> - </a:t>
            </a:r>
            <a:r>
              <a:rPr lang="pt-BR" dirty="0"/>
              <a:t>ED no RE 194.925-2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1F8739-5C76-490B-99F5-C206FA42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97876" cy="386950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À vista do princípio da razoabilidade, o Tribunal, por maioria, </a:t>
            </a:r>
            <a:r>
              <a:rPr lang="pt-BR" b="1" dirty="0"/>
              <a:t>entendeu que a norma inscrita no art. 188 do Código de Processo Civil, na redação anterior à MP 1.798-2/99, é compatível com a CF/88 (CPC, art. 188: "Computar-se-á em quádruplo o prazo para contestar e em dobro para recorrer quando a parte for a Fazenda Pública ou o Ministério Público."). Com esse fundamento, o Tribunal, por maioria, rejeitou preliminar de intempestividade do recurso extraordinário interposto pela União Federal, vencido o Min. Marco Aurélio, que a acolhia, declarando, incidenter tantum, a inconstitucionalidade da referida norma por ofensa aos princípios da isonomia e do devido processo legal.</a:t>
            </a:r>
            <a:r>
              <a:rPr lang="pt-BR" dirty="0"/>
              <a:t> Prosseguindo no julgamento, o Tribunal, em virtude da existência de dissídio entre as Turmas, por maioria, conheceu dos embargos de divergência e os recebeu, reiterando a decisão proferida no julgamento do RE 187.436-RS (DJU de 31.10.97), no qual prevaleceu o entendimento no sentido da constitucionalidade das majorações de alíquotas da contribuição para o FINSOCIAL devida pelas empresas dedicadas exclusivamente à prestação de serviço (arts. 7º da Lei 7.787/89, 1º da Lei 7.894/89 e 1º da Lei 8.147/90). Vencido o Min. Marco Aurélio, que deles não conhecia e, quanto ao mérito, os rejeitava. RE (</a:t>
            </a:r>
            <a:r>
              <a:rPr lang="pt-BR" dirty="0" err="1"/>
              <a:t>EDv-EDcl</a:t>
            </a:r>
            <a:r>
              <a:rPr lang="pt-BR" dirty="0"/>
              <a:t>) RE 194.925-MG, rel. Min. Ilmar Galvão, 24.3.99.(RE-194925) 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8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D8C14-A5A6-45E8-AAC0-1D760DBDD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Exceções</a:t>
            </a:r>
            <a:r>
              <a:rPr lang="en-GB" dirty="0"/>
              <a:t> – </a:t>
            </a:r>
            <a:r>
              <a:rPr lang="en-GB" dirty="0" err="1"/>
              <a:t>prazos</a:t>
            </a:r>
            <a:r>
              <a:rPr lang="en-GB" dirty="0"/>
              <a:t> </a:t>
            </a:r>
            <a:r>
              <a:rPr lang="en-GB" dirty="0" err="1"/>
              <a:t>específicos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1B6338-3847-45B9-ACD5-F165BF4D2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2º No mandado de segurança coletivo e na ação civil pública, a liminar será concedida, quando cabível, após a audiência do representante judicial da pessoa jurídica de direito público, que deverá se pronunciar no prazo de setenta e duas horas .(L 8347/92)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803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E3CBD-AC21-4CE9-845A-1F72ADB8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Remessa Necessária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D2BC1D-6DF3-4D0B-9076-CE50F4FE1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Art. 496. Está sujeita ao duplo grau de jurisdição, não produzindo efeito senão depois de confirmada pelo tribunal, a sentença:</a:t>
            </a:r>
            <a:endParaRPr lang="en-GB" dirty="0"/>
          </a:p>
          <a:p>
            <a:r>
              <a:rPr lang="pt-BR" dirty="0"/>
              <a:t>I - proferida contra a União, os Estados, o Distrito Federal, os Municípios e suas respectivas autarquias e fundações de direito público;</a:t>
            </a:r>
            <a:endParaRPr lang="en-GB" dirty="0"/>
          </a:p>
          <a:p>
            <a:r>
              <a:rPr lang="pt-BR" dirty="0"/>
              <a:t>II - que julgar procedentes, no todo ou em parte, os embargos à execução fiscal.</a:t>
            </a:r>
          </a:p>
          <a:p>
            <a:r>
              <a:rPr lang="pt-BR" dirty="0"/>
              <a:t>§ 1º Nos casos previstos neste artigo, não interposta a apelação no prazo legal, o juiz ordenará a remessa dos autos ao tribunal, e, se não o fizer, o presidente do respectivo tribunal avocá-los-á.</a:t>
            </a:r>
            <a:endParaRPr lang="en-GB" dirty="0"/>
          </a:p>
          <a:p>
            <a:r>
              <a:rPr lang="pt-BR" dirty="0"/>
              <a:t>§ 2º Em qualquer dos casos referidos no § 1º, o tribunal julgará a remessa necessária.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6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658F0-AC34-4D73-8AA4-5B9D0B07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Natureza</a:t>
            </a:r>
            <a:r>
              <a:rPr lang="en-GB" dirty="0"/>
              <a:t> </a:t>
            </a:r>
            <a:r>
              <a:rPr lang="en-GB" dirty="0" err="1"/>
              <a:t>Jurídica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5C560A-8AEC-4908-A508-35510782D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Condição de eficácia da sentença: não transita em julgado sem a remessa necessária – Não há </a:t>
            </a:r>
            <a:r>
              <a:rPr lang="pt-BR" dirty="0" err="1"/>
              <a:t>vountariedade</a:t>
            </a:r>
            <a:r>
              <a:rPr lang="pt-BR" dirty="0"/>
              <a:t>, nem dialeticidade (Barbosa Moreira)</a:t>
            </a:r>
          </a:p>
          <a:p>
            <a:endParaRPr lang="en-GB" dirty="0"/>
          </a:p>
          <a:p>
            <a:r>
              <a:rPr lang="pt-BR" dirty="0"/>
              <a:t>Recurso de ofício – Didier, Leonardo Cunha – há ato voluntário do juiz – não há impugnação, mas isso não é necessariamente requisito essencial dos recursos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73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25B46-CB0F-4E0A-9459-38E40528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Cabimento</a:t>
            </a:r>
            <a:endParaRPr lang="en-GB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35B54A-FC6C-47A8-A13C-88741016B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/>
              <a:t>Decisão de mérito</a:t>
            </a:r>
            <a:endParaRPr lang="en-GB" dirty="0"/>
          </a:p>
          <a:p>
            <a:pPr lvl="1"/>
            <a:r>
              <a:rPr lang="pt-BR" dirty="0"/>
              <a:t>Processo de conhecimento - Contra o Poder Público: </a:t>
            </a:r>
            <a:r>
              <a:rPr lang="pt-BR" dirty="0" err="1"/>
              <a:t>qq</a:t>
            </a:r>
            <a:r>
              <a:rPr lang="pt-BR" dirty="0"/>
              <a:t> condenação, ainda que seja só verba honorária (desde que haja sentença de mérito)</a:t>
            </a:r>
            <a:endParaRPr lang="en-GB" dirty="0"/>
          </a:p>
          <a:p>
            <a:pPr lvl="1"/>
            <a:r>
              <a:rPr lang="pt-BR" dirty="0"/>
              <a:t>Sentença – não cabe contra acórdão ou decisão interlocutória – exceção julgamento parcial do mérito (art. 356, CPC)</a:t>
            </a:r>
            <a:endParaRPr lang="en-GB" dirty="0"/>
          </a:p>
          <a:p>
            <a:pPr lvl="0"/>
            <a:r>
              <a:rPr lang="pt-BR" dirty="0"/>
              <a:t>Ação popular (art. 19) : extingue o processo sem julgamento do mérito ou julga improcedente a demanda (não vale ação de improbidade – art. 17-C)</a:t>
            </a:r>
            <a:endParaRPr lang="en-GB" dirty="0"/>
          </a:p>
          <a:p>
            <a:pPr lvl="0"/>
            <a:r>
              <a:rPr lang="pt-BR" dirty="0"/>
              <a:t>Mandado de segurança: concede a segurança, independentemente da condição da parte (privados delegados de interesse público, sociedades de economia mista e empresas públicas) – art. 14, parágrafo 1º, Lei 12.016/09</a:t>
            </a:r>
            <a:endParaRPr lang="en-GB" dirty="0"/>
          </a:p>
          <a:p>
            <a:pPr lvl="0"/>
            <a:r>
              <a:rPr lang="pt-BR" dirty="0"/>
              <a:t>Sentença que acolhe embargos à execução fiscal </a:t>
            </a:r>
            <a:endParaRPr lang="en-GB" dirty="0"/>
          </a:p>
          <a:p>
            <a:pPr lvl="1"/>
            <a:r>
              <a:rPr lang="pt-BR" dirty="0"/>
              <a:t>mesmo que parcial</a:t>
            </a:r>
            <a:endParaRPr lang="en-GB" dirty="0"/>
          </a:p>
          <a:p>
            <a:pPr lvl="1"/>
            <a:r>
              <a:rPr lang="pt-BR" dirty="0"/>
              <a:t>Vale para a exceção de </a:t>
            </a:r>
            <a:r>
              <a:rPr lang="pt-BR" dirty="0" err="1"/>
              <a:t>pré</a:t>
            </a:r>
            <a:r>
              <a:rPr lang="pt-BR" dirty="0"/>
              <a:t>-executividade  </a:t>
            </a:r>
            <a:endParaRPr lang="en-GB" dirty="0"/>
          </a:p>
          <a:p>
            <a:pPr lvl="1"/>
            <a:r>
              <a:rPr lang="pt-BR" dirty="0"/>
              <a:t>não vale para a execução não fiscal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11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6C1DD-8B9C-49AD-843C-AD95A2EC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Exceção</a:t>
            </a:r>
            <a:r>
              <a:rPr lang="en-GB" dirty="0"/>
              <a:t> – </a:t>
            </a:r>
            <a:r>
              <a:rPr lang="en-GB" dirty="0" err="1"/>
              <a:t>Valor</a:t>
            </a:r>
            <a:r>
              <a:rPr lang="en-GB" dirty="0"/>
              <a:t> da causa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888DD8-4E52-415B-935D-B85265583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§ 3º Não se aplica o disposto neste artigo quando a condenação ou o proveito econômico obtido na causa for de valor certo e líquido inferior a:</a:t>
            </a:r>
            <a:endParaRPr lang="en-GB" dirty="0"/>
          </a:p>
          <a:p>
            <a:r>
              <a:rPr lang="pt-BR" dirty="0"/>
              <a:t>I - 1.000 (mil) salários-mínimos para a União e as respectivas autarquias e fundações de direito público;</a:t>
            </a:r>
            <a:endParaRPr lang="en-GB" dirty="0"/>
          </a:p>
          <a:p>
            <a:r>
              <a:rPr lang="pt-BR" dirty="0"/>
              <a:t>II - 500 (quinhentos) salários-mínimos para os Estados, o Distrito Federal, as respectivas autarquias e fundações de direito público e os Municípios que constituam capitais dos Estados;</a:t>
            </a:r>
            <a:endParaRPr lang="en-GB" dirty="0"/>
          </a:p>
          <a:p>
            <a:r>
              <a:rPr lang="pt-BR" dirty="0"/>
              <a:t>III - 100 (cem) salários-mínimos para todos os demais Municípios e respectivas autarquias e fundações de direito público.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35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1242</Words>
  <Application>Microsoft Macintosh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Galeria</vt:lpstr>
      <vt:lpstr>Prazos Processuais e remessa necessária</vt:lpstr>
      <vt:lpstr>Privilégio X Prerrogativa  Justificativas: - Supremacia do interesse público; - Burocracia estatal - Incontrolabilidade do volume </vt:lpstr>
      <vt:lpstr>pRAZOS</vt:lpstr>
      <vt:lpstr>Stf - ED no RE 194.925-2</vt:lpstr>
      <vt:lpstr>Exceções – prazos específicos </vt:lpstr>
      <vt:lpstr>Remessa Necessária </vt:lpstr>
      <vt:lpstr>Natureza Jurídica</vt:lpstr>
      <vt:lpstr>Cabimento</vt:lpstr>
      <vt:lpstr>Exceção – Valor da causa</vt:lpstr>
      <vt:lpstr>Dispensa</vt:lpstr>
      <vt:lpstr>Exceção – precedentes judiciais e internos</vt:lpstr>
      <vt:lpstr>pROCEDIMENTO</vt:lpstr>
      <vt:lpstr>Procedimento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Prazos Processuais e remessa necessária</dc:title>
  <dc:creator>Susana Henriques da Costa</dc:creator>
  <cp:lastModifiedBy>Susana Henriques da Costa</cp:lastModifiedBy>
  <cp:revision>5</cp:revision>
  <dcterms:created xsi:type="dcterms:W3CDTF">2020-08-26T19:26:52Z</dcterms:created>
  <dcterms:modified xsi:type="dcterms:W3CDTF">2022-08-24T11:10:22Z</dcterms:modified>
</cp:coreProperties>
</file>