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D42CB-93F5-904D-A333-A89B37FF2FC2}" v="23" dt="2022-04-01T04:04:33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4635"/>
  </p:normalViewPr>
  <p:slideViewPr>
    <p:cSldViewPr snapToGrid="0" snapToObjects="1">
      <p:cViewPr varScale="1">
        <p:scale>
          <a:sx n="115" d="100"/>
          <a:sy n="115" d="100"/>
        </p:scale>
        <p:origin x="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953FA-318A-B14B-9684-630037AC8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4CAA34-7311-F748-BD62-670B6DFF7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F661AF-9FF0-CE43-B9A5-4D352A53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3E5DEB-6210-9F4D-BCC3-D84C4F3C8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0AA6F0-4D24-D249-90AC-A320A1BE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20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4134E-F6C7-A844-8EAD-7D52C91B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F5FE5C-8249-1443-907C-17656B5BD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A88867-404B-0F4F-8BA9-29B05D70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C10E70-1079-5840-B83F-71073697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6058C2-C851-0E41-9BD4-9E2A1E5C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07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F75036-DE91-EA4D-AFC8-505569DE2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E6B11C-21C6-F744-8546-BBDC0CC5B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0FBAA8-0AD7-DD4A-9539-9D9EE0B1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7E4114-D9F6-8A4A-BE57-65ED4A8E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4A0ED3-99D7-F74E-BAC2-9519A910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03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5BBB1-A017-5B42-8989-FE1123DD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702EC1-9E54-0247-BC1A-71B4B9CC7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1ED510-CB60-7345-9497-91DA6EC8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E1E3A3-ED76-4D47-BC42-DAF5D659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6C9B32-DD9E-E649-A92B-DF3B3BA2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36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9256D-0FB5-CC40-A32A-34002960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596103-8F6C-734B-A20B-483DF00BC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581E73-52AB-F342-B95B-B2C12A16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8FEA9E-B99F-B643-906A-813492BD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561637-A112-A147-80CF-89C5F044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32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534C3-1655-6640-A46C-DD136BA5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3B6149-109D-564E-BBFE-47DB26C29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E75F9A-C501-844A-9FC4-0EBC08BB9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BCEEC9-909F-DB4A-8782-95210EDE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782F73-A1FC-6941-8695-CD66591D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42E374-99CA-7948-80A1-5A5B2242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03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6E702-13AA-2F4E-BABF-9C32B16B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A0485B-3921-F440-B8F6-18D7E0CB4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8699C4-7042-CC44-8F34-8D06C0A6F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CAC6ECA-7AFA-3444-BEC8-D242FCBE7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149D0B-C530-E94C-BE18-C2477D5E0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E3CED2-0AE3-754C-B288-2BE46638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CA32A0D-E51F-AD44-85EB-B943C6DA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65CD7F-A6FC-9D44-8B2A-4B735E9C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63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186E3-CB98-FC40-9F55-2C0F079D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2FD322-8512-2244-B29E-34186F4D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2E3B67-ED4D-E148-9730-895316D1F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91E2CA-F915-AD41-9F3E-870B0363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9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37B2F52-D5AA-8943-B8AC-F0E21637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EAD212-0B3F-6D4F-A7E0-1DB0CACE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68F0D4-A72B-C448-AC53-D48EB4F5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67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10244-1A42-4249-981B-CE8804B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F6D472-1AE1-8640-8413-65D5E0F22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6D0ACF-A335-F24A-8286-25B819AED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E763C8-1D9E-DF4A-B232-B8283447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12A7C8-265E-CD4D-89D5-EA0069CF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30976B-9E8F-CC40-9C02-023AA9A7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41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03A08-EC4C-874E-80A9-50C80575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BF66566-213B-064C-AE1A-A116300C6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C20409-F689-1840-8A0A-D598F5296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D287E5-87B0-A34B-9823-D5229E98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A82-93C9-EF4F-8577-C4CFAB1A63C9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C09696-9886-DB4F-8C14-265C0B77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73645E-3327-BC4E-9057-AD3D4DB0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09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D82D76-3128-E349-8200-235A8CE4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64FAF9-3C4E-554F-8E11-5A4EBC716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3602A4-FA30-BE41-A1E9-AF8F03E73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73A82-93C9-EF4F-8577-C4CFAB1A63C9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29BE78-BA12-E140-9248-894A8A1B6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13B5AD-2774-4E4C-BA0E-B29719D92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886D-7579-7349-B70E-E88C6353B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63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3EBEA-3C61-3543-A135-641641DD0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Como usar modelos econômicos para estudar o direito? Quais são as escolas da </a:t>
            </a:r>
            <a:r>
              <a:rPr lang="pt-BR" sz="4000" i="1" dirty="0"/>
              <a:t>Law </a:t>
            </a:r>
            <a:r>
              <a:rPr lang="pt-BR" sz="4000" i="1" dirty="0" err="1"/>
              <a:t>and</a:t>
            </a:r>
            <a:r>
              <a:rPr lang="pt-BR" sz="4000" i="1" dirty="0"/>
              <a:t> </a:t>
            </a:r>
            <a:r>
              <a:rPr lang="pt-BR" sz="4000" i="1" dirty="0" err="1"/>
              <a:t>Economics</a:t>
            </a:r>
            <a:r>
              <a:rPr lang="pt-BR" sz="4000" dirty="0"/>
              <a:t>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025887-637E-1749-A92F-5EC8D9B306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Professor Doutor Ruy Pereira Camilo Junior</a:t>
            </a:r>
          </a:p>
        </p:txBody>
      </p:sp>
    </p:spTree>
    <p:extLst>
      <p:ext uri="{BB962C8B-B14F-4D97-AF65-F5344CB8AC3E}">
        <p14:creationId xmlns:p14="http://schemas.microsoft.com/office/powerpoint/2010/main" val="80033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7E9F0-63E1-8340-BA4B-BD4CC496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Nova Economia Institucional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694CF8-0CE5-FC4D-A4AE-04DBA3E78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Williamson, Oliver Hart, Douglass North, </a:t>
            </a:r>
            <a:r>
              <a:rPr lang="pt-BR" dirty="0" err="1"/>
              <a:t>Acemoglu</a:t>
            </a:r>
            <a:r>
              <a:rPr lang="pt-BR" dirty="0"/>
              <a:t>, etc..</a:t>
            </a:r>
          </a:p>
          <a:p>
            <a:pPr marL="0" indent="0">
              <a:buNone/>
            </a:pPr>
            <a:br>
              <a:rPr lang="pt-BR" dirty="0"/>
            </a:br>
            <a:br>
              <a:rPr lang="pt-BR" dirty="0"/>
            </a:br>
            <a:r>
              <a:rPr lang="pt-BR" dirty="0"/>
              <a:t>(analisaremos em aula específica).</a:t>
            </a:r>
          </a:p>
        </p:txBody>
      </p:sp>
    </p:spTree>
    <p:extLst>
      <p:ext uri="{BB962C8B-B14F-4D97-AF65-F5344CB8AC3E}">
        <p14:creationId xmlns:p14="http://schemas.microsoft.com/office/powerpoint/2010/main" val="227333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19A1C-BEA5-764E-AE0C-2C9D7CFB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Alguns exemplos do uso de modelagem econômica para discussão jurídica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B16571-B0F0-B645-8B7F-8369E83A4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pt-BR" dirty="0"/>
              <a:t>Roberta Romano discute se deve haver idade máxima para atuação de ministros da suprema corte, avaliando impacto de sua atuação por citações por outros juízes.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2) Usar algoritmos para palavras em contrato, ou para verificar a repetição de cláusulas padronizadas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3) Pesquisas empíricas com estudantes</a:t>
            </a:r>
          </a:p>
        </p:txBody>
      </p:sp>
    </p:spTree>
    <p:extLst>
      <p:ext uri="{BB962C8B-B14F-4D97-AF65-F5344CB8AC3E}">
        <p14:creationId xmlns:p14="http://schemas.microsoft.com/office/powerpoint/2010/main" val="207947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B767A-099D-F041-B9CE-541C2110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pt-BR" sz="3700"/>
              <a:t>Institucionalismo norte-americano (anos 1920 e 1930)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5E153F-4B8D-0346-B374-9CADC9D98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/>
              <a:t>John Commons afirma relação de concausalidade complexa entre o direito e a economia. </a:t>
            </a:r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/>
              <a:t>O direito é relevante para distribuição e alocação dos recursos. Preços no mercado são função da atribuição de direitos.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39013C-AB21-5240-9B78-2E3BB446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1209651"/>
            <a:ext cx="4475531" cy="443545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124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ED627A-B44B-3E44-9DCF-0A1E8C50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Escola de Chicago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7BD559-9E3C-424C-94FE-FF11EB4E4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anchor="ctr">
            <a:normAutofit lnSpcReduction="10000"/>
          </a:bodyPr>
          <a:lstStyle/>
          <a:p>
            <a:r>
              <a:rPr lang="pt-BR" sz="1500" dirty="0"/>
              <a:t>Foco do sistema jurídico deve ser a eficiência </a:t>
            </a:r>
            <a:r>
              <a:rPr lang="pt-BR" sz="1500" dirty="0" err="1"/>
              <a:t>alocativa</a:t>
            </a:r>
            <a:r>
              <a:rPr lang="pt-BR" sz="1500" dirty="0"/>
              <a:t>.</a:t>
            </a:r>
          </a:p>
          <a:p>
            <a:endParaRPr lang="pt-BR" sz="1500" dirty="0"/>
          </a:p>
          <a:p>
            <a:r>
              <a:rPr lang="pt-BR" sz="1500" dirty="0"/>
              <a:t>Regras jurídicas não devem ser ineficientes nem impedir que os bens fluam para aqueles que mais os valorizem.</a:t>
            </a:r>
          </a:p>
          <a:p>
            <a:endParaRPr lang="pt-BR" sz="1500" dirty="0"/>
          </a:p>
          <a:p>
            <a:r>
              <a:rPr lang="pt-BR" sz="1500" dirty="0"/>
              <a:t>Custos de transação: existe um custo para contratar, e sistema jurídico deve reduzi-los, de modo a permitir que as partes alcancem as soluções eficientes.</a:t>
            </a:r>
          </a:p>
          <a:p>
            <a:endParaRPr lang="pt-BR" sz="1500" dirty="0"/>
          </a:p>
          <a:p>
            <a:r>
              <a:rPr lang="pt-BR" sz="1500" dirty="0"/>
              <a:t>Sistema jurídico deve imitar as soluções que as partes contratariam se não houvesse custo de contratação. </a:t>
            </a:r>
          </a:p>
          <a:p>
            <a:endParaRPr lang="pt-BR" sz="1500" dirty="0"/>
          </a:p>
          <a:p>
            <a:r>
              <a:rPr lang="pt-BR" sz="1500" dirty="0" err="1"/>
              <a:t>Posner</a:t>
            </a:r>
            <a:r>
              <a:rPr lang="pt-BR" sz="1500" dirty="0"/>
              <a:t> entende que a common </a:t>
            </a:r>
            <a:r>
              <a:rPr lang="pt-BR" sz="1500" dirty="0" err="1"/>
              <a:t>law</a:t>
            </a:r>
            <a:r>
              <a:rPr lang="pt-BR" sz="1500" dirty="0"/>
              <a:t> é mais eficiente que a civil </a:t>
            </a:r>
            <a:r>
              <a:rPr lang="pt-BR" sz="1500" dirty="0" err="1"/>
              <a:t>law</a:t>
            </a:r>
            <a:r>
              <a:rPr lang="pt-BR" sz="1500" dirty="0"/>
              <a:t>,  pois precedentes ineficientes são combatidos nos tribunais (teoria econômica da evolução do direito)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37B98A-4456-B34B-B0E0-1720051D2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9" r="8826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3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AF379B-3669-814F-B389-CCBB5E59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pt-BR" sz="3400"/>
              <a:t>Direitos de propriedade (Alchian e Demsetz)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B51CD5-8C79-6240-8453-FE314570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pt-BR" sz="2000" dirty="0"/>
              <a:t>Atribuição clara de direitos de propriedade diminui a incerteza e gera eficiência produtiva</a:t>
            </a:r>
          </a:p>
          <a:p>
            <a:endParaRPr lang="pt-BR" sz="2000" dirty="0"/>
          </a:p>
          <a:p>
            <a:r>
              <a:rPr lang="pt-BR" sz="2000" dirty="0"/>
              <a:t>¨Cachorro sem dono passa fome¨</a:t>
            </a:r>
          </a:p>
          <a:p>
            <a:endParaRPr lang="pt-BR" sz="2000" dirty="0"/>
          </a:p>
          <a:p>
            <a:r>
              <a:rPr lang="pt-BR" sz="2000" dirty="0"/>
              <a:t>¨A tragédia dos comuns¨, de Garrett </a:t>
            </a:r>
            <a:r>
              <a:rPr lang="pt-BR" sz="2000" dirty="0" err="1"/>
              <a:t>Hardin</a:t>
            </a:r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BE75F5-110F-F34E-86D9-7CB90B11C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 r="-1" b="15673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9EEE36E-C790-B546-85B1-3A429E8DDB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19" b="12899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55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F279F2-42C4-3E4A-9852-9494F823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pt-BR" sz="3100" dirty="0"/>
              <a:t>Inadimplemento eficiente dos contratos (</a:t>
            </a:r>
            <a:r>
              <a:rPr lang="pt-BR" sz="3100" i="1" dirty="0" err="1"/>
              <a:t>efficient</a:t>
            </a:r>
            <a:r>
              <a:rPr lang="pt-BR" sz="3100" i="1" dirty="0"/>
              <a:t> </a:t>
            </a:r>
            <a:r>
              <a:rPr lang="pt-BR" sz="3100" i="1" dirty="0" err="1"/>
              <a:t>breach</a:t>
            </a:r>
            <a:r>
              <a:rPr lang="pt-BR" sz="3100" i="1" dirty="0"/>
              <a:t> </a:t>
            </a:r>
            <a:r>
              <a:rPr lang="pt-BR" sz="3100" i="1" dirty="0" err="1"/>
              <a:t>of</a:t>
            </a:r>
            <a:r>
              <a:rPr lang="pt-BR" sz="3100" i="1" dirty="0"/>
              <a:t> </a:t>
            </a:r>
            <a:r>
              <a:rPr lang="pt-BR" sz="3100" i="1" dirty="0" err="1"/>
              <a:t>contract</a:t>
            </a:r>
            <a:r>
              <a:rPr lang="pt-BR" sz="3100" dirty="0"/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DF050-DED4-7F40-9AFE-C9D70930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pt-BR" sz="2400"/>
              <a:t>A execução específica do contrato é ineficiente</a:t>
            </a:r>
          </a:p>
          <a:p>
            <a:endParaRPr lang="pt-BR" sz="2400"/>
          </a:p>
          <a:p>
            <a:r>
              <a:rPr lang="pt-BR" sz="2400"/>
              <a:t>Se parte inadimplente tem mais benefício com o descumprimento do que o proveito que credor teria com a prestação, remédio deve ser indenização, e não cumprimento forçado.</a:t>
            </a:r>
          </a:p>
        </p:txBody>
      </p:sp>
    </p:spTree>
    <p:extLst>
      <p:ext uri="{BB962C8B-B14F-4D97-AF65-F5344CB8AC3E}">
        <p14:creationId xmlns:p14="http://schemas.microsoft.com/office/powerpoint/2010/main" val="149776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20FAD5-6D40-C043-A7B0-24D51CEB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t-BR" sz="3600" dirty="0"/>
              <a:t>¨Imperialismo Econômico¨ da Escola de Chicago</a:t>
            </a:r>
            <a:endParaRPr lang="pt-BR" sz="36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80C040-4ACB-324A-81BD-15075393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 fontScale="85000" lnSpcReduction="10000"/>
          </a:bodyPr>
          <a:lstStyle/>
          <a:p>
            <a:r>
              <a:rPr lang="pt-BR" sz="2000" dirty="0"/>
              <a:t>Gary Becker, Prêmio Nobel de Economia de 1992</a:t>
            </a:r>
          </a:p>
          <a:p>
            <a:endParaRPr lang="pt-BR" sz="2000" dirty="0"/>
          </a:p>
          <a:p>
            <a:pPr marL="0" indent="0">
              <a:buNone/>
            </a:pPr>
            <a:r>
              <a:rPr lang="pt-BR" sz="2000" dirty="0"/>
              <a:t>¨</a:t>
            </a:r>
            <a:r>
              <a:rPr lang="pt-BR" sz="2000" dirty="0" err="1"/>
              <a:t>Since</a:t>
            </a:r>
            <a:r>
              <a:rPr lang="pt-BR" sz="2000" dirty="0"/>
              <a:t> </a:t>
            </a:r>
            <a:r>
              <a:rPr lang="pt-BR" sz="2000" dirty="0" err="1"/>
              <a:t>economics</a:t>
            </a:r>
            <a:r>
              <a:rPr lang="pt-BR" sz="2000" dirty="0"/>
              <a:t> </a:t>
            </a:r>
            <a:r>
              <a:rPr lang="pt-BR" sz="2000" dirty="0" err="1"/>
              <a:t>has</a:t>
            </a:r>
            <a:r>
              <a:rPr lang="pt-BR" sz="2000" dirty="0"/>
              <a:t> </a:t>
            </a:r>
            <a:r>
              <a:rPr lang="pt-BR" sz="2000" dirty="0" err="1"/>
              <a:t>been</a:t>
            </a:r>
            <a:r>
              <a:rPr lang="pt-BR" sz="2000" dirty="0"/>
              <a:t> </a:t>
            </a:r>
            <a:r>
              <a:rPr lang="pt-BR" sz="2000" dirty="0" err="1"/>
              <a:t>developed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handle</a:t>
            </a:r>
            <a:r>
              <a:rPr lang="pt-BR" sz="2000" dirty="0"/>
              <a:t> </a:t>
            </a:r>
            <a:r>
              <a:rPr lang="pt-BR" sz="2000" dirty="0" err="1"/>
              <a:t>resource</a:t>
            </a:r>
            <a:r>
              <a:rPr lang="pt-BR" sz="2000" dirty="0"/>
              <a:t> </a:t>
            </a:r>
            <a:r>
              <a:rPr lang="pt-BR" sz="2000" dirty="0" err="1"/>
              <a:t>allocation</a:t>
            </a:r>
            <a:r>
              <a:rPr lang="pt-BR" sz="2000" dirty="0"/>
              <a:t>, </a:t>
            </a:r>
            <a:r>
              <a:rPr lang="pt-BR" sz="2000" dirty="0" err="1"/>
              <a:t>an</a:t>
            </a:r>
            <a:r>
              <a:rPr lang="pt-BR" sz="2000" dirty="0"/>
              <a:t> "</a:t>
            </a:r>
            <a:r>
              <a:rPr lang="pt-BR" sz="2000" dirty="0" err="1"/>
              <a:t>economic</a:t>
            </a:r>
            <a:r>
              <a:rPr lang="pt-BR" sz="2000" dirty="0"/>
              <a:t>" framework </a:t>
            </a:r>
            <a:r>
              <a:rPr lang="pt-BR" sz="2000" dirty="0" err="1"/>
              <a:t>becomes</a:t>
            </a:r>
            <a:r>
              <a:rPr lang="pt-BR" sz="2000" dirty="0"/>
              <a:t> </a:t>
            </a:r>
            <a:r>
              <a:rPr lang="pt-BR" sz="2000" dirty="0" err="1"/>
              <a:t>applicable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, </a:t>
            </a:r>
            <a:r>
              <a:rPr lang="pt-BR" sz="2000" dirty="0" err="1"/>
              <a:t>and</a:t>
            </a:r>
            <a:r>
              <a:rPr lang="pt-BR" sz="2000" dirty="0"/>
              <a:t> helps </a:t>
            </a:r>
            <a:r>
              <a:rPr lang="pt-BR" sz="2000" dirty="0" err="1"/>
              <a:t>enrich</a:t>
            </a:r>
            <a:r>
              <a:rPr lang="pt-BR" sz="2000" dirty="0"/>
              <a:t>,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analysis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illegal</a:t>
            </a:r>
            <a:r>
              <a:rPr lang="pt-BR" sz="2000" dirty="0"/>
              <a:t> </a:t>
            </a:r>
            <a:r>
              <a:rPr lang="pt-BR" sz="2000" dirty="0" err="1"/>
              <a:t>behavior</a:t>
            </a:r>
            <a:r>
              <a:rPr lang="pt-BR" sz="2000" dirty="0"/>
              <a:t>¨</a:t>
            </a:r>
          </a:p>
          <a:p>
            <a:pPr marL="0" indent="0">
              <a:buNone/>
            </a:pPr>
            <a:r>
              <a:rPr lang="pt-BR" sz="2000" dirty="0"/>
              <a:t>Outros estudos econômicos na área penal:</a:t>
            </a:r>
          </a:p>
          <a:p>
            <a:pPr marL="0" indent="0">
              <a:buNone/>
            </a:pPr>
            <a:endParaRPr lang="pt-BR" sz="1700" dirty="0"/>
          </a:p>
          <a:p>
            <a:pPr lvl="0"/>
            <a:r>
              <a:rPr lang="pt-BR" sz="1700" dirty="0"/>
              <a:t>“</a:t>
            </a:r>
            <a:r>
              <a:rPr lang="pt-BR" sz="1700" dirty="0" err="1"/>
              <a:t>Estimating</a:t>
            </a:r>
            <a:r>
              <a:rPr lang="pt-BR" sz="1700" dirty="0"/>
              <a:t> </a:t>
            </a:r>
            <a:r>
              <a:rPr lang="pt-BR" sz="1700" dirty="0" err="1"/>
              <a:t>the</a:t>
            </a:r>
            <a:r>
              <a:rPr lang="pt-BR" sz="1700" dirty="0"/>
              <a:t> </a:t>
            </a:r>
            <a:r>
              <a:rPr lang="pt-BR" sz="1700" dirty="0" err="1"/>
              <a:t>Impact</a:t>
            </a:r>
            <a:r>
              <a:rPr lang="pt-BR" sz="1700" dirty="0"/>
              <a:t> </a:t>
            </a:r>
            <a:r>
              <a:rPr lang="pt-BR" sz="1700" dirty="0" err="1"/>
              <a:t>of</a:t>
            </a:r>
            <a:r>
              <a:rPr lang="pt-BR" sz="1700" dirty="0"/>
              <a:t> </a:t>
            </a:r>
            <a:r>
              <a:rPr lang="pt-BR" sz="1700" dirty="0" err="1"/>
              <a:t>the</a:t>
            </a:r>
            <a:r>
              <a:rPr lang="pt-BR" sz="1700" dirty="0"/>
              <a:t> </a:t>
            </a:r>
            <a:r>
              <a:rPr lang="pt-BR" sz="1700" dirty="0" err="1"/>
              <a:t>Death</a:t>
            </a:r>
            <a:r>
              <a:rPr lang="pt-BR" sz="1700" dirty="0"/>
              <a:t> </a:t>
            </a:r>
            <a:r>
              <a:rPr lang="pt-BR" sz="1700" dirty="0" err="1"/>
              <a:t>Penalty</a:t>
            </a:r>
            <a:r>
              <a:rPr lang="pt-BR" sz="1700" dirty="0"/>
              <a:t> </a:t>
            </a:r>
            <a:r>
              <a:rPr lang="pt-BR" sz="1700" dirty="0" err="1"/>
              <a:t>on</a:t>
            </a:r>
            <a:r>
              <a:rPr lang="pt-BR" sz="1700" dirty="0"/>
              <a:t> </a:t>
            </a:r>
            <a:r>
              <a:rPr lang="pt-BR" sz="1700" dirty="0" err="1"/>
              <a:t>Murder</a:t>
            </a:r>
            <a:r>
              <a:rPr lang="pt-BR" sz="1700" dirty="0"/>
              <a:t>”, John </a:t>
            </a:r>
            <a:r>
              <a:rPr lang="pt-BR" sz="1700" dirty="0" err="1"/>
              <a:t>Donohue</a:t>
            </a:r>
            <a:r>
              <a:rPr lang="pt-BR" sz="1700" dirty="0"/>
              <a:t> III e Justin </a:t>
            </a:r>
            <a:r>
              <a:rPr lang="pt-BR" sz="1700" dirty="0" err="1"/>
              <a:t>Wolfes</a:t>
            </a:r>
            <a:r>
              <a:rPr lang="pt-BR" sz="1700" dirty="0"/>
              <a:t>, American Law </a:t>
            </a:r>
            <a:r>
              <a:rPr lang="pt-BR" sz="1700" dirty="0" err="1"/>
              <a:t>and</a:t>
            </a:r>
            <a:r>
              <a:rPr lang="pt-BR" sz="1700" dirty="0"/>
              <a:t> </a:t>
            </a:r>
            <a:r>
              <a:rPr lang="pt-BR" sz="1700" dirty="0" err="1"/>
              <a:t>Economic</a:t>
            </a:r>
            <a:r>
              <a:rPr lang="pt-BR" sz="1700" dirty="0"/>
              <a:t> </a:t>
            </a:r>
            <a:r>
              <a:rPr lang="pt-BR" sz="1700" dirty="0" err="1"/>
              <a:t>Review</a:t>
            </a:r>
            <a:r>
              <a:rPr lang="pt-BR" sz="1700" dirty="0"/>
              <a:t>, Vol. 11, 2, 2009.</a:t>
            </a:r>
          </a:p>
          <a:p>
            <a:pPr lvl="0"/>
            <a:r>
              <a:rPr lang="en-US" sz="1700" dirty="0"/>
              <a:t>“Prison Condition and Recidivism, Francesco Drago, Roberto </a:t>
            </a:r>
            <a:r>
              <a:rPr lang="en-US" sz="1700" dirty="0" err="1"/>
              <a:t>Galbiatti</a:t>
            </a:r>
            <a:r>
              <a:rPr lang="en-US" sz="1700" dirty="0"/>
              <a:t>, Pietro </a:t>
            </a:r>
            <a:r>
              <a:rPr lang="en-US" sz="1700" dirty="0" err="1"/>
              <a:t>Vertova</a:t>
            </a:r>
            <a:r>
              <a:rPr lang="en-US" sz="1700" dirty="0"/>
              <a:t>, American Law and Economics Review, Vol. 13, 2, 2011.</a:t>
            </a:r>
            <a:endParaRPr lang="pt-BR" sz="1700" dirty="0"/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A67DCDB6-4190-9F48-9746-7EFB991D9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1798463"/>
            <a:ext cx="6253212" cy="433092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957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64FE8-FD9E-C54D-9185-D5A61CCA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economia da vida.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C224E1-462D-414A-B134-16582FE1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Premissas:</a:t>
            </a:r>
          </a:p>
          <a:p>
            <a:pPr marL="514350" lvl="0" indent="-514350">
              <a:buAutoNum type="alphaLcParenR"/>
            </a:pPr>
            <a:r>
              <a:rPr lang="pt-BR" dirty="0"/>
              <a:t>Pessoas se casam para aumentar seu nível de utilidade relativamente a solteirice;</a:t>
            </a:r>
          </a:p>
          <a:p>
            <a:pPr marL="514350" lvl="0" indent="-514350">
              <a:buAutoNum type="alphaLcParenR"/>
            </a:pPr>
            <a:r>
              <a:rPr lang="pt-BR" dirty="0"/>
              <a:t>Há um mercado para casamento</a:t>
            </a:r>
          </a:p>
          <a:p>
            <a:pPr marL="514350" lvl="0" indent="-514350">
              <a:buAutoNum type="alphaLcParenR"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Conclui com fórmula matemática: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“A </a:t>
            </a:r>
            <a:r>
              <a:rPr lang="pt-BR" dirty="0" err="1"/>
              <a:t>Theory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Marriage</a:t>
            </a:r>
            <a:r>
              <a:rPr lang="pt-BR" dirty="0"/>
              <a:t>”, in BECKER, Gary, The </a:t>
            </a:r>
            <a:r>
              <a:rPr lang="pt-BR" dirty="0" err="1"/>
              <a:t>Economic</a:t>
            </a:r>
            <a:r>
              <a:rPr lang="pt-BR" dirty="0"/>
              <a:t> Approach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Human</a:t>
            </a:r>
            <a:r>
              <a:rPr lang="pt-BR" dirty="0"/>
              <a:t> </a:t>
            </a:r>
            <a:r>
              <a:rPr lang="pt-BR" dirty="0" err="1"/>
              <a:t>Behavior</a:t>
            </a:r>
            <a:r>
              <a:rPr lang="pt-BR" dirty="0"/>
              <a:t>, Chicago: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Chicago Press, 1990, pp. 205-250.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EA91E35-FB3A-7048-B59C-1DC8B991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63" y="4071387"/>
            <a:ext cx="3911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4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58F9C4-E8DB-8F4B-B3B1-977BF63E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sz="4100"/>
              <a:t>Escola de New Haven de Law </a:t>
            </a:r>
            <a:r>
              <a:rPr lang="pt-BR" sz="4100" err="1"/>
              <a:t>and</a:t>
            </a:r>
            <a:r>
              <a:rPr lang="pt-BR" sz="4100"/>
              <a:t> </a:t>
            </a:r>
            <a:r>
              <a:rPr lang="pt-BR" sz="4100" err="1"/>
              <a:t>Economics</a:t>
            </a:r>
            <a:endParaRPr lang="pt-BR" sz="41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46D495-BC22-8D42-8C94-5A9728151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pt-BR" sz="1700" dirty="0"/>
              <a:t> Reconhece importância do Estado e da regulação.</a:t>
            </a:r>
          </a:p>
          <a:p>
            <a:r>
              <a:rPr lang="pt-BR" sz="1700" dirty="0"/>
              <a:t>Preocupação não apenas com a eficiência, mas também com a distribuição</a:t>
            </a:r>
          </a:p>
          <a:p>
            <a:r>
              <a:rPr lang="pt-BR" sz="1700" dirty="0"/>
              <a:t>Juiz Guido </a:t>
            </a:r>
            <a:r>
              <a:rPr lang="pt-BR" sz="1700" dirty="0" err="1"/>
              <a:t>Calabresi</a:t>
            </a:r>
            <a:r>
              <a:rPr lang="pt-BR" sz="1700" dirty="0"/>
              <a:t> defende que responsabilidade civil deve ser imputada àquele que tiver o menor custo de prevenção do acidente (The </a:t>
            </a:r>
            <a:r>
              <a:rPr lang="pt-BR" sz="1700" dirty="0" err="1"/>
              <a:t>Cost</a:t>
            </a:r>
            <a:r>
              <a:rPr lang="pt-BR" sz="1700" dirty="0"/>
              <a:t> </a:t>
            </a:r>
            <a:r>
              <a:rPr lang="pt-BR" sz="1700" dirty="0" err="1"/>
              <a:t>of</a:t>
            </a:r>
            <a:r>
              <a:rPr lang="pt-BR" sz="1700" dirty="0"/>
              <a:t> </a:t>
            </a:r>
            <a:r>
              <a:rPr lang="pt-BR" sz="1700" dirty="0" err="1"/>
              <a:t>Accidents</a:t>
            </a:r>
            <a:r>
              <a:rPr lang="pt-BR" sz="1700" dirty="0"/>
              <a:t>)</a:t>
            </a:r>
          </a:p>
          <a:p>
            <a:r>
              <a:rPr lang="pt-BR" sz="1700" dirty="0"/>
              <a:t>Nos contratos, alocação de riscos deve ser feita de modo a atribuir cada um deles à parte que melhor puder preveni-los ou remedia-los.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FA7F5AD-72A7-5549-B016-0F3E0472D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6" b="2232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131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61766-1ED3-9549-B420-983B7F00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/>
              <a:t>Public</a:t>
            </a:r>
            <a:r>
              <a:rPr lang="pt-BR" i="1" dirty="0"/>
              <a:t> </a:t>
            </a:r>
            <a:r>
              <a:rPr lang="pt-BR" i="1" dirty="0" err="1"/>
              <a:t>Choice</a:t>
            </a:r>
            <a:r>
              <a:rPr lang="pt-BR" dirty="0"/>
              <a:t>: O mercado da Política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6A1451-E019-9544-BAC8-7C8F98D0F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James Buchanan, Políticos e burocratas são </a:t>
            </a:r>
            <a:r>
              <a:rPr lang="pt-BR" dirty="0" err="1"/>
              <a:t>maximizadores</a:t>
            </a:r>
            <a:r>
              <a:rPr lang="pt-BR" dirty="0"/>
              <a:t> de utilidade.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Agentes econômicos buscam obter rendas e vantagens da atuação estatal.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Na regulação, teoria da captura.</a:t>
            </a:r>
          </a:p>
        </p:txBody>
      </p:sp>
    </p:spTree>
    <p:extLst>
      <p:ext uri="{BB962C8B-B14F-4D97-AF65-F5344CB8AC3E}">
        <p14:creationId xmlns:p14="http://schemas.microsoft.com/office/powerpoint/2010/main" val="2733285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5" ma:contentTypeDescription="Crie um novo documento." ma:contentTypeScope="" ma:versionID="0103d65d0e737d692b676c872728f369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7e923275e42780db4afb5e008224c4d8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Props1.xml><?xml version="1.0" encoding="utf-8"?>
<ds:datastoreItem xmlns:ds="http://schemas.openxmlformats.org/officeDocument/2006/customXml" ds:itemID="{7713955C-C12E-4BA3-8890-4983C2724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ECDA26-472E-425C-9C95-DC71C7EB6C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6DD153-A587-4E39-B027-819EA16C3BA3}">
  <ds:schemaRefs>
    <ds:schemaRef ds:uri="4c414ac8-549e-4ca5-81e3-16b3f3eb5c24"/>
    <ds:schemaRef ds:uri="http://schemas.openxmlformats.org/package/2006/metadata/core-properties"/>
    <ds:schemaRef ds:uri="http://purl.org/dc/elements/1.1/"/>
    <ds:schemaRef ds:uri="ebba5f7d-3b76-4a58-9735-74f0064eafba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634</Words>
  <Application>Microsoft Macintosh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Como usar modelos econômicos para estudar o direito? Quais são as escolas da Law and Economics?</vt:lpstr>
      <vt:lpstr>Institucionalismo norte-americano (anos 1920 e 1930)</vt:lpstr>
      <vt:lpstr>Escola de Chicago</vt:lpstr>
      <vt:lpstr>Direitos de propriedade (Alchian e Demsetz)</vt:lpstr>
      <vt:lpstr>Inadimplemento eficiente dos contratos (efficient breach of contract)</vt:lpstr>
      <vt:lpstr>¨Imperialismo Econômico¨ da Escola de Chicago</vt:lpstr>
      <vt:lpstr>A economia da vida.</vt:lpstr>
      <vt:lpstr>Escola de New Haven de Law and Economics</vt:lpstr>
      <vt:lpstr>Public Choice: O mercado da Política </vt:lpstr>
      <vt:lpstr>Nova Economia Institucional</vt:lpstr>
      <vt:lpstr>Alguns exemplos do uso de modelagem econômica para discussão jurídica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usar modelos econômicos para estudar o direito? Quais são as escolas da Law and Economics?</dc:title>
  <dc:creator>Ruy Pereira Camilo Junior</dc:creator>
  <cp:lastModifiedBy>Ruy Pereira Camilo Junior</cp:lastModifiedBy>
  <cp:revision>2</cp:revision>
  <dcterms:created xsi:type="dcterms:W3CDTF">2022-04-01T04:04:39Z</dcterms:created>
  <dcterms:modified xsi:type="dcterms:W3CDTF">2024-03-14T03:09:58Z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0x0101009E5DFEBCE2E50B4B8EF365B1600A6302</vt:lpwstr>
  </property>
</Properties>
</file>