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sldIdLst>
    <p:sldId id="256" r:id="rId2"/>
    <p:sldId id="273" r:id="rId3"/>
    <p:sldId id="274" r:id="rId4"/>
    <p:sldId id="275" r:id="rId5"/>
    <p:sldId id="257" r:id="rId6"/>
    <p:sldId id="258" r:id="rId7"/>
    <p:sldId id="264" r:id="rId8"/>
    <p:sldId id="262" r:id="rId9"/>
    <p:sldId id="263" r:id="rId10"/>
    <p:sldId id="260" r:id="rId11"/>
    <p:sldId id="267" r:id="rId12"/>
    <p:sldId id="268" r:id="rId13"/>
    <p:sldId id="269" r:id="rId14"/>
    <p:sldId id="284" r:id="rId15"/>
    <p:sldId id="308" r:id="rId16"/>
    <p:sldId id="309" r:id="rId17"/>
    <p:sldId id="310" r:id="rId18"/>
    <p:sldId id="311" r:id="rId19"/>
    <p:sldId id="281" r:id="rId20"/>
    <p:sldId id="282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312" r:id="rId30"/>
    <p:sldId id="313" r:id="rId31"/>
    <p:sldId id="314" r:id="rId32"/>
    <p:sldId id="280" r:id="rId33"/>
    <p:sldId id="279" r:id="rId34"/>
    <p:sldId id="276" r:id="rId35"/>
    <p:sldId id="277" r:id="rId36"/>
    <p:sldId id="278" r:id="rId37"/>
    <p:sldId id="293" r:id="rId38"/>
    <p:sldId id="294" r:id="rId39"/>
    <p:sldId id="295" r:id="rId40"/>
    <p:sldId id="299" r:id="rId41"/>
    <p:sldId id="296" r:id="rId42"/>
    <p:sldId id="297" r:id="rId43"/>
    <p:sldId id="300" r:id="rId44"/>
    <p:sldId id="298" r:id="rId45"/>
    <p:sldId id="301" r:id="rId46"/>
    <p:sldId id="302" r:id="rId47"/>
    <p:sldId id="307" r:id="rId48"/>
    <p:sldId id="304" r:id="rId49"/>
    <p:sldId id="303" r:id="rId50"/>
    <p:sldId id="305" r:id="rId51"/>
    <p:sldId id="306" r:id="rId5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1485FB-0988-5463-27F7-751750B84B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7C592E7-65D7-2C28-C045-6407EABC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863741-0B53-7790-1CFF-4818CCC6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81B7-4ABC-4405-BFD2-9B28C579773B}" type="datetimeFigureOut">
              <a:rPr lang="pt-BR" smtClean="0"/>
              <a:t>29/03/2023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D8CA78-51B0-457F-E109-B521A0750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AEBE1D-C90D-0AFD-B4B2-691BF4744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DD7C-E2E2-4BD5-8DD3-CE3B327A82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0475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3F49AF-BB76-7573-186A-54F71EF5D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9B232D4-CDE2-106F-0F87-C5B2CA352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DC9EAE7-B68C-24AC-ECD5-3EF00E544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81B7-4ABC-4405-BFD2-9B28C579773B}" type="datetimeFigureOut">
              <a:rPr lang="pt-BR" smtClean="0"/>
              <a:t>29/03/2023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B05E83-CBF5-A1B8-B0F2-2659714B3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E1059EC-03C6-27E1-7066-035449859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DD7C-E2E2-4BD5-8DD3-CE3B327A82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5789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1B39C8F-E5B0-525F-4ADD-2550263F6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5BECC01-48FB-4618-2485-CCDFAB62A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77BEEEE-312F-16A5-DFF0-D55983469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81B7-4ABC-4405-BFD2-9B28C579773B}" type="datetimeFigureOut">
              <a:rPr lang="pt-BR" smtClean="0"/>
              <a:t>29/03/2023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DF2DFF-90C3-CAE8-8DFE-A06E665A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AF5C0DF-697B-A66F-89AC-D887B510C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DD7C-E2E2-4BD5-8DD3-CE3B327A82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1911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5105FC-B368-B30C-96B5-DDB56B366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26B1F0-1A41-105F-9308-4918CB9448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2448A3-C431-2A7C-7A22-9A9B028A6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81B7-4ABC-4405-BFD2-9B28C579773B}" type="datetimeFigureOut">
              <a:rPr lang="pt-BR" smtClean="0"/>
              <a:t>29/03/2023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38C51EF-9708-BA07-82D5-8CB66A315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1C3AA4-6A7A-867C-14B0-9CDF96F4B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DD7C-E2E2-4BD5-8DD3-CE3B327A82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715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FF5869-C0EC-BD0C-7CF0-44D4E35F1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60E7502-A188-3974-DD23-7DBDAB141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4724E8-4CC9-E6F5-4C4C-FFA1C0702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81B7-4ABC-4405-BFD2-9B28C579773B}" type="datetimeFigureOut">
              <a:rPr lang="pt-BR" smtClean="0"/>
              <a:t>29/03/2023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531474-CD35-2370-F052-F6BB92F44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30AF455-08F1-C6D2-C65E-B6384D45E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DD7C-E2E2-4BD5-8DD3-CE3B327A82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5755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2E5D2C-D910-63D3-9EA7-A619B4FCB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65FD9B-6D77-6312-3551-69DD276DA0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C8FA20B-438B-110D-F4CB-086BD2CC48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1C42323-2AD1-AB13-FC35-506E8543C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81B7-4ABC-4405-BFD2-9B28C579773B}" type="datetimeFigureOut">
              <a:rPr lang="pt-BR" smtClean="0"/>
              <a:t>29/03/2023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8E54FA6-C939-22F8-1CBF-F39422F5A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D10A10E-D527-7208-BFDA-99BF00ED2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DD7C-E2E2-4BD5-8DD3-CE3B327A82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3300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4B9AF7-8642-C986-A7D1-54078A853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EBB8B37-60DF-B270-5EF2-9361C9297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63B93A5-49BA-ED5A-B9F4-D6405D798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46DE074-2C3C-1DCE-95FB-84227CB81C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FC4427A-223C-2EF4-8B2D-E9E6DF9133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545AE0C-DCD6-2671-6D2C-981FF27CE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81B7-4ABC-4405-BFD2-9B28C579773B}" type="datetimeFigureOut">
              <a:rPr lang="pt-BR" smtClean="0"/>
              <a:t>29/03/2023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20D6C03-5D38-A3E5-2BD5-AB3F3D2AF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C3D8BE4-4E8F-5317-09D3-C01CF7A3F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DD7C-E2E2-4BD5-8DD3-CE3B327A82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8642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1FA336-06DE-A0CD-1BE6-8CD6989AF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1132F08-6BAD-94EC-ABB9-33019EDAB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81B7-4ABC-4405-BFD2-9B28C579773B}" type="datetimeFigureOut">
              <a:rPr lang="pt-BR" smtClean="0"/>
              <a:t>29/03/2023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12F2FF5-DA69-5D6F-889D-C64EEF011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0649473-E3F5-ECFE-4B0A-E0E26624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DD7C-E2E2-4BD5-8DD3-CE3B327A82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9829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38B4DD4-183B-E76E-BAE1-124E65352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81B7-4ABC-4405-BFD2-9B28C579773B}" type="datetimeFigureOut">
              <a:rPr lang="pt-BR" smtClean="0"/>
              <a:t>29/03/2023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7293959-24E6-93FF-0468-F75C36D35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8AB9A1B-192B-893F-534C-30D0E6003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DD7C-E2E2-4BD5-8DD3-CE3B327A82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4835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B1DC8A-689F-9E57-C1C9-8800D4406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E1872D-8D56-CDBE-87DC-021383566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793B3B5-C0FB-0A00-11B9-8DC8E9C35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278C592-C5DE-3A7C-4229-919191490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81B7-4ABC-4405-BFD2-9B28C579773B}" type="datetimeFigureOut">
              <a:rPr lang="pt-BR" smtClean="0"/>
              <a:t>29/03/2023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633CE3F-A344-B2FD-EAAB-215335030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AFE0B5B-48F7-FA3A-D267-809E563DA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DD7C-E2E2-4BD5-8DD3-CE3B327A82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5844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316108-FD1A-FC57-DD8A-07806217B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3B69C5C-3FEB-7E38-22B8-1DC16C5AA6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DBFA5CE-A73C-3DF5-3776-CC648CBDF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739DC9C-3974-5947-2657-DF144F249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81B7-4ABC-4405-BFD2-9B28C579773B}" type="datetimeFigureOut">
              <a:rPr lang="pt-BR" smtClean="0"/>
              <a:t>29/03/2023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D63CF4F-E154-D090-0E61-6CEE50655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A9ACB9C-FD32-FFD9-D021-8B6FA1B5D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DD7C-E2E2-4BD5-8DD3-CE3B327A82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8163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AC3BEF0-BE0D-4E35-339D-DB98939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5141F83-6B4E-11D8-4480-19D8C0C28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30865A8-F1F5-3E61-4602-19593FA013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F81B7-4ABC-4405-BFD2-9B28C579773B}" type="datetimeFigureOut">
              <a:rPr lang="pt-BR" smtClean="0"/>
              <a:t>29/03/2023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EAF2D85-AAF3-0109-400A-7E55F26A17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5E32434-2087-397A-E830-A6D8B9F6A8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ADD7C-E2E2-4BD5-8DD3-CE3B327A82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813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Arte </a:t>
            </a:r>
            <a:r>
              <a:rPr lang="pt-BR" dirty="0" err="1"/>
              <a:t>decolonial</a:t>
            </a:r>
            <a:r>
              <a:rPr lang="pt-BR" dirty="0"/>
              <a:t>, feminista e queer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Prof. Dr. Ferdinando Martins</a:t>
            </a:r>
          </a:p>
          <a:p>
            <a:r>
              <a:rPr lang="pt-BR" dirty="0"/>
              <a:t>ECA-USP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Cultura, sociedade e militância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Ideal de feminilidade promovendo o consumo</a:t>
            </a:r>
          </a:p>
          <a:p>
            <a:r>
              <a:rPr lang="pt-BR" dirty="0" err="1"/>
              <a:t>Kinsey</a:t>
            </a:r>
            <a:r>
              <a:rPr lang="pt-BR" dirty="0"/>
              <a:t>: Sexual </a:t>
            </a:r>
            <a:r>
              <a:rPr lang="pt-BR" dirty="0" err="1"/>
              <a:t>Behavior</a:t>
            </a:r>
            <a:r>
              <a:rPr lang="pt-BR" dirty="0"/>
              <a:t> in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Human</a:t>
            </a:r>
            <a:r>
              <a:rPr lang="pt-BR" dirty="0"/>
              <a:t> Male (1948) e Sexual </a:t>
            </a:r>
            <a:r>
              <a:rPr lang="pt-BR" dirty="0" err="1"/>
              <a:t>Behavior</a:t>
            </a:r>
            <a:r>
              <a:rPr lang="pt-BR" dirty="0"/>
              <a:t> in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Human</a:t>
            </a:r>
            <a:r>
              <a:rPr lang="pt-BR" dirty="0"/>
              <a:t> </a:t>
            </a:r>
            <a:r>
              <a:rPr lang="pt-BR" dirty="0" err="1"/>
              <a:t>Female</a:t>
            </a:r>
            <a:r>
              <a:rPr lang="pt-BR" dirty="0"/>
              <a:t> (1953)</a:t>
            </a:r>
          </a:p>
          <a:p>
            <a:r>
              <a:rPr lang="pt-BR" dirty="0"/>
              <a:t>Novos sujeitos sociais</a:t>
            </a:r>
          </a:p>
          <a:p>
            <a:r>
              <a:rPr lang="pt-BR" dirty="0"/>
              <a:t>Segunda onda do feminismo: </a:t>
            </a:r>
          </a:p>
          <a:p>
            <a:pPr lvl="1"/>
            <a:r>
              <a:rPr lang="pt-BR" dirty="0">
                <a:solidFill>
                  <a:schemeClr val="tx1"/>
                </a:solidFill>
              </a:rPr>
              <a:t>Movimentos de liberação feminina</a:t>
            </a:r>
          </a:p>
          <a:p>
            <a:pPr lvl="1"/>
            <a:r>
              <a:rPr lang="pt-BR" dirty="0">
                <a:solidFill>
                  <a:schemeClr val="tx1"/>
                </a:solidFill>
              </a:rPr>
              <a:t>Luta pela igualdade jurídica e social das mulheres</a:t>
            </a:r>
          </a:p>
          <a:p>
            <a:pPr lvl="1"/>
            <a:r>
              <a:rPr lang="pt-BR" dirty="0">
                <a:solidFill>
                  <a:schemeClr val="tx1"/>
                </a:solidFill>
              </a:rPr>
              <a:t>Contra as definições </a:t>
            </a:r>
            <a:r>
              <a:rPr lang="pt-BR" dirty="0" err="1">
                <a:solidFill>
                  <a:schemeClr val="tx1"/>
                </a:solidFill>
              </a:rPr>
              <a:t>essencialista</a:t>
            </a:r>
            <a:endParaRPr lang="pt-BR" dirty="0">
              <a:solidFill>
                <a:schemeClr val="tx1"/>
              </a:solidFill>
            </a:endParaRPr>
          </a:p>
          <a:p>
            <a:r>
              <a:rPr lang="pt-BR" dirty="0"/>
              <a:t>Homossexuais começam a sair do gueto, mas o termo inclui qualquer desvio da </a:t>
            </a:r>
            <a:r>
              <a:rPr lang="pt-BR" dirty="0" err="1"/>
              <a:t>cisheteronormatividade</a:t>
            </a:r>
            <a:endParaRPr lang="pt-BR" dirty="0"/>
          </a:p>
          <a:p>
            <a:pPr>
              <a:buNone/>
            </a:pPr>
            <a:endParaRPr lang="pt-B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Pós-estruturalismo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t-BR" dirty="0"/>
              <a:t>“Esta será a mais importante das guerras, porque o que está em jogo não é nem o território nem a cidade, mas o corpo, o prazer e a vida” (Paul B. </a:t>
            </a:r>
            <a:r>
              <a:rPr lang="pt-BR" dirty="0" err="1"/>
              <a:t>Preciado</a:t>
            </a:r>
            <a:r>
              <a:rPr lang="pt-BR" dirty="0"/>
              <a:t>)</a:t>
            </a:r>
          </a:p>
          <a:p>
            <a:pPr algn="ctr">
              <a:buNone/>
            </a:pPr>
            <a:r>
              <a:rPr lang="pt-BR" dirty="0"/>
              <a:t>“Eu sou o monstro que vos fala” (Paul B. </a:t>
            </a:r>
            <a:r>
              <a:rPr lang="pt-BR" dirty="0" err="1"/>
              <a:t>Preciado</a:t>
            </a:r>
            <a:r>
              <a:rPr lang="pt-BR" dirty="0"/>
              <a:t>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Pós-estruturalismo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Derrida: desconstrução e </a:t>
            </a:r>
            <a:r>
              <a:rPr lang="pt-BR" dirty="0" err="1"/>
              <a:t>citacionalidade</a:t>
            </a:r>
            <a:r>
              <a:rPr lang="pt-BR" dirty="0"/>
              <a:t> </a:t>
            </a:r>
          </a:p>
          <a:p>
            <a:r>
              <a:rPr lang="pt-BR" dirty="0"/>
              <a:t>Emergência da categoria gênero</a:t>
            </a:r>
          </a:p>
          <a:p>
            <a:r>
              <a:rPr lang="pt-BR" dirty="0" err="1"/>
              <a:t>Performatividade</a:t>
            </a:r>
            <a:r>
              <a:rPr lang="pt-BR" dirty="0"/>
              <a:t> de gênero</a:t>
            </a:r>
          </a:p>
          <a:p>
            <a:r>
              <a:rPr lang="pt-BR" dirty="0"/>
              <a:t>Questionamento das bases biológicas</a:t>
            </a:r>
          </a:p>
          <a:p>
            <a:pPr lvl="1"/>
            <a:r>
              <a:rPr lang="pt-BR" dirty="0" err="1">
                <a:solidFill>
                  <a:schemeClr val="tx1"/>
                </a:solidFill>
              </a:rPr>
              <a:t>Butler</a:t>
            </a:r>
            <a:r>
              <a:rPr lang="pt-BR" dirty="0">
                <a:solidFill>
                  <a:schemeClr val="tx1"/>
                </a:solidFill>
              </a:rPr>
              <a:t>: biologia é campo disciplinar</a:t>
            </a:r>
          </a:p>
          <a:p>
            <a:pPr lvl="1"/>
            <a:r>
              <a:rPr lang="pt-BR" dirty="0">
                <a:solidFill>
                  <a:schemeClr val="tx1"/>
                </a:solidFill>
              </a:rPr>
              <a:t>Anne </a:t>
            </a:r>
            <a:r>
              <a:rPr lang="pt-BR" dirty="0" err="1">
                <a:solidFill>
                  <a:schemeClr val="tx1"/>
                </a:solidFill>
              </a:rPr>
              <a:t>Fausto-Sterling</a:t>
            </a:r>
            <a:r>
              <a:rPr lang="pt-BR" dirty="0">
                <a:solidFill>
                  <a:schemeClr val="tx1"/>
                </a:solidFill>
              </a:rPr>
              <a:t>: </a:t>
            </a:r>
            <a:r>
              <a:rPr lang="pt-BR" i="1" dirty="0">
                <a:solidFill>
                  <a:schemeClr val="tx1"/>
                </a:solidFill>
              </a:rPr>
              <a:t>Corpos sexuados</a:t>
            </a:r>
          </a:p>
          <a:p>
            <a:r>
              <a:rPr lang="pt-BR" dirty="0"/>
              <a:t>Autoteoria (</a:t>
            </a:r>
            <a:r>
              <a:rPr lang="pt-BR" dirty="0" err="1"/>
              <a:t>Preciado</a:t>
            </a:r>
            <a:r>
              <a:rPr lang="pt-BR" dirty="0"/>
              <a:t>, </a:t>
            </a:r>
            <a:r>
              <a:rPr lang="pt-BR" dirty="0" err="1"/>
              <a:t>bell</a:t>
            </a:r>
            <a:r>
              <a:rPr lang="pt-BR" dirty="0"/>
              <a:t> </a:t>
            </a:r>
            <a:r>
              <a:rPr lang="pt-BR" dirty="0" err="1"/>
              <a:t>hooks</a:t>
            </a:r>
            <a:r>
              <a:rPr lang="pt-BR" dirty="0"/>
              <a:t>, </a:t>
            </a:r>
            <a:r>
              <a:rPr lang="pt-BR" dirty="0" err="1"/>
              <a:t>Audre</a:t>
            </a:r>
            <a:r>
              <a:rPr lang="pt-BR" dirty="0"/>
              <a:t> Lorde, Maggie Nelson)</a:t>
            </a:r>
          </a:p>
          <a:p>
            <a:r>
              <a:rPr lang="pt-BR" dirty="0"/>
              <a:t>Dos Estudos Gays e Lésbicos à Teoria </a:t>
            </a:r>
            <a:r>
              <a:rPr lang="pt-BR" dirty="0" err="1"/>
              <a:t>Queer</a:t>
            </a:r>
            <a:endParaRPr lang="pt-B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Cultura, sociedade e militância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/>
              <a:t>Aids</a:t>
            </a:r>
            <a:endParaRPr lang="pt-BR" dirty="0"/>
          </a:p>
          <a:p>
            <a:r>
              <a:rPr lang="pt-BR" dirty="0"/>
              <a:t>Internet</a:t>
            </a:r>
          </a:p>
          <a:p>
            <a:r>
              <a:rPr lang="pt-BR" dirty="0"/>
              <a:t>Terceira onda do feminismo: feminismo da diferença, </a:t>
            </a:r>
            <a:r>
              <a:rPr lang="pt-BR" dirty="0" err="1"/>
              <a:t>interseccionalidade</a:t>
            </a:r>
            <a:r>
              <a:rPr lang="pt-BR" dirty="0"/>
              <a:t>,  micropolítica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AFDFF566-A968-0214-F806-8FDAC0445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71500"/>
            <a:ext cx="51816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993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5" name="Rectangle 3789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7890" name="Picture 2" descr="Ana Mendieta | MoMA">
            <a:extLst>
              <a:ext uri="{FF2B5EF4-FFF2-40B4-BE49-F238E27FC236}">
                <a16:creationId xmlns:a16="http://schemas.microsoft.com/office/drawing/2014/main" id="{1B8C6705-9CB5-DA49-55D2-0A63F2AA41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7" r="4388" b="-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664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8D23F5A-52E0-29EF-25BE-0478D7B13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926" y="0"/>
            <a:ext cx="5484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84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3" name="Rectangle 5018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0178" name="Picture 2" descr="Ana Mendieta: Artist or Martyr? - ArtReview">
            <a:extLst>
              <a:ext uri="{FF2B5EF4-FFF2-40B4-BE49-F238E27FC236}">
                <a16:creationId xmlns:a16="http://schemas.microsoft.com/office/drawing/2014/main" id="{9D1CDF17-2600-3BC4-07B8-050C628340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" r="6046" b="-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021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Ana Mendieta | Silueta Works in Iowa (1976-78) | Artsy">
            <a:extLst>
              <a:ext uri="{FF2B5EF4-FFF2-40B4-BE49-F238E27FC236}">
                <a16:creationId xmlns:a16="http://schemas.microsoft.com/office/drawing/2014/main" id="{F48EB313-8A22-B43A-58A7-A9A7E13EC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0"/>
            <a:ext cx="5467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959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F57F8F02-E99D-B69A-113B-C15B3AD63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571500"/>
            <a:ext cx="4286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656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Title 1">
            <a:extLst>
              <a:ext uri="{FF2B5EF4-FFF2-40B4-BE49-F238E27FC236}">
                <a16:creationId xmlns:a16="http://schemas.microsoft.com/office/drawing/2014/main" id="{EA77D16E-A3F6-F323-88D0-71703C4BA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Independência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morte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C3B395CC-6F5F-0794-31C9-D8DAB5B67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https://artsandculture.google.com/asset/independ%C3%AAncia-ou-morte/VwEourjRSnxAXQ?hl=pt-BR&amp;ms=%7B%22x%22%3A0.5%2C%22y%22%3A0.5%2C%22z%22%3A9.635969881248103%2C%22size%22%3A%7B%22width%22%3A1.501064237623402%2C%22height%22%3A1.237515495871283%7D%7D</a:t>
            </a:r>
          </a:p>
        </p:txBody>
      </p:sp>
    </p:spTree>
    <p:extLst>
      <p:ext uri="{BB962C8B-B14F-4D97-AF65-F5344CB8AC3E}">
        <p14:creationId xmlns:p14="http://schemas.microsoft.com/office/powerpoint/2010/main" val="1415413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053B33E8-0399-ED30-C4D9-D59BE7636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571500"/>
            <a:ext cx="4286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256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276AA51A-26F5-1EAC-594D-BC686970DF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41" r="-1" b="1197"/>
          <a:stretch/>
        </p:blipFill>
        <p:spPr bwMode="auto">
          <a:xfrm>
            <a:off x="1700608" y="10"/>
            <a:ext cx="7443392" cy="685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043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835F94A6-8D4F-8445-592F-32136DFA6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571500"/>
            <a:ext cx="4286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761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CD74B524-DD9B-8EEA-B8BD-E12CB1E0E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571500"/>
            <a:ext cx="4286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366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691DA5C8-6BAE-F3A8-E55A-C58D6912E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571500"/>
            <a:ext cx="4286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746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7ED9A13C-821A-C9AB-B67A-66C829682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571500"/>
            <a:ext cx="4286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807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7685CAB0-A0CE-D7CB-94A9-F92682CBF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571500"/>
            <a:ext cx="4286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7659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C455D5C0-2BC8-5870-162B-75AEA4447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571500"/>
            <a:ext cx="4286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1550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BBB7D2F7-00BD-9AAB-2CB8-CE9103ED2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571500"/>
            <a:ext cx="4286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7417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5" name="Rectangle 532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3250" name="Picture 2" descr="Subvertendo imagens racistas: a costura da memória de Rosana Paulino –  Jornal da USP">
            <a:extLst>
              <a:ext uri="{FF2B5EF4-FFF2-40B4-BE49-F238E27FC236}">
                <a16:creationId xmlns:a16="http://schemas.microsoft.com/office/drawing/2014/main" id="{29E26ECF-885E-AD02-B9CE-B95D9AE9F3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9" r="15401" b="1"/>
          <a:stretch/>
        </p:blipFill>
        <p:spPr bwMode="auto">
          <a:xfrm>
            <a:off x="628649" y="735153"/>
            <a:ext cx="7886701" cy="538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327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C61D1F-6EC3-96C4-F02B-3D834A74A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Sessão do Conselho de Ministros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C5C60B-6C50-0C59-694C-93BE54961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https://artsandculture.google.com/asset/council-of-ministers-session-georgina-de-albuquerque/0gFadisN3itJrw?hl=pt-br</a:t>
            </a:r>
          </a:p>
        </p:txBody>
      </p:sp>
    </p:spTree>
    <p:extLst>
      <p:ext uri="{BB962C8B-B14F-4D97-AF65-F5344CB8AC3E}">
        <p14:creationId xmlns:p14="http://schemas.microsoft.com/office/powerpoint/2010/main" val="2733358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1" name="Rectangle 542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4274" name="Picture 2" descr="Sem título, PACHECO, NAZARETH (1997.060) | MAM">
            <a:extLst>
              <a:ext uri="{FF2B5EF4-FFF2-40B4-BE49-F238E27FC236}">
                <a16:creationId xmlns:a16="http://schemas.microsoft.com/office/drawing/2014/main" id="{E9ECA94B-8A36-A926-BFDC-C3999EA52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5" r="-1" b="34978"/>
          <a:stretch/>
        </p:blipFill>
        <p:spPr bwMode="auto">
          <a:xfrm>
            <a:off x="628649" y="735153"/>
            <a:ext cx="7886701" cy="538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7826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310" name="Rectangle 55309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312" name="Freeform: Shape 55311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5300" name="Picture 4" descr="Nazareth Pacheco | Galeria Murilo Castro">
            <a:extLst>
              <a:ext uri="{FF2B5EF4-FFF2-40B4-BE49-F238E27FC236}">
                <a16:creationId xmlns:a16="http://schemas.microsoft.com/office/drawing/2014/main" id="{12E4F2D4-3593-5DB6-4F3F-020318B51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7084" y="1201003"/>
            <a:ext cx="3385164" cy="410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2428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35E261DA-722C-C602-31C1-1B05002183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7916"/>
          <a:stretch/>
        </p:blipFill>
        <p:spPr bwMode="auto">
          <a:xfrm>
            <a:off x="1700608" y="10"/>
            <a:ext cx="7443392" cy="685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1959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essoas na frente de uma estátua&#10;&#10;Descrição gerada automaticamente com confiança média">
            <a:extLst>
              <a:ext uri="{FF2B5EF4-FFF2-40B4-BE49-F238E27FC236}">
                <a16:creationId xmlns:a16="http://schemas.microsoft.com/office/drawing/2014/main" id="{F5084331-99F4-B103-16EC-65A693335F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3" b="31047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342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2DC88F1D-64B4-3A41-1718-A3C87CDA5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3" b="31347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147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anela com cortina&#10;&#10;Descrição gerada automaticamente com confiança média">
            <a:extLst>
              <a:ext uri="{FF2B5EF4-FFF2-40B4-BE49-F238E27FC236}">
                <a16:creationId xmlns:a16="http://schemas.microsoft.com/office/drawing/2014/main" id="{B02F412B-03D4-F722-CC1D-3F595E9E47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1" b="25469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4869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exto&#10;&#10;Descrição gerada automaticamente com confiança baixa">
            <a:extLst>
              <a:ext uri="{FF2B5EF4-FFF2-40B4-BE49-F238E27FC236}">
                <a16:creationId xmlns:a16="http://schemas.microsoft.com/office/drawing/2014/main" id="{51A12ECC-D1C0-877B-2CE5-6F87F2B21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8" b="3832"/>
          <a:stretch/>
        </p:blipFill>
        <p:spPr bwMode="auto">
          <a:xfrm>
            <a:off x="482600" y="640080"/>
            <a:ext cx="8197240" cy="525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9603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C5E73057-8F90-262C-71D6-98607FDA07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3" b="35957"/>
          <a:stretch/>
        </p:blipFill>
        <p:spPr bwMode="auto">
          <a:xfrm>
            <a:off x="482600" y="640080"/>
            <a:ext cx="8197240" cy="525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929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E7C90C7B-D13B-F052-B522-B2C6923FBA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0"/>
          <a:stretch/>
        </p:blipFill>
        <p:spPr bwMode="auto">
          <a:xfrm>
            <a:off x="482600" y="640080"/>
            <a:ext cx="8197240" cy="525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5499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7" name="Rectangle 2560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3883DFF1-0BC8-54BA-28B7-0AF2D80B24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6" b="29165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165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essão do Conselho de Estado – Wikipédia, a enciclopédia livre">
            <a:extLst>
              <a:ext uri="{FF2B5EF4-FFF2-40B4-BE49-F238E27FC236}">
                <a16:creationId xmlns:a16="http://schemas.microsoft.com/office/drawing/2014/main" id="{932C409B-ABE8-C55A-5FA7-34C6559C4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1804563"/>
            <a:ext cx="3977969" cy="2923807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Independência ou Morte">
            <a:extLst>
              <a:ext uri="{FF2B5EF4-FFF2-40B4-BE49-F238E27FC236}">
                <a16:creationId xmlns:a16="http://schemas.microsoft.com/office/drawing/2014/main" id="{561C48C5-FF42-5684-14A4-A1152C392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2649" y="2172525"/>
            <a:ext cx="3977969" cy="2187882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9689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5" name="Rectangle 276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7650" name="Picture 2" descr="Televisão pendurada na parede&#10;&#10;Descrição gerada automaticamente com confiança baixa">
            <a:extLst>
              <a:ext uri="{FF2B5EF4-FFF2-40B4-BE49-F238E27FC236}">
                <a16:creationId xmlns:a16="http://schemas.microsoft.com/office/drawing/2014/main" id="{EB012139-3C3B-63A4-B454-DCC7E5A0C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2" b="22008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5706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1" name="Rectangle 266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BD011B0A-8844-73AA-5E4B-4C4E08BA04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6" b="29315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4351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Élle de Bernardini - Participantes - Pivô">
            <a:extLst>
              <a:ext uri="{FF2B5EF4-FFF2-40B4-BE49-F238E27FC236}">
                <a16:creationId xmlns:a16="http://schemas.microsoft.com/office/drawing/2014/main" id="{2FDAF284-6FC7-A5FD-0320-23A0FFD91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9684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Élle de Bernardini - Portas Vilaseca Galeria">
            <a:extLst>
              <a:ext uri="{FF2B5EF4-FFF2-40B4-BE49-F238E27FC236}">
                <a16:creationId xmlns:a16="http://schemas.microsoft.com/office/drawing/2014/main" id="{8193BE06-F7CA-9969-3F94-41028B81A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7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4252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Élle de Bernardini - Portas Vilaseca Galeria">
            <a:extLst>
              <a:ext uri="{FF2B5EF4-FFF2-40B4-BE49-F238E27FC236}">
                <a16:creationId xmlns:a16="http://schemas.microsoft.com/office/drawing/2014/main" id="{8FA18757-212E-88DB-5651-B3DCD1ADD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7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5214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Élle de Bernardini - Portas Vilaseca Galeria">
            <a:extLst>
              <a:ext uri="{FF2B5EF4-FFF2-40B4-BE49-F238E27FC236}">
                <a16:creationId xmlns:a16="http://schemas.microsoft.com/office/drawing/2014/main" id="{DBDDB24F-0D00-84EC-C039-9D9A8D7E9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2750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NTREVISTA COM O ARTISTA EFE GODOY | DaP">
            <a:extLst>
              <a:ext uri="{FF2B5EF4-FFF2-40B4-BE49-F238E27FC236}">
                <a16:creationId xmlns:a16="http://schemas.microsoft.com/office/drawing/2014/main" id="{D12A0095-25A8-CD97-DEC2-FD27A31BB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191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3" name="Rectangle 348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4818" name="Picture 2" descr="Efe Godoy cria universo cor-de-rosa com figuras dignas do Folclore -  Harper's Bazaar » Moda, beleza e estilo de vida em um só site">
            <a:extLst>
              <a:ext uri="{FF2B5EF4-FFF2-40B4-BE49-F238E27FC236}">
                <a16:creationId xmlns:a16="http://schemas.microsoft.com/office/drawing/2014/main" id="{D2ABC591-6F7D-40E5-7636-94EF5911C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7" r="10826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072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7" name="Rectangle 3584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5842" name="Picture 2" descr="Efe Godoy - Prêmio PIPA">
            <a:extLst>
              <a:ext uri="{FF2B5EF4-FFF2-40B4-BE49-F238E27FC236}">
                <a16:creationId xmlns:a16="http://schemas.microsoft.com/office/drawing/2014/main" id="{16514648-242D-9CA5-AA79-BC26620858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r="2" b="2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1627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A magia híbrida de Efe Godoy - MJOURNAL">
            <a:extLst>
              <a:ext uri="{FF2B5EF4-FFF2-40B4-BE49-F238E27FC236}">
                <a16:creationId xmlns:a16="http://schemas.microsoft.com/office/drawing/2014/main" id="{2FE1469C-525A-7389-DBC7-7C8A9FF87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112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Introdução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Teoria</a:t>
            </a:r>
          </a:p>
          <a:p>
            <a:r>
              <a:rPr lang="pt-BR" dirty="0"/>
              <a:t>Mudanças sociais e culturais</a:t>
            </a:r>
          </a:p>
          <a:p>
            <a:r>
              <a:rPr lang="pt-BR" dirty="0"/>
              <a:t>Movimentos sociais e militância</a:t>
            </a:r>
          </a:p>
          <a:p>
            <a:r>
              <a:rPr lang="pt-BR" dirty="0"/>
              <a:t>Temporalidades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elma Albuquerque | Efe Godoy">
            <a:extLst>
              <a:ext uri="{FF2B5EF4-FFF2-40B4-BE49-F238E27FC236}">
                <a16:creationId xmlns:a16="http://schemas.microsoft.com/office/drawing/2014/main" id="{CC47EB12-0B40-D4C1-64C9-760371505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8" y="0"/>
            <a:ext cx="4848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716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Brazil's Largest Queer Art Exhibition Reopens After Being Censored Last Year">
            <a:extLst>
              <a:ext uri="{FF2B5EF4-FFF2-40B4-BE49-F238E27FC236}">
                <a16:creationId xmlns:a16="http://schemas.microsoft.com/office/drawing/2014/main" id="{AF348C02-48CA-CADC-BA97-7CE8CE7E0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709549"/>
            <a:ext cx="8178799" cy="543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881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Essencialismo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Biologia</a:t>
            </a:r>
          </a:p>
          <a:p>
            <a:r>
              <a:rPr lang="pt-BR" dirty="0"/>
              <a:t>Medicina</a:t>
            </a:r>
          </a:p>
          <a:p>
            <a:r>
              <a:rPr lang="pt-BR" dirty="0"/>
              <a:t>Senso comum </a:t>
            </a:r>
          </a:p>
          <a:p>
            <a:r>
              <a:rPr lang="pt-BR" dirty="0"/>
              <a:t>Psicanálise 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Essencialismo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t-BR" dirty="0"/>
              <a:t>“Anatomia é o destino” (Sigmund Freud)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Cultura, sociedade e militância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E eu não sou uma mulher? (</a:t>
            </a:r>
            <a:r>
              <a:rPr lang="pt-BR" dirty="0" err="1"/>
              <a:t>Sojourner</a:t>
            </a:r>
            <a:r>
              <a:rPr lang="pt-BR" dirty="0"/>
              <a:t> </a:t>
            </a:r>
            <a:r>
              <a:rPr lang="pt-BR" dirty="0" err="1"/>
              <a:t>Truth</a:t>
            </a:r>
            <a:r>
              <a:rPr lang="pt-BR" dirty="0"/>
              <a:t>)</a:t>
            </a:r>
          </a:p>
          <a:p>
            <a:r>
              <a:rPr lang="pt-BR" dirty="0" err="1"/>
              <a:t>Angela</a:t>
            </a:r>
            <a:r>
              <a:rPr lang="pt-BR" dirty="0"/>
              <a:t> Davis: ideologia da feminilidade </a:t>
            </a:r>
          </a:p>
          <a:p>
            <a:r>
              <a:rPr lang="pt-BR" dirty="0" err="1"/>
              <a:t>Patologização</a:t>
            </a:r>
            <a:r>
              <a:rPr lang="pt-BR" dirty="0"/>
              <a:t> do feminino: </a:t>
            </a:r>
            <a:r>
              <a:rPr lang="pt-BR" i="1" dirty="0"/>
              <a:t>O papel de parede amarelo</a:t>
            </a:r>
            <a:r>
              <a:rPr lang="pt-BR" dirty="0"/>
              <a:t> (Charlotte </a:t>
            </a:r>
            <a:r>
              <a:rPr lang="pt-BR" dirty="0" err="1"/>
              <a:t>Perkins</a:t>
            </a:r>
            <a:r>
              <a:rPr lang="pt-BR" dirty="0"/>
              <a:t> </a:t>
            </a:r>
            <a:r>
              <a:rPr lang="pt-BR" dirty="0" err="1"/>
              <a:t>Gillman</a:t>
            </a:r>
            <a:r>
              <a:rPr lang="pt-BR" dirty="0"/>
              <a:t>) e </a:t>
            </a:r>
            <a:r>
              <a:rPr lang="pt-BR" i="1" dirty="0"/>
              <a:t>Tristes, Loucas e Más</a:t>
            </a:r>
            <a:r>
              <a:rPr lang="pt-BR" dirty="0"/>
              <a:t> (Lisa </a:t>
            </a:r>
            <a:r>
              <a:rPr lang="pt-BR" dirty="0" err="1"/>
              <a:t>Appignanese</a:t>
            </a:r>
            <a:r>
              <a:rPr lang="pt-BR" dirty="0"/>
              <a:t>)</a:t>
            </a:r>
          </a:p>
          <a:p>
            <a:r>
              <a:rPr lang="pt-BR" dirty="0"/>
              <a:t>Primeira onda do feminismo: sufrágio </a:t>
            </a:r>
          </a:p>
          <a:p>
            <a:r>
              <a:rPr lang="pt-BR" dirty="0"/>
              <a:t>“Homossexual”, termo criado pelo romancista alemão Karl-Maria </a:t>
            </a:r>
            <a:r>
              <a:rPr lang="pt-BR" dirty="0" err="1"/>
              <a:t>Kertbeny</a:t>
            </a:r>
            <a:r>
              <a:rPr lang="pt-BR" dirty="0"/>
              <a:t> em 1848</a:t>
            </a:r>
          </a:p>
          <a:p>
            <a:r>
              <a:rPr lang="pt-BR" dirty="0"/>
              <a:t>Virginia Woolf: </a:t>
            </a:r>
            <a:r>
              <a:rPr lang="pt-BR" i="1" dirty="0"/>
              <a:t>Um teto todo seu</a:t>
            </a:r>
            <a:endParaRPr lang="pt-BR" dirty="0"/>
          </a:p>
          <a:p>
            <a:endParaRPr lang="pt-B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Construção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t-BR" dirty="0"/>
              <a:t>“Não se nasce mulher, torna-se mulher” </a:t>
            </a:r>
          </a:p>
          <a:p>
            <a:pPr algn="ctr">
              <a:buNone/>
            </a:pPr>
            <a:r>
              <a:rPr lang="pt-BR" dirty="0"/>
              <a:t>(Simone de Beauvoir)</a:t>
            </a:r>
          </a:p>
          <a:p>
            <a:pPr algn="ctr">
              <a:buNone/>
            </a:pPr>
            <a:endParaRPr lang="pt-BR" dirty="0"/>
          </a:p>
          <a:p>
            <a:pPr algn="ctr">
              <a:buNone/>
            </a:pPr>
            <a:r>
              <a:rPr lang="pt-BR" dirty="0"/>
              <a:t>“A mulher não existe”</a:t>
            </a:r>
          </a:p>
          <a:p>
            <a:pPr algn="ctr">
              <a:buNone/>
            </a:pPr>
            <a:r>
              <a:rPr lang="pt-BR" dirty="0"/>
              <a:t>(Jacques Lacan)</a:t>
            </a:r>
          </a:p>
          <a:p>
            <a:pPr algn="ctr">
              <a:buNone/>
            </a:pPr>
            <a:endParaRPr lang="pt-BR" dirty="0"/>
          </a:p>
          <a:p>
            <a:pPr algn="ctr">
              <a:buNone/>
            </a:pPr>
            <a:r>
              <a:rPr lang="pt-BR" dirty="0"/>
              <a:t>No inconsciente </a:t>
            </a:r>
            <a:r>
              <a:rPr lang="pt-BR" b="1" dirty="0"/>
              <a:t>não</a:t>
            </a:r>
            <a:r>
              <a:rPr lang="pt-BR" dirty="0"/>
              <a:t> há registro da diferença sexual. A</a:t>
            </a:r>
            <a:r>
              <a:rPr lang="pt-BR" b="1" dirty="0"/>
              <a:t> mulher</a:t>
            </a:r>
            <a:r>
              <a:rPr lang="pt-BR" dirty="0"/>
              <a:t> representa a alteridade absoluta.</a:t>
            </a:r>
          </a:p>
          <a:p>
            <a:pPr>
              <a:buNone/>
            </a:pPr>
            <a:endParaRPr lang="pt-B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1516</TotalTime>
  <Words>428</Words>
  <Application>Microsoft Office PowerPoint</Application>
  <PresentationFormat>Apresentação na tela (4:3)</PresentationFormat>
  <Paragraphs>59</Paragraphs>
  <Slides>51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Tema do Office</vt:lpstr>
      <vt:lpstr>Arte decolonial, feminista e queer</vt:lpstr>
      <vt:lpstr>Independência ou morte  </vt:lpstr>
      <vt:lpstr>Sessão do Conselho de Ministros</vt:lpstr>
      <vt:lpstr>Apresentação do PowerPoint</vt:lpstr>
      <vt:lpstr>Introdução</vt:lpstr>
      <vt:lpstr>Essencialismo</vt:lpstr>
      <vt:lpstr>Essencialismo</vt:lpstr>
      <vt:lpstr>Cultura, sociedade e militância</vt:lpstr>
      <vt:lpstr>Construção</vt:lpstr>
      <vt:lpstr>Cultura, sociedade e militância</vt:lpstr>
      <vt:lpstr>Pós-estruturalismo</vt:lpstr>
      <vt:lpstr>Pós-estruturalismo</vt:lpstr>
      <vt:lpstr>Cultura, sociedade e militância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Cristina</dc:creator>
  <cp:lastModifiedBy>Ferdinando Martins</cp:lastModifiedBy>
  <cp:revision>41</cp:revision>
  <dcterms:created xsi:type="dcterms:W3CDTF">2023-03-15T23:00:13Z</dcterms:created>
  <dcterms:modified xsi:type="dcterms:W3CDTF">2023-03-30T04:36:28Z</dcterms:modified>
</cp:coreProperties>
</file>