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6" r:id="rId2"/>
    <p:sldId id="257" r:id="rId3"/>
    <p:sldId id="258" r:id="rId4"/>
    <p:sldId id="270" r:id="rId5"/>
    <p:sldId id="269" r:id="rId6"/>
    <p:sldId id="263" r:id="rId7"/>
    <p:sldId id="261" r:id="rId8"/>
    <p:sldId id="268" r:id="rId9"/>
    <p:sldId id="271" r:id="rId10"/>
    <p:sldId id="272" r:id="rId11"/>
    <p:sldId id="274" r:id="rId12"/>
    <p:sldId id="278" r:id="rId13"/>
    <p:sldId id="275" r:id="rId14"/>
    <p:sldId id="279" r:id="rId15"/>
    <p:sldId id="281" r:id="rId16"/>
    <p:sldId id="282" r:id="rId17"/>
    <p:sldId id="283" r:id="rId18"/>
    <p:sldId id="284" r:id="rId19"/>
    <p:sldId id="285" r:id="rId20"/>
    <p:sldId id="280" r:id="rId21"/>
    <p:sldId id="276" r:id="rId22"/>
    <p:sldId id="277" r:id="rId23"/>
    <p:sldId id="287" r:id="rId24"/>
    <p:sldId id="260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64" d="100"/>
          <a:sy n="64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EE312-F836-4CA1-B95A-B328E8BDFC18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A4593-1F91-44D7-8C01-16D1577DB9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42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A4593-1F91-44D7-8C01-16D1577DB9D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08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18C0-974B-4093-AD86-7C187B0A3F9A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8772-5CB6-426A-8DCE-0AD6E313A98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18C0-974B-4093-AD86-7C187B0A3F9A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8772-5CB6-426A-8DCE-0AD6E313A98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18C0-974B-4093-AD86-7C187B0A3F9A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8772-5CB6-426A-8DCE-0AD6E313A98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18C0-974B-4093-AD86-7C187B0A3F9A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8772-5CB6-426A-8DCE-0AD6E313A98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18C0-974B-4093-AD86-7C187B0A3F9A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8772-5CB6-426A-8DCE-0AD6E313A98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18C0-974B-4093-AD86-7C187B0A3F9A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8772-5CB6-426A-8DCE-0AD6E313A98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18C0-974B-4093-AD86-7C187B0A3F9A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8772-5CB6-426A-8DCE-0AD6E313A98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18C0-974B-4093-AD86-7C187B0A3F9A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8772-5CB6-426A-8DCE-0AD6E313A98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18C0-974B-4093-AD86-7C187B0A3F9A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8772-5CB6-426A-8DCE-0AD6E313A98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18C0-974B-4093-AD86-7C187B0A3F9A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8772-5CB6-426A-8DCE-0AD6E313A98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18C0-974B-4093-AD86-7C187B0A3F9A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D28772-5CB6-426A-8DCE-0AD6E313A988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A218C0-974B-4093-AD86-7C187B0A3F9A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D28772-5CB6-426A-8DCE-0AD6E313A988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cao.uol.com.br/biografias/hannah-arendt.htm" TargetMode="External"/><Relationship Id="rId2" Type="http://schemas.openxmlformats.org/officeDocument/2006/relationships/hyperlink" Target="https://www.portaleducacao.com.br/conteudo/artigos/enfermagem/definicao-de-etica-moral-deontologia-e-bioetica/3330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lo.br/scielo.php?script=sci_arttext&amp;pid=S0100-512X2014000200002" TargetMode="External"/><Relationship Id="rId4" Type="http://schemas.openxmlformats.org/officeDocument/2006/relationships/hyperlink" Target="http://renastonline.ensp.fiocruz.br/blog/renast-online/lancamento-livro-trabalho-vivo-christophe-dejour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6176" y="700064"/>
            <a:ext cx="7851648" cy="1828800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00B050"/>
                </a:solidFill>
              </a:rPr>
              <a:t>Apresentação aula 9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2256086"/>
          </a:xfrm>
        </p:spPr>
        <p:txBody>
          <a:bodyPr>
            <a:normAutofit/>
          </a:bodyPr>
          <a:lstStyle/>
          <a:p>
            <a:pPr algn="ctr"/>
            <a:r>
              <a:rPr lang="pt-BR" sz="3200" dirty="0" err="1"/>
              <a:t>Dejours</a:t>
            </a:r>
            <a:r>
              <a:rPr lang="pt-BR" sz="3200" dirty="0"/>
              <a:t> – deontologia do fazer e democracia</a:t>
            </a:r>
          </a:p>
          <a:p>
            <a:pPr algn="ctr"/>
            <a:r>
              <a:rPr lang="pt-BR" sz="3200" dirty="0"/>
              <a:t>Ana Pedro – Ética, moral, axiologia e valores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380672"/>
            <a:ext cx="3500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Nome: Bruno C. Garrubbo</a:t>
            </a:r>
          </a:p>
          <a:p>
            <a:r>
              <a:rPr lang="pt-BR" dirty="0"/>
              <a:t>Nome: Bruno H. Paes</a:t>
            </a:r>
          </a:p>
          <a:p>
            <a:r>
              <a:rPr lang="pt-BR" dirty="0"/>
              <a:t>Nome: Cauê Luna da Silva</a:t>
            </a:r>
          </a:p>
          <a:p>
            <a:r>
              <a:rPr lang="pt-BR" dirty="0"/>
              <a:t>Nome: Eduardo G. Cardoso</a:t>
            </a:r>
          </a:p>
          <a:p>
            <a:r>
              <a:rPr lang="pt-BR" dirty="0"/>
              <a:t>Nome: Eric I. Francisco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43306" y="5380672"/>
            <a:ext cx="200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NUSP:10705759</a:t>
            </a:r>
          </a:p>
          <a:p>
            <a:r>
              <a:rPr lang="pt-BR" dirty="0"/>
              <a:t>NUSP:10689046</a:t>
            </a:r>
          </a:p>
          <a:p>
            <a:r>
              <a:rPr lang="pt-BR" dirty="0"/>
              <a:t>NUSP: 10706062</a:t>
            </a:r>
          </a:p>
          <a:p>
            <a:r>
              <a:rPr lang="pt-BR" dirty="0"/>
              <a:t>NUSP: 10264866</a:t>
            </a:r>
          </a:p>
          <a:p>
            <a:r>
              <a:rPr lang="pt-BR" dirty="0"/>
              <a:t>NUSP: 9836367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2EBE8A-67CF-47E2-8A85-C6C3600C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Transcendência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F3667C1-927B-4C64-922D-C37AD4C6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/>
              <a:t>“Uma sociedade humana só pode perdurar se uma via seja copiosamente aberta para a transcendência.”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Invariante do gênero humano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Importante para o bem estar dos trabalhadores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Tem relação com a conexão entre trabalho e cultura</a:t>
            </a:r>
          </a:p>
        </p:txBody>
      </p:sp>
    </p:spTree>
    <p:extLst>
      <p:ext uri="{BB962C8B-B14F-4D97-AF65-F5344CB8AC3E}">
        <p14:creationId xmlns:p14="http://schemas.microsoft.com/office/powerpoint/2010/main" val="270862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10831A-52A7-4091-8592-BC1A0ACE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Uma política do trabalho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8DDB562-149B-4FC2-9D28-D1AA4AE4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Importância de se pensar uma política do trabalho que reavalie a relação entre o trabalho e diversos elementos da sociedade.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Trabalho como parte do currículo acadêmico</a:t>
            </a:r>
          </a:p>
          <a:p>
            <a:endParaRPr lang="pt-BR" dirty="0"/>
          </a:p>
          <a:p>
            <a:r>
              <a:rPr lang="pt-BR" dirty="0"/>
              <a:t>Pouco provável no contexto atual</a:t>
            </a:r>
          </a:p>
        </p:txBody>
      </p:sp>
    </p:spTree>
    <p:extLst>
      <p:ext uri="{BB962C8B-B14F-4D97-AF65-F5344CB8AC3E}">
        <p14:creationId xmlns:p14="http://schemas.microsoft.com/office/powerpoint/2010/main" val="362347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10831A-52A7-4091-8592-BC1A0ACE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429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ÉTICA, MORAL, AXIOLOGIA E VALORES: CONFUSÕES E AMBIGUIDADES EM TORNO DE UM CONCEITO COMUM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8DDB562-149B-4FC2-9D28-D1AA4AE4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5013176"/>
            <a:ext cx="3744416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Ana Paula Pedro </a:t>
            </a:r>
          </a:p>
        </p:txBody>
      </p:sp>
    </p:spTree>
    <p:extLst>
      <p:ext uri="{BB962C8B-B14F-4D97-AF65-F5344CB8AC3E}">
        <p14:creationId xmlns:p14="http://schemas.microsoft.com/office/powerpoint/2010/main" val="128473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Diferenciação Terminológica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03352"/>
          </a:xfrm>
        </p:spPr>
        <p:txBody>
          <a:bodyPr/>
          <a:lstStyle/>
          <a:p>
            <a:r>
              <a:rPr lang="pt-BR" dirty="0"/>
              <a:t>Há grande confusão no uso de cada termo</a:t>
            </a:r>
          </a:p>
          <a:p>
            <a:endParaRPr lang="pt-BR" dirty="0"/>
          </a:p>
          <a:p>
            <a:r>
              <a:rPr lang="pt-BR" dirty="0"/>
              <a:t>Importância: esses conceitos determinam nossa base de comportamento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444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Moral x Ética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Qual a diferença?</a:t>
            </a:r>
          </a:p>
          <a:p>
            <a:endParaRPr lang="pt-BR" dirty="0"/>
          </a:p>
          <a:p>
            <a:r>
              <a:rPr lang="pt-BR" dirty="0"/>
              <a:t>Problema etimológico</a:t>
            </a:r>
          </a:p>
          <a:p>
            <a:pPr lvl="1"/>
            <a:r>
              <a:rPr lang="pt-BR" dirty="0"/>
              <a:t>Significados semelhantes</a:t>
            </a:r>
          </a:p>
          <a:p>
            <a:pPr marL="393192" lvl="1" indent="0">
              <a:buNone/>
            </a:pPr>
            <a:endParaRPr lang="pt-BR" dirty="0"/>
          </a:p>
          <a:p>
            <a:r>
              <a:rPr lang="pt-BR" dirty="0"/>
              <a:t>(Quase) ninguém se preocupa com essa diferenciação</a:t>
            </a:r>
          </a:p>
          <a:p>
            <a:endParaRPr lang="pt-BR" dirty="0"/>
          </a:p>
          <a:p>
            <a:r>
              <a:rPr lang="pt-BR" dirty="0"/>
              <a:t>Por que estudar?</a:t>
            </a:r>
          </a:p>
          <a:p>
            <a:pPr lvl="1"/>
            <a:r>
              <a:rPr lang="pt-BR" dirty="0"/>
              <a:t>Elas regem nosso modo de vida -&gt; devemos ter clareza de pensamentos e reflexões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1586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Moral x Ética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4389120"/>
          </a:xfrm>
        </p:spPr>
        <p:txBody>
          <a:bodyPr>
            <a:normAutofit/>
          </a:bodyPr>
          <a:lstStyle/>
          <a:p>
            <a:r>
              <a:rPr lang="pt-BR" dirty="0"/>
              <a:t>Moral: refere-se a normas, valores, princípios de comportamento e costumes</a:t>
            </a:r>
          </a:p>
          <a:p>
            <a:pPr lvl="1"/>
            <a:r>
              <a:rPr lang="pt-BR" dirty="0"/>
              <a:t>Relacionado à parte prática, de adequação</a:t>
            </a:r>
          </a:p>
          <a:p>
            <a:pPr lvl="1"/>
            <a:r>
              <a:rPr lang="pt-BR" dirty="0"/>
              <a:t>“Como realizar essa ação?”</a:t>
            </a:r>
          </a:p>
          <a:p>
            <a:endParaRPr lang="pt-BR" dirty="0"/>
          </a:p>
          <a:p>
            <a:r>
              <a:rPr lang="pt-BR" dirty="0"/>
              <a:t>Ética: questiona princípios e os sentidos (as motivações)</a:t>
            </a:r>
          </a:p>
          <a:p>
            <a:pPr lvl="1"/>
            <a:r>
              <a:rPr lang="pt-BR" dirty="0"/>
              <a:t>Relacionado à introspecção</a:t>
            </a:r>
          </a:p>
          <a:p>
            <a:pPr lvl="1"/>
            <a:r>
              <a:rPr lang="pt-BR" dirty="0"/>
              <a:t>“Por que realizar tal ação?”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5559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Moral x Ética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pt-BR" dirty="0"/>
              <a:t>Complementaridade</a:t>
            </a:r>
          </a:p>
          <a:p>
            <a:endParaRPr lang="pt-BR" dirty="0"/>
          </a:p>
          <a:p>
            <a:r>
              <a:rPr lang="pt-BR" dirty="0"/>
              <a:t>A moral é matéria-prima para discussões éticas</a:t>
            </a:r>
          </a:p>
          <a:p>
            <a:endParaRPr lang="pt-BR" dirty="0"/>
          </a:p>
          <a:p>
            <a:r>
              <a:rPr lang="pt-BR" dirty="0"/>
              <a:t>A ética cria a base para existência da moral</a:t>
            </a:r>
          </a:p>
          <a:p>
            <a:endParaRPr lang="pt-BR" dirty="0"/>
          </a:p>
          <a:p>
            <a:r>
              <a:rPr lang="pt-BR" dirty="0"/>
              <a:t>Contra o dogmatismo, a favor da reflexão (constante “repensar” das normas morais) e do conhecimento racional</a:t>
            </a:r>
          </a:p>
          <a:p>
            <a:endParaRPr lang="pt-BR" dirty="0"/>
          </a:p>
          <a:p>
            <a:r>
              <a:rPr lang="pt-BR" dirty="0"/>
              <a:t>Exemplo: mutilação genital feminina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5444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Valores x Moral x Ética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Tanto a ética quanto a moral se utilizam de “valores” (práticos ou reflexivos)</a:t>
            </a:r>
          </a:p>
          <a:p>
            <a:endParaRPr lang="pt-BR" dirty="0"/>
          </a:p>
          <a:p>
            <a:r>
              <a:rPr lang="pt-BR" dirty="0"/>
              <a:t>Etimologia de valor: merecimento. </a:t>
            </a:r>
          </a:p>
          <a:p>
            <a:pPr lvl="1"/>
            <a:r>
              <a:rPr lang="pt-BR" dirty="0"/>
              <a:t>Melhor definição: “Qual vale mais ?”</a:t>
            </a:r>
          </a:p>
          <a:p>
            <a:pPr lvl="1"/>
            <a:r>
              <a:rPr lang="pt-BR" dirty="0"/>
              <a:t>Não há precisão na definição</a:t>
            </a:r>
          </a:p>
          <a:p>
            <a:endParaRPr lang="pt-BR" dirty="0"/>
          </a:p>
          <a:p>
            <a:r>
              <a:rPr lang="pt-BR" dirty="0"/>
              <a:t>Valor se refere ao “bom” e ao “mau”</a:t>
            </a:r>
          </a:p>
          <a:p>
            <a:pPr lvl="1"/>
            <a:r>
              <a:rPr lang="pt-BR" dirty="0"/>
              <a:t>A moral trata do “permitido” e a ética do “por que é permitido? Deveria?</a:t>
            </a:r>
          </a:p>
          <a:p>
            <a:pPr lvl="1"/>
            <a:endParaRPr lang="pt-BR" dirty="0"/>
          </a:p>
          <a:p>
            <a:r>
              <a:rPr lang="pt-BR" dirty="0"/>
              <a:t>Variados tipo de valores: éticos, morais, religiosos, políticos... (Há uma confusão constante)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marL="393192" lvl="1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2565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Axiologia x Valores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4389120"/>
          </a:xfrm>
        </p:spPr>
        <p:txBody>
          <a:bodyPr>
            <a:normAutofit/>
          </a:bodyPr>
          <a:lstStyle/>
          <a:p>
            <a:r>
              <a:rPr lang="pt-BR" dirty="0"/>
              <a:t>Axiologia?</a:t>
            </a:r>
          </a:p>
          <a:p>
            <a:endParaRPr lang="pt-BR" dirty="0"/>
          </a:p>
          <a:p>
            <a:r>
              <a:rPr lang="pt-BR" dirty="0"/>
              <a:t>Assim como a ética está para a moral, a </a:t>
            </a:r>
            <a:r>
              <a:rPr lang="pt-BR"/>
              <a:t>axiologia realiza </a:t>
            </a:r>
            <a:r>
              <a:rPr lang="pt-BR" dirty="0"/>
              <a:t>o “estudo dos valores”</a:t>
            </a:r>
          </a:p>
          <a:p>
            <a:endParaRPr lang="pt-BR" dirty="0"/>
          </a:p>
          <a:p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marL="393192" lvl="1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9690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Qual a origem dos valores, afinal?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Nietzsche introduziu na filosofia, questionando os valores cristãos</a:t>
            </a:r>
          </a:p>
          <a:p>
            <a:endParaRPr lang="pt-BR" dirty="0"/>
          </a:p>
          <a:p>
            <a:r>
              <a:rPr lang="pt-BR" dirty="0"/>
              <a:t>Desde a antiguidade grega até Kant</a:t>
            </a:r>
          </a:p>
          <a:p>
            <a:pPr lvl="1"/>
            <a:r>
              <a:rPr lang="pt-BR" dirty="0"/>
              <a:t>Questionamento dos valores éticos; transições entre os planos das ideias e o empírico; </a:t>
            </a:r>
          </a:p>
          <a:p>
            <a:pPr lvl="1"/>
            <a:r>
              <a:rPr lang="pt-BR" dirty="0"/>
              <a:t>Valor determinado pela consciência pessoal </a:t>
            </a:r>
          </a:p>
          <a:p>
            <a:pPr lvl="2"/>
            <a:r>
              <a:rPr lang="pt-BR" dirty="0"/>
              <a:t>Subjetivismo x Objetivismo</a:t>
            </a:r>
          </a:p>
          <a:p>
            <a:pPr marL="667512" lvl="2" indent="0">
              <a:buNone/>
            </a:pPr>
            <a:endParaRPr lang="pt-BR" dirty="0"/>
          </a:p>
          <a:p>
            <a:r>
              <a:rPr lang="pt-BR" dirty="0"/>
              <a:t>“Vivência” de um valor – grau de preferência e importância</a:t>
            </a:r>
          </a:p>
          <a:p>
            <a:endParaRPr lang="pt-BR" dirty="0"/>
          </a:p>
          <a:p>
            <a:r>
              <a:rPr lang="pt-BR" dirty="0"/>
              <a:t>O sujeito determina o que é valioso </a:t>
            </a:r>
            <a:r>
              <a:rPr lang="pt-BR" b="1" dirty="0"/>
              <a:t>para ele</a:t>
            </a:r>
            <a:endParaRPr lang="pt-BR" dirty="0"/>
          </a:p>
          <a:p>
            <a:pPr lvl="1"/>
            <a:r>
              <a:rPr lang="pt-BR" dirty="0"/>
              <a:t>É subjetivo, mas objetivo (conjunto externo a ele)</a:t>
            </a:r>
          </a:p>
          <a:p>
            <a:pPr marL="667512" lvl="2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marL="393192" lvl="1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05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Trabalho Vivo – Volume II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/>
              <a:t>Capítulo 8 – Deontologia do fazer e democracia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800" dirty="0"/>
              <a:t>Christophe </a:t>
            </a:r>
            <a:r>
              <a:rPr lang="pt-BR" sz="2800" dirty="0" err="1"/>
              <a:t>Dejours</a:t>
            </a:r>
            <a:endParaRPr lang="pt-BR" sz="2800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82" t="-28126" r="56582" b="28126"/>
          <a:stretch/>
        </p:blipFill>
        <p:spPr bwMode="auto">
          <a:xfrm>
            <a:off x="-540568" y="1268760"/>
            <a:ext cx="6408712" cy="451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094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Bem  x  Valor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4389120"/>
          </a:xfrm>
        </p:spPr>
        <p:txBody>
          <a:bodyPr/>
          <a:lstStyle/>
          <a:p>
            <a:r>
              <a:rPr lang="pt-BR" dirty="0"/>
              <a:t>Bem: existe por si mesmo e possui caracterização objetiva</a:t>
            </a:r>
          </a:p>
          <a:p>
            <a:endParaRPr lang="pt-BR" dirty="0"/>
          </a:p>
          <a:p>
            <a:r>
              <a:rPr lang="pt-BR" dirty="0"/>
              <a:t>Valor:  advém da preferencia subjetiva do sujeito</a:t>
            </a:r>
          </a:p>
          <a:p>
            <a:pPr lvl="4"/>
            <a:r>
              <a:rPr lang="pt-BR" dirty="0"/>
              <a:t>Interesse</a:t>
            </a:r>
          </a:p>
          <a:p>
            <a:pPr lvl="4"/>
            <a:r>
              <a:rPr lang="pt-BR" dirty="0"/>
              <a:t>Utilidade</a:t>
            </a:r>
          </a:p>
          <a:p>
            <a:pPr lvl="4"/>
            <a:r>
              <a:rPr lang="pt-BR" dirty="0"/>
              <a:t>Apreciação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 descr="Resultado de imagem para comi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72796"/>
            <a:ext cx="3098142" cy="206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93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Confusão entre bem e valor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389120"/>
          </a:xfrm>
        </p:spPr>
        <p:txBody>
          <a:bodyPr/>
          <a:lstStyle/>
          <a:p>
            <a:r>
              <a:rPr lang="pt-BR" dirty="0"/>
              <a:t>Beleza é um valor?</a:t>
            </a:r>
          </a:p>
          <a:p>
            <a:r>
              <a:rPr lang="pt-BR" dirty="0"/>
              <a:t>E a verdade?</a:t>
            </a:r>
          </a:p>
          <a:p>
            <a:endParaRPr lang="pt-BR" dirty="0"/>
          </a:p>
          <a:p>
            <a:r>
              <a:rPr lang="pt-BR" dirty="0"/>
              <a:t>Todos os bens possuem uma definição objetiva</a:t>
            </a:r>
          </a:p>
          <a:p>
            <a:endParaRPr lang="pt-BR" dirty="0"/>
          </a:p>
          <a:p>
            <a:r>
              <a:rPr lang="pt-BR" dirty="0"/>
              <a:t>Os valores associados aos bens variam de acordo com o indivíduo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30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Características dos valores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8824" y="2378918"/>
            <a:ext cx="6261447" cy="3426345"/>
          </a:xfrm>
        </p:spPr>
        <p:txBody>
          <a:bodyPr/>
          <a:lstStyle/>
          <a:p>
            <a:r>
              <a:rPr lang="pt-BR" dirty="0"/>
              <a:t>Ideais </a:t>
            </a:r>
          </a:p>
          <a:p>
            <a:r>
              <a:rPr lang="pt-BR" dirty="0"/>
              <a:t>Irrealidade</a:t>
            </a:r>
          </a:p>
          <a:p>
            <a:r>
              <a:rPr lang="pt-BR" dirty="0"/>
              <a:t>Apreciáveis</a:t>
            </a:r>
          </a:p>
          <a:p>
            <a:r>
              <a:rPr lang="pt-BR" dirty="0"/>
              <a:t>Obrigatoriedade</a:t>
            </a:r>
          </a:p>
          <a:p>
            <a:r>
              <a:rPr lang="pt-BR" dirty="0"/>
              <a:t>Polaridade (bem x mal)</a:t>
            </a:r>
          </a:p>
          <a:p>
            <a:r>
              <a:rPr lang="pt-BR" dirty="0"/>
              <a:t>Hierarquia</a:t>
            </a:r>
          </a:p>
          <a:p>
            <a:r>
              <a:rPr lang="pt-BR" dirty="0"/>
              <a:t>Sistema lógico </a:t>
            </a:r>
          </a:p>
          <a:p>
            <a:endParaRPr lang="en-US" dirty="0"/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78918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80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FAF045-D894-44CB-A1B4-0E95E2A5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CC69EDD-2762-451D-B36A-ADB69B378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Sem deontologia não temos democracia, mas a deontologia por si só não gera a democracia</a:t>
            </a:r>
          </a:p>
          <a:p>
            <a:r>
              <a:rPr lang="pt-BR" dirty="0"/>
              <a:t>Axel </a:t>
            </a:r>
            <a:r>
              <a:rPr lang="pt-BR" dirty="0" err="1"/>
              <a:t>Honeth</a:t>
            </a:r>
            <a:r>
              <a:rPr lang="pt-BR" dirty="0"/>
              <a:t> X Marx - Trabalho</a:t>
            </a:r>
          </a:p>
          <a:p>
            <a:r>
              <a:rPr lang="pt-BR" dirty="0"/>
              <a:t>Valores, ética, moral e axiologia X deontologia e democracia </a:t>
            </a:r>
          </a:p>
          <a:p>
            <a:r>
              <a:rPr lang="pt-BR" dirty="0"/>
              <a:t>Importância para demais áreas – Anel de </a:t>
            </a:r>
            <a:r>
              <a:rPr lang="pt-BR" dirty="0" err="1"/>
              <a:t>Giges</a:t>
            </a:r>
            <a:r>
              <a:rPr lang="pt-BR"/>
              <a:t>,  Kant - Aja </a:t>
            </a:r>
            <a:r>
              <a:rPr lang="pt-BR" dirty="0"/>
              <a:t>de tal forma que a máxima que rege sua ação possa se transformar em lei universal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9839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Bibliografia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sz="1400" u="sng" dirty="0">
              <a:hlinkClick r:id="rId2"/>
            </a:endParaRPr>
          </a:p>
          <a:p>
            <a:pPr marL="0" indent="0">
              <a:buNone/>
            </a:pPr>
            <a:endParaRPr lang="pt-BR" sz="1400" u="sng" dirty="0">
              <a:hlinkClick r:id="rId2"/>
            </a:endParaRPr>
          </a:p>
          <a:p>
            <a:pPr marL="0" indent="0">
              <a:buNone/>
            </a:pPr>
            <a:r>
              <a:rPr lang="pt-BR" sz="1400" u="sng" dirty="0">
                <a:hlinkClick r:id="rId2"/>
              </a:rPr>
              <a:t>https://www.portaleducacao.com.br/conteudo/artigos/enfermagem/definicao-de-etica-moral-deontologia-e-bioetica/33305</a:t>
            </a:r>
            <a:endParaRPr lang="pt-BR" sz="1400" u="sng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u="sng" dirty="0">
                <a:hlinkClick r:id="rId3"/>
              </a:rPr>
              <a:t>https://educacao.uol.com.br/biografias/hannah-arendt.htm</a:t>
            </a:r>
            <a:endParaRPr lang="pt-BR" sz="1400" u="sng" dirty="0"/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u="sng" dirty="0">
                <a:hlinkClick r:id="rId4"/>
              </a:rPr>
              <a:t>http://</a:t>
            </a:r>
            <a:r>
              <a:rPr lang="pt-BR" sz="1400" u="sng" dirty="0" smtClean="0">
                <a:hlinkClick r:id="rId4"/>
              </a:rPr>
              <a:t>renastonline.ensp.fiocruz.br/blog/renast-online/lancamento-livro-trabalho-vivo-christophe-dejours</a:t>
            </a:r>
            <a:endParaRPr lang="pt-BR" sz="1400" u="sng" dirty="0" smtClean="0"/>
          </a:p>
          <a:p>
            <a:pPr marL="0" indent="0">
              <a:buNone/>
            </a:pPr>
            <a:endParaRPr lang="pt-BR" sz="1400" u="sng" dirty="0"/>
          </a:p>
          <a:p>
            <a:pPr marL="0" indent="0">
              <a:buNone/>
            </a:pPr>
            <a:r>
              <a:rPr lang="pt-BR" sz="1400" dirty="0">
                <a:hlinkClick r:id="rId5"/>
              </a:rPr>
              <a:t>http://</a:t>
            </a:r>
            <a:r>
              <a:rPr lang="pt-BR" sz="1400" dirty="0" smtClean="0">
                <a:hlinkClick r:id="rId5"/>
              </a:rPr>
              <a:t>www.scielo.br/scielo.php?script=sci_arttext&amp;pid=S0100-512X2014000200002</a:t>
            </a:r>
            <a:r>
              <a:rPr lang="pt-BR" sz="1400" dirty="0" smtClean="0"/>
              <a:t> – texto Ana Pedro</a:t>
            </a:r>
            <a:endParaRPr lang="pt-BR" sz="1400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868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pt-BR" dirty="0"/>
              <a:t>Deontologia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Conjunto de deveres, princípios e normas adotadas por um determinado grupo profissional.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Disciplina da ética adaptada ao exercício da profissão.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Os tipos deontológicos são baseados nas grandes declarações universais  e codificam responsabilidades e ordens profissionais.</a:t>
            </a:r>
          </a:p>
        </p:txBody>
      </p:sp>
    </p:spTree>
    <p:extLst>
      <p:ext uri="{BB962C8B-B14F-4D97-AF65-F5344CB8AC3E}">
        <p14:creationId xmlns:p14="http://schemas.microsoft.com/office/powerpoint/2010/main" val="320069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pt-BR" dirty="0"/>
              <a:t>Deontologia e a democracia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19256" cy="4389120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A concepção e a gestão das questões inerentes à deontologia não são capazes de, sozinhas, produzir a democracia.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Mas a desestruturação da deontologia culmina na impossibilidade da sustentação de uma civilização democraticamente estável.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3546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pt-BR" dirty="0" err="1"/>
              <a:t>Poesis</a:t>
            </a:r>
            <a:r>
              <a:rPr lang="pt-BR" dirty="0"/>
              <a:t> e </a:t>
            </a:r>
            <a:r>
              <a:rPr lang="pt-BR" dirty="0" err="1"/>
              <a:t>Praxis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19256" cy="4389120"/>
          </a:xfrm>
        </p:spPr>
        <p:txBody>
          <a:bodyPr>
            <a:normAutofit/>
          </a:bodyPr>
          <a:lstStyle/>
          <a:p>
            <a:pPr algn="just"/>
            <a:r>
              <a:rPr lang="pt-BR" sz="2800" dirty="0" err="1"/>
              <a:t>Poesis</a:t>
            </a:r>
            <a:r>
              <a:rPr lang="pt-BR" sz="2800" dirty="0"/>
              <a:t>: a ação ou a capacidade de produzir ou fazer alguma coisa, especialmente de forma criativa.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err="1"/>
              <a:t>Praxis</a:t>
            </a:r>
            <a:r>
              <a:rPr lang="pt-BR" sz="2800" dirty="0"/>
              <a:t>: atividade prática, apresentada em oposição à teoria.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Conceitos complementares para a análise do ambiente de trabalho.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3546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pt-BR" dirty="0"/>
              <a:t>Hannah Arendt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5410944" cy="43891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800" dirty="0"/>
              <a:t>Filósofa política alemã.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Estudou a formação dos regimes autoritários instalados no século XX – nazismo e comunismo.</a:t>
            </a:r>
          </a:p>
          <a:p>
            <a:pPr marL="0" indent="0" algn="just">
              <a:buNone/>
            </a:pPr>
            <a:endParaRPr lang="pt-BR" sz="2800" dirty="0"/>
          </a:p>
          <a:p>
            <a:pPr algn="just"/>
            <a:r>
              <a:rPr lang="pt-BR" sz="2800" dirty="0"/>
              <a:t>Acredita que nas sociedades modernas o entusiasmo pela política e pela ação tendem a se dissolver em prol do individualismo.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Vê o trabalho como sendo prejudicial à política e incompatível a ela.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53" y="2132856"/>
            <a:ext cx="282007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pt-BR" dirty="0"/>
              <a:t>Alexis de </a:t>
            </a:r>
            <a:r>
              <a:rPr lang="pt-BR" dirty="0" err="1"/>
              <a:t>Tocqueville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5410944" cy="4389120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Pensador político francês.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Acredita que é difícil conceber como homens que abdicaram ao hábito de se autogovernar poderiam ter êxito na escolha daqueles que devem conduzi-los.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75" y="2132856"/>
            <a:ext cx="284807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05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pt-BR" dirty="0"/>
              <a:t>Axel </a:t>
            </a:r>
            <a:r>
              <a:rPr lang="pt-BR" dirty="0" err="1"/>
              <a:t>Honeth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4389120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Defende que o trabalho não é apenas um meio de gerar alienação.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Vê o trabalho como um meio de emancipação.</a:t>
            </a:r>
          </a:p>
          <a:p>
            <a:pPr lvl="1" algn="just"/>
            <a:r>
              <a:rPr lang="pt-BR" sz="2000" dirty="0"/>
              <a:t>Exemplifica essa posição com o advento do trabalho feminino.</a:t>
            </a:r>
          </a:p>
          <a:p>
            <a:pPr algn="just"/>
            <a:endParaRPr lang="pt-B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99232"/>
            <a:ext cx="3412328" cy="265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93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2FD8E9-63E6-4DD1-BEF0-C7DD3B400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Marx - alienação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D83C222-C4AC-4E19-9AAD-29999E602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89120"/>
          </a:xfrm>
        </p:spPr>
        <p:txBody>
          <a:bodyPr/>
          <a:lstStyle/>
          <a:p>
            <a:r>
              <a:rPr lang="pt-BR" dirty="0"/>
              <a:t>É de seus escritos que provém as maiores discussões sobre a relação alienação-trabalho</a:t>
            </a:r>
          </a:p>
          <a:p>
            <a:r>
              <a:rPr lang="pt-BR" dirty="0"/>
              <a:t>Alienação do trabalho se dá pelo distanciamento entre o trabalhador e o produto final de seu trabalho.</a:t>
            </a:r>
          </a:p>
        </p:txBody>
      </p:sp>
      <p:pic>
        <p:nvPicPr>
          <p:cNvPr id="1026" name="Picture 2" descr="Resultado de imagem para alienacao marx">
            <a:extLst>
              <a:ext uri="{FF2B5EF4-FFF2-40B4-BE49-F238E27FC236}">
                <a16:creationId xmlns:a16="http://schemas.microsoft.com/office/drawing/2014/main" xmlns="" id="{E7C65724-8400-4EF4-9CFD-39E97F4F0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12" y="4090963"/>
            <a:ext cx="7438975" cy="25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444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406</TotalTime>
  <Words>945</Words>
  <Application>Microsoft Office PowerPoint</Application>
  <PresentationFormat>Apresentação na tela (4:3)</PresentationFormat>
  <Paragraphs>219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Calibri</vt:lpstr>
      <vt:lpstr>Constantia</vt:lpstr>
      <vt:lpstr>Wingdings 2</vt:lpstr>
      <vt:lpstr>Fluxo</vt:lpstr>
      <vt:lpstr>Apresentação aula 9</vt:lpstr>
      <vt:lpstr>Trabalho Vivo – Volume II</vt:lpstr>
      <vt:lpstr>Deontologia</vt:lpstr>
      <vt:lpstr>Deontologia e a democracia</vt:lpstr>
      <vt:lpstr>Poesis e Praxis</vt:lpstr>
      <vt:lpstr>Hannah Arendt</vt:lpstr>
      <vt:lpstr>Alexis de Tocqueville</vt:lpstr>
      <vt:lpstr>Axel Honeth</vt:lpstr>
      <vt:lpstr>Marx - alienação</vt:lpstr>
      <vt:lpstr>Transcendência</vt:lpstr>
      <vt:lpstr>Uma política do trabalho</vt:lpstr>
      <vt:lpstr>ÉTICA, MORAL, AXIOLOGIA E VALORES: CONFUSÕES E AMBIGUIDADES EM TORNO DE UM CONCEITO COMUM</vt:lpstr>
      <vt:lpstr>Diferenciação Terminológica</vt:lpstr>
      <vt:lpstr>Moral x Ética</vt:lpstr>
      <vt:lpstr>Moral x Ética</vt:lpstr>
      <vt:lpstr>Moral x Ética</vt:lpstr>
      <vt:lpstr>Valores x Moral x Ética</vt:lpstr>
      <vt:lpstr>Axiologia x Valores</vt:lpstr>
      <vt:lpstr>Qual a origem dos valores, afinal?</vt:lpstr>
      <vt:lpstr>Bem  x  Valor</vt:lpstr>
      <vt:lpstr>Confusão entre bem e valor</vt:lpstr>
      <vt:lpstr>Características dos valores</vt:lpstr>
      <vt:lpstr>Conclusões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e Emancipação</dc:title>
  <dc:creator>ALUNO</dc:creator>
  <cp:lastModifiedBy>Bruno Garrubbo</cp:lastModifiedBy>
  <cp:revision>43</cp:revision>
  <dcterms:created xsi:type="dcterms:W3CDTF">2018-10-23T16:18:04Z</dcterms:created>
  <dcterms:modified xsi:type="dcterms:W3CDTF">2018-10-25T02:17:39Z</dcterms:modified>
</cp:coreProperties>
</file>