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1" r:id="rId9"/>
    <p:sldId id="264" r:id="rId10"/>
    <p:sldId id="265" r:id="rId11"/>
    <p:sldId id="268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>
        <p:scale>
          <a:sx n="75" d="100"/>
          <a:sy n="75" d="100"/>
        </p:scale>
        <p:origin x="-120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5C1A8EEA-698F-A74B-9F74-7DCAE7C252D3}" type="datetimeFigureOut">
              <a:rPr lang="pt-BR" smtClean="0"/>
              <a:t>10/4/11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286F0E93-544D-AE40-B118-3A957C3EDF9E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8EEA-698F-A74B-9F74-7DCAE7C252D3}" type="datetimeFigureOut">
              <a:rPr lang="pt-BR" smtClean="0"/>
              <a:t>10/4/11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0E93-544D-AE40-B118-3A957C3EDF9E}" type="slidenum">
              <a:rPr lang="pt-BR" smtClean="0"/>
              <a:t>‹#›</a:t>
            </a:fld>
            <a:endParaRPr lang="pt-BR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8EEA-698F-A74B-9F74-7DCAE7C252D3}" type="datetimeFigureOut">
              <a:rPr lang="pt-BR" smtClean="0"/>
              <a:t>10/4/11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0E93-544D-AE40-B118-3A957C3EDF9E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8EEA-698F-A74B-9F74-7DCAE7C252D3}" type="datetimeFigureOut">
              <a:rPr lang="pt-BR" smtClean="0"/>
              <a:t>10/4/11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0E93-544D-AE40-B118-3A957C3EDF9E}" type="slidenum">
              <a:rPr lang="pt-BR" smtClean="0"/>
              <a:t>‹#›</a:t>
            </a:fld>
            <a:endParaRPr lang="pt-BR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8EEA-698F-A74B-9F74-7DCAE7C252D3}" type="datetimeFigureOut">
              <a:rPr lang="pt-BR" smtClean="0"/>
              <a:t>10/4/11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0E93-544D-AE40-B118-3A957C3EDF9E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8EEA-698F-A74B-9F74-7DCAE7C252D3}" type="datetimeFigureOut">
              <a:rPr lang="pt-BR" smtClean="0"/>
              <a:t>10/4/11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0E93-544D-AE40-B118-3A957C3EDF9E}" type="slidenum">
              <a:rPr lang="pt-BR" smtClean="0"/>
              <a:t>‹#›</a:t>
            </a:fld>
            <a:endParaRPr lang="pt-BR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8EEA-698F-A74B-9F74-7DCAE7C252D3}" type="datetimeFigureOut">
              <a:rPr lang="pt-BR" smtClean="0"/>
              <a:t>10/4/11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0E93-544D-AE40-B118-3A957C3EDF9E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5C1A8EEA-698F-A74B-9F74-7DCAE7C252D3}" type="datetimeFigureOut">
              <a:rPr lang="pt-BR" smtClean="0"/>
              <a:t>10/4/11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pt-BR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x-none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8EEA-698F-A74B-9F74-7DCAE7C252D3}" type="datetimeFigureOut">
              <a:rPr lang="pt-BR" smtClean="0"/>
              <a:t>10/4/11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0E93-544D-AE40-B118-3A957C3EDF9E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8EEA-698F-A74B-9F74-7DCAE7C252D3}" type="datetimeFigureOut">
              <a:rPr lang="pt-BR" smtClean="0"/>
              <a:t>10/4/11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0E93-544D-AE40-B118-3A957C3EDF9E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8EEA-698F-A74B-9F74-7DCAE7C252D3}" type="datetimeFigureOut">
              <a:rPr lang="pt-BR" smtClean="0"/>
              <a:t>10/4/11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0E93-544D-AE40-B118-3A957C3EDF9E}" type="slidenum">
              <a:rPr lang="pt-BR" smtClean="0"/>
              <a:t>‹#›</a:t>
            </a:fld>
            <a:endParaRPr lang="pt-BR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8EEA-698F-A74B-9F74-7DCAE7C252D3}" type="datetimeFigureOut">
              <a:rPr lang="pt-BR" smtClean="0"/>
              <a:t>10/4/11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0E93-544D-AE40-B118-3A957C3EDF9E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8EEA-698F-A74B-9F74-7DCAE7C252D3}" type="datetimeFigureOut">
              <a:rPr lang="pt-BR" smtClean="0"/>
              <a:t>10/4/11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0E93-544D-AE40-B118-3A957C3EDF9E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8EEA-698F-A74B-9F74-7DCAE7C252D3}" type="datetimeFigureOut">
              <a:rPr lang="pt-BR" smtClean="0"/>
              <a:t>10/4/11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0E93-544D-AE40-B118-3A957C3EDF9E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5C1A8EEA-698F-A74B-9F74-7DCAE7C252D3}" type="datetimeFigureOut">
              <a:rPr lang="pt-BR" smtClean="0"/>
              <a:t>10/4/11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86F0E93-544D-AE40-B118-3A957C3EDF9E}" type="slidenum">
              <a:rPr lang="pt-BR" smtClean="0"/>
              <a:t>‹#›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Exerc</a:t>
            </a:r>
            <a:r>
              <a:rPr lang="pt-BR" dirty="0" smtClean="0"/>
              <a:t>ícios</a:t>
            </a:r>
            <a:br>
              <a:rPr lang="pt-BR" dirty="0" smtClean="0"/>
            </a:br>
            <a:r>
              <a:rPr lang="pt-BR" dirty="0" smtClean="0"/>
              <a:t>Grupos pontuais e espaciais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GMG 106 – Cristalografia Fundamental</a:t>
            </a:r>
          </a:p>
          <a:p>
            <a:r>
              <a:rPr lang="pt-BR" dirty="0" smtClean="0"/>
              <a:t>Prof. Adriana Alves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mm2_espacial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884838" y="512807"/>
            <a:ext cx="5125562" cy="58879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Grupos espaciais (fig. 12.9)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676400"/>
            <a:ext cx="7345363" cy="3931920"/>
          </a:xfrm>
        </p:spPr>
        <p:txBody>
          <a:bodyPr/>
          <a:lstStyle/>
          <a:p>
            <a:r>
              <a:rPr lang="pt-BR" dirty="0" smtClean="0"/>
              <a:t>Identifique </a:t>
            </a:r>
            <a:r>
              <a:rPr lang="pt-BR" dirty="0" err="1" smtClean="0"/>
              <a:t>oselementos</a:t>
            </a:r>
            <a:r>
              <a:rPr lang="pt-BR" dirty="0" smtClean="0"/>
              <a:t> de simetria respons</a:t>
            </a:r>
            <a:r>
              <a:rPr lang="pt-BR" dirty="0" smtClean="0"/>
              <a:t>áveis pela distribuição dos motivos</a:t>
            </a:r>
            <a:endParaRPr lang="pt-BR" dirty="0" smtClean="0"/>
          </a:p>
          <a:p>
            <a:r>
              <a:rPr lang="pt-BR" dirty="0" smtClean="0"/>
              <a:t>Localize-os na figura “vazia”</a:t>
            </a:r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987069" y="2956532"/>
            <a:ext cx="2947612" cy="35877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22n.png"/>
          <p:cNvPicPr>
            <a:picLocks noChangeAspect="1"/>
          </p:cNvPicPr>
          <p:nvPr/>
        </p:nvPicPr>
        <p:blipFill>
          <a:blip r:embed="rId2"/>
          <a:srcRect r="50284"/>
          <a:stretch>
            <a:fillRect/>
          </a:stretch>
        </p:blipFill>
        <p:spPr>
          <a:xfrm>
            <a:off x="914400" y="457200"/>
            <a:ext cx="6808979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22n.png"/>
          <p:cNvPicPr>
            <a:picLocks noChangeAspect="1"/>
          </p:cNvPicPr>
          <p:nvPr/>
        </p:nvPicPr>
        <p:blipFill>
          <a:blip r:embed="rId2"/>
          <a:srcRect l="50960"/>
          <a:stretch>
            <a:fillRect/>
          </a:stretch>
        </p:blipFill>
        <p:spPr>
          <a:xfrm>
            <a:off x="756018" y="533400"/>
            <a:ext cx="6406782" cy="52335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Grupos espaciais (</a:t>
            </a:r>
            <a:r>
              <a:rPr lang="pt-BR" dirty="0" err="1" smtClean="0"/>
              <a:t>fig</a:t>
            </a:r>
            <a:r>
              <a:rPr lang="pt-BR" dirty="0" smtClean="0"/>
              <a:t> 12.10)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2590800" cy="393192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t-BR" dirty="0" smtClean="0"/>
              <a:t>Mesmo do exerc</a:t>
            </a:r>
            <a:r>
              <a:rPr lang="pt-BR" dirty="0" smtClean="0"/>
              <a:t>ício anterior</a:t>
            </a:r>
          </a:p>
          <a:p>
            <a:pPr>
              <a:spcBef>
                <a:spcPts val="0"/>
              </a:spcBef>
            </a:pPr>
            <a:r>
              <a:rPr lang="pt-BR" dirty="0" smtClean="0"/>
              <a:t>Prestar atenção ao 4</a:t>
            </a:r>
            <a:r>
              <a:rPr lang="pt-BR" baseline="-25000" dirty="0" smtClean="0"/>
              <a:t>2</a:t>
            </a:r>
          </a:p>
          <a:p>
            <a:pPr>
              <a:spcBef>
                <a:spcPts val="0"/>
              </a:spcBef>
            </a:pPr>
            <a:endParaRPr lang="pt-BR" baseline="-25000" dirty="0" smtClean="0"/>
          </a:p>
          <a:p>
            <a:pPr>
              <a:spcBef>
                <a:spcPts val="0"/>
              </a:spcBef>
            </a:pPr>
            <a:r>
              <a:rPr lang="pt-BR" dirty="0" smtClean="0"/>
              <a:t>Prestar atenção ao 2</a:t>
            </a:r>
            <a:r>
              <a:rPr lang="pt-BR" baseline="-25000" dirty="0" smtClean="0"/>
              <a:t>1</a:t>
            </a:r>
            <a:endParaRPr lang="pt-BR" baseline="-25000" dirty="0"/>
          </a:p>
        </p:txBody>
      </p:sp>
      <p:pic>
        <p:nvPicPr>
          <p:cNvPr id="4" name="Picture 3" descr="i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752600"/>
            <a:ext cx="5723980" cy="483311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667000" y="3014134"/>
            <a:ext cx="1752600" cy="1219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752601"/>
            <a:ext cx="7345363" cy="3931920"/>
          </a:xfrm>
        </p:spPr>
        <p:txBody>
          <a:bodyPr/>
          <a:lstStyle/>
          <a:p>
            <a:endParaRPr lang="pt-BR"/>
          </a:p>
        </p:txBody>
      </p:sp>
      <p:pic>
        <p:nvPicPr>
          <p:cNvPr id="4" name="Picture 3" descr="d2_pointgroup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460057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lanelattices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698500"/>
            <a:ext cx="4291013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410200" y="5867400"/>
            <a:ext cx="426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pt-BR" sz="2400" b="1" i="1" u="sng"/>
              <a:t>= 17 grupos planares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Única operação de</a:t>
            </a:r>
          </a:p>
          <a:p>
            <a:pPr>
              <a:buNone/>
            </a:pPr>
            <a:r>
              <a:rPr lang="pt-BR" dirty="0" smtClean="0"/>
              <a:t>s</a:t>
            </a:r>
            <a:r>
              <a:rPr lang="pt-BR" dirty="0" smtClean="0"/>
              <a:t>imetria adicional são</a:t>
            </a:r>
          </a:p>
          <a:p>
            <a:pPr>
              <a:buNone/>
            </a:pPr>
            <a:r>
              <a:rPr lang="pt-BR" dirty="0" smtClean="0"/>
              <a:t>p</a:t>
            </a:r>
            <a:r>
              <a:rPr lang="pt-BR" dirty="0" smtClean="0"/>
              <a:t>lanos deslizantes (g)</a:t>
            </a:r>
            <a:endParaRPr lang="pt-BR" dirty="0"/>
          </a:p>
        </p:txBody>
      </p:sp>
      <p:pic>
        <p:nvPicPr>
          <p:cNvPr id="4" name="Picture 4" descr="d2_summary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8138" y="228600"/>
            <a:ext cx="4691062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Simetria dos motivos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Primeiro passo: determinar simetria do modelo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588603" y="2096602"/>
            <a:ext cx="3325196" cy="497840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5400000" flipH="1">
            <a:off x="3008212" y="3756660"/>
            <a:ext cx="45719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Oval 5"/>
          <p:cNvSpPr/>
          <p:nvPr/>
        </p:nvSpPr>
        <p:spPr>
          <a:xfrm rot="5400000" flipH="1">
            <a:off x="1805940" y="3779519"/>
            <a:ext cx="45719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Oval 6"/>
          <p:cNvSpPr/>
          <p:nvPr/>
        </p:nvSpPr>
        <p:spPr>
          <a:xfrm rot="5400000" flipH="1">
            <a:off x="1408006" y="4467863"/>
            <a:ext cx="45719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Oval 7"/>
          <p:cNvSpPr/>
          <p:nvPr/>
        </p:nvSpPr>
        <p:spPr>
          <a:xfrm rot="5400000" flipH="1">
            <a:off x="2601805" y="4445002"/>
            <a:ext cx="45719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Simetria dos motivos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311399" y="635001"/>
            <a:ext cx="4495800" cy="6731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5400000" flipH="1">
            <a:off x="2616198" y="2912534"/>
            <a:ext cx="45719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Oval 5"/>
          <p:cNvSpPr/>
          <p:nvPr/>
        </p:nvSpPr>
        <p:spPr>
          <a:xfrm rot="5400000" flipH="1">
            <a:off x="4244340" y="2912536"/>
            <a:ext cx="45719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Oval 6"/>
          <p:cNvSpPr/>
          <p:nvPr/>
        </p:nvSpPr>
        <p:spPr>
          <a:xfrm rot="5400000" flipH="1">
            <a:off x="3736341" y="3849793"/>
            <a:ext cx="45719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Oval 7"/>
          <p:cNvSpPr/>
          <p:nvPr/>
        </p:nvSpPr>
        <p:spPr>
          <a:xfrm rot="5400000" flipH="1">
            <a:off x="2110740" y="3878578"/>
            <a:ext cx="45719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Parallelogram 8"/>
          <p:cNvSpPr/>
          <p:nvPr/>
        </p:nvSpPr>
        <p:spPr>
          <a:xfrm>
            <a:off x="2133600" y="2971800"/>
            <a:ext cx="2133600" cy="966043"/>
          </a:xfrm>
          <a:prstGeom prst="parallelogram">
            <a:avLst>
              <a:gd name="adj" fmla="val 53045"/>
            </a:avLst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5867400" y="4800600"/>
            <a:ext cx="2057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CELA PRIMITIVA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GRUPO PONTUAL P2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 rot="5400000" flipH="1">
            <a:off x="3177540" y="3372274"/>
            <a:ext cx="45719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900113" y="1752600"/>
            <a:ext cx="3443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Definir cela unit</a:t>
            </a:r>
            <a:r>
              <a:rPr lang="pt-BR" dirty="0" smtClean="0"/>
              <a:t>ária (a menor possível) e seu conteúdo e simetria adicional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Simetria dos motivos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421838" y="1381708"/>
            <a:ext cx="4243175" cy="5124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0" y="4865192"/>
            <a:ext cx="2057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CELA CENTRADA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GRUPO PONTUAL C2mg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2828659"/>
            <a:ext cx="1008000" cy="20880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1901815" y="3924049"/>
            <a:ext cx="2361406" cy="1295"/>
          </a:xfrm>
          <a:prstGeom prst="line">
            <a:avLst/>
          </a:prstGeom>
          <a:ln w="1905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2172745" y="3924050"/>
            <a:ext cx="2361406" cy="129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1639345" y="3924049"/>
            <a:ext cx="2361406" cy="129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05650" y="1822345"/>
            <a:ext cx="165734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Celas obl</a:t>
            </a:r>
            <a:r>
              <a:rPr lang="pt-BR" b="1" dirty="0" smtClean="0">
                <a:solidFill>
                  <a:srgbClr val="FF0000"/>
                </a:solidFill>
              </a:rPr>
              <a:t>íquas violariam a simetria do motivo!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3296" y="1822345"/>
            <a:ext cx="2057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Planos deslizantes (g)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5880855"/>
            <a:ext cx="344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Planos de simetria</a:t>
            </a:r>
          </a:p>
          <a:p>
            <a:endParaRPr lang="pt-BR" dirty="0"/>
          </a:p>
        </p:txBody>
      </p:sp>
      <p:cxnSp>
        <p:nvCxnSpPr>
          <p:cNvPr id="16" name="Straight Connector 15"/>
          <p:cNvCxnSpPr/>
          <p:nvPr/>
        </p:nvCxnSpPr>
        <p:spPr>
          <a:xfrm rot="16200000" flipH="1">
            <a:off x="2969115" y="4217406"/>
            <a:ext cx="3325603" cy="1298"/>
          </a:xfrm>
          <a:prstGeom prst="line">
            <a:avLst/>
          </a:prstGeom>
          <a:ln w="1905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4686049" y="3735309"/>
            <a:ext cx="2361406" cy="129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5717744" y="3143879"/>
            <a:ext cx="873748" cy="1298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dash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308725" y="3212070"/>
            <a:ext cx="19970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Reflete e desloca ½ de t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Simetria dos motivos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Um pouco + </a:t>
            </a:r>
          </a:p>
          <a:p>
            <a:pPr>
              <a:buNone/>
            </a:pPr>
            <a:r>
              <a:rPr lang="pt-BR" dirty="0" smtClean="0"/>
              <a:t>dif</a:t>
            </a:r>
            <a:r>
              <a:rPr lang="pt-BR" dirty="0" smtClean="0"/>
              <a:t>ícil</a:t>
            </a:r>
            <a:endParaRPr lang="pt-BR" dirty="0"/>
          </a:p>
        </p:txBody>
      </p:sp>
      <p:pic>
        <p:nvPicPr>
          <p:cNvPr id="5" name="Picture 4" descr="p4m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905000"/>
            <a:ext cx="5097503" cy="44412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Simetria dos motivos</a:t>
            </a:r>
            <a:endParaRPr lang="pt-BR" dirty="0"/>
          </a:p>
        </p:txBody>
      </p:sp>
      <p:pic>
        <p:nvPicPr>
          <p:cNvPr id="11" name="Picture 10" descr="p3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28239"/>
            <a:ext cx="5943600" cy="45725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77000" y="4865192"/>
            <a:ext cx="2057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CELA PRIMITIVA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GRUPO PONTUAL P3m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Grupos espaciais (fig. 12.8)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600200"/>
            <a:ext cx="7345363" cy="3931920"/>
          </a:xfrm>
        </p:spPr>
        <p:txBody>
          <a:bodyPr/>
          <a:lstStyle/>
          <a:p>
            <a:r>
              <a:rPr lang="pt-BR" dirty="0" smtClean="0"/>
              <a:t>Decifre a notaç</a:t>
            </a:r>
            <a:r>
              <a:rPr lang="pt-BR" dirty="0" smtClean="0"/>
              <a:t>ão </a:t>
            </a:r>
            <a:endParaRPr lang="pt-BR" dirty="0" smtClean="0"/>
          </a:p>
          <a:p>
            <a:r>
              <a:rPr lang="pt-BR" dirty="0" smtClean="0"/>
              <a:t>E</a:t>
            </a:r>
            <a:r>
              <a:rPr lang="pt-BR" dirty="0" smtClean="0"/>
              <a:t>xecute as operaç</a:t>
            </a:r>
            <a:r>
              <a:rPr lang="pt-BR" dirty="0" smtClean="0"/>
              <a:t>ões de simetria no motivo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432051" y="2660650"/>
            <a:ext cx="3467100" cy="34798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247</TotalTime>
  <Words>166</Words>
  <Application>Microsoft Macintosh PowerPoint</Application>
  <PresentationFormat>On-screen Show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Capital</vt:lpstr>
      <vt:lpstr>Exercícios Grupos pontuais e espaciais</vt:lpstr>
      <vt:lpstr>Slide 2</vt:lpstr>
      <vt:lpstr>Slide 3</vt:lpstr>
      <vt:lpstr>Simetria dos motivos</vt:lpstr>
      <vt:lpstr>Simetria dos motivos</vt:lpstr>
      <vt:lpstr>Simetria dos motivos</vt:lpstr>
      <vt:lpstr>Simetria dos motivos</vt:lpstr>
      <vt:lpstr>Simetria dos motivos</vt:lpstr>
      <vt:lpstr>Grupos espaciais (fig. 12.8)</vt:lpstr>
      <vt:lpstr>Slide 10</vt:lpstr>
      <vt:lpstr>Grupos espaciais (fig. 12.9)</vt:lpstr>
      <vt:lpstr>Slide 12</vt:lpstr>
      <vt:lpstr>Slide 13</vt:lpstr>
      <vt:lpstr>Grupos espaciais (fig 12.10)</vt:lpstr>
    </vt:vector>
  </TitlesOfParts>
  <Company>USP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Exercícios Grupos pontuais e espaciais</dc:title>
  <dc:creator>Adriana Alves</dc:creator>
  <cp:lastModifiedBy>Adriana Alves</cp:lastModifiedBy>
  <cp:revision>23</cp:revision>
  <dcterms:created xsi:type="dcterms:W3CDTF">2011-10-04T16:43:41Z</dcterms:created>
  <dcterms:modified xsi:type="dcterms:W3CDTF">2011-10-04T20:51:02Z</dcterms:modified>
</cp:coreProperties>
</file>