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09" r:id="rId2"/>
    <p:sldId id="410" r:id="rId3"/>
    <p:sldId id="411" r:id="rId4"/>
    <p:sldId id="412" r:id="rId5"/>
    <p:sldId id="414" r:id="rId6"/>
    <p:sldId id="415" r:id="rId7"/>
    <p:sldId id="416" r:id="rId8"/>
    <p:sldId id="418" r:id="rId9"/>
    <p:sldId id="459" r:id="rId10"/>
    <p:sldId id="460" r:id="rId11"/>
    <p:sldId id="461" r:id="rId12"/>
    <p:sldId id="462" r:id="rId13"/>
    <p:sldId id="464" r:id="rId14"/>
    <p:sldId id="465" r:id="rId15"/>
    <p:sldId id="466" r:id="rId16"/>
    <p:sldId id="467" r:id="rId17"/>
    <p:sldId id="468" r:id="rId18"/>
    <p:sldId id="469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A2A1B-F6BE-4094-81C2-1656DBFF92E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7919A-0BAD-4B31-BAE7-FB5DB8A905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245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:a16="http://schemas.microsoft.com/office/drawing/2014/main" id="{12752C4F-CAF8-4C3A-BCD8-5CCDABFBDE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>
            <a:extLst>
              <a:ext uri="{FF2B5EF4-FFF2-40B4-BE49-F238E27FC236}">
                <a16:creationId xmlns:a16="http://schemas.microsoft.com/office/drawing/2014/main" id="{11D96237-8C8B-42BB-AC2C-07459F174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F217DDD3-F9C7-445F-8002-4F24B82A93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700"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1700"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1700"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1700"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1700"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794BF7C-B9E5-4C2D-91D9-6E2D88678E02}" type="slidenum">
              <a:rPr lang="pt-BR" altLang="pt-BR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5</a:t>
            </a:fld>
            <a:endParaRPr lang="pt-BR" altLang="pt-BR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90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E7F9480B-F32B-44EB-8406-CA209A1003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5C4CAB49-F6D3-442E-83F1-EB0E95BB2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76DBACDC-DD87-4CC3-8139-A943956B10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700"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1700"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1700"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1700"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1700"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2756B94-35AB-4A2B-9A29-21B384A5739A}" type="slidenum">
              <a:rPr lang="pt-BR" altLang="pt-BR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6</a:t>
            </a:fld>
            <a:endParaRPr lang="pt-BR" altLang="pt-BR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756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>
            <a:extLst>
              <a:ext uri="{FF2B5EF4-FFF2-40B4-BE49-F238E27FC236}">
                <a16:creationId xmlns:a16="http://schemas.microsoft.com/office/drawing/2014/main" id="{CE0CC334-FB75-4222-A0F4-21FE62C3C4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>
            <a:extLst>
              <a:ext uri="{FF2B5EF4-FFF2-40B4-BE49-F238E27FC236}">
                <a16:creationId xmlns:a16="http://schemas.microsoft.com/office/drawing/2014/main" id="{3930BEAA-D1C1-4033-9035-963A222E2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4D424C4E-7579-41DB-8EE1-ED646D87A1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700"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1700"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1700"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1700"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1700"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E434AA8-A128-4960-AF1F-D70EDFF05A0C}" type="slidenum">
              <a:rPr lang="pt-BR" altLang="pt-BR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7</a:t>
            </a:fld>
            <a:endParaRPr lang="pt-BR" altLang="pt-BR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45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134B5D69-01FE-4632-9DB9-BFC64AA56D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948EFE64-7DE3-4A40-BB7C-25E1384E8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64516" name="Slide Number Placeholder 3">
            <a:extLst>
              <a:ext uri="{FF2B5EF4-FFF2-40B4-BE49-F238E27FC236}">
                <a16:creationId xmlns:a16="http://schemas.microsoft.com/office/drawing/2014/main" id="{46297402-D1AC-48F2-A876-AAD7566A57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700"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1700"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1700"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1700"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1700"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0847779-A1EC-4D78-BF7A-24671C5D28C4}" type="slidenum">
              <a:rPr lang="pt-BR" altLang="pt-BR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8</a:t>
            </a:fld>
            <a:endParaRPr lang="pt-BR" altLang="pt-BR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093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1E25DD-BED0-4702-AF1D-3DF591A083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BDEC58-9235-40BB-B1A9-CCFFE6B36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B105EE-636A-409B-8007-085DB4817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EB86-B3E2-4259-BFD6-AC932908FA9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D21EA9-AEE9-41F5-B20E-BAFD0FFE1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1C3BE7-B5AE-44BE-9AD8-3B81CDC7D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8163-0A64-4B67-B54A-D009E453A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230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A3D180-41AE-4777-A8A0-FA147F7E9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C90739A-198D-45F2-BEE1-D09A1682F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F2F293-2DA8-4C76-A28E-D62D45D59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EB86-B3E2-4259-BFD6-AC932908FA9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F7CF04-E0F2-4629-BE00-F2E8A67B4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45F80F-6439-40D8-8B56-3E79797BB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8163-0A64-4B67-B54A-D009E453A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9832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EE8CAA7-F12E-4B0A-BCAA-BEE937A220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75F7E00-76D8-447B-B9E9-472C446A1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99F7E4-0071-44DA-804F-160DB7112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EB86-B3E2-4259-BFD6-AC932908FA9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69ACD39-8EF2-4F29-90A6-B08E6DEEB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F3A282-BDB4-4F5F-9621-83B40B489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8163-0A64-4B67-B54A-D009E453A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612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C84A2-5EC4-433E-99B7-05D901E88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3F42DE-EB69-4C23-A04C-767020A8A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1BAA4C-404F-4199-AF0F-0D7B1DAA9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EB86-B3E2-4259-BFD6-AC932908FA9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94BEA4-0F6C-4A15-8D37-3E0CBD92E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BAE7691-82B4-4FB3-AFA8-494C28A64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8163-0A64-4B67-B54A-D009E453A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24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65796B-8E9D-4FC7-86C6-E0F7E0DF7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C5F28BC-67CA-4537-8759-B907365E5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330172-3C5E-4B16-9F1D-97848AFC3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EB86-B3E2-4259-BFD6-AC932908FA9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991EB7-3650-4C32-917C-3E9A736BC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098551-037C-45CB-88DE-1C3CDEF52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8163-0A64-4B67-B54A-D009E453A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01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483B0-DC51-4C58-8915-C2787A08D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946456-4350-41EB-BD5F-D4BA2ED30E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0127762-330E-411E-80AC-3C206870E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7F46FA8-2C0F-4F9B-B1B1-303A880F5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EB86-B3E2-4259-BFD6-AC932908FA9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E185724-107E-4660-B5CD-658E7B744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242637E-B0BE-40A2-A61B-40734C624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8163-0A64-4B67-B54A-D009E453A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689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AACE16-DADD-4350-8E7C-2B67A7076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2AC727B-2C3A-44D8-B054-4B7C5C61D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C59ACDF-3B11-4764-B98A-54163A984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A8E5B43-81F6-4C99-86A0-A8DE06559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EAA10CE-E45A-4CB2-882D-2E90D83BA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2CD3531-7415-4078-AD16-76965115B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EB86-B3E2-4259-BFD6-AC932908FA9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7B4F8CE-15DC-4228-80F5-1052384C2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960E9E0-8A57-45CA-9190-901236A32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8163-0A64-4B67-B54A-D009E453A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319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AFAA11-694F-489B-B7CD-CAFC31E3F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06BC94F-CB37-4F82-B03E-FC44690DA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EB86-B3E2-4259-BFD6-AC932908FA9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5A09E6E-7E72-4698-A9A1-66929AADC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592DAEE-2D2B-4506-8703-DD695F07E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8163-0A64-4B67-B54A-D009E453A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62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C1AE2D2-BA59-4D9C-BEE3-9C887E5C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EB86-B3E2-4259-BFD6-AC932908FA9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6F1B4A8-A966-4D61-9056-11289FB15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458502E-DDD4-4A63-8C60-9B81AEE67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8163-0A64-4B67-B54A-D009E453A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602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1FAD81-407E-4F39-8300-5B4724D90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1DCE3B-5EF5-49D1-BDB3-9A5CCC9C5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C35B41B-BC09-4439-807A-D2E7C27DD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F83ACC8-AF07-40D6-9694-64950A8F8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EB86-B3E2-4259-BFD6-AC932908FA9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41BFE57-2221-4970-BD53-374777A39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6CAE745-09A8-4C2C-82D0-BE8166194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8163-0A64-4B67-B54A-D009E453A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465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FC2A30-977B-4C89-8A49-B7D67E693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D15D26E-07AE-488B-B299-A990303691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61542D4-5C3C-4FF3-AFC0-67C562D86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35885B1-791D-488C-8DD3-88557E1D4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EB86-B3E2-4259-BFD6-AC932908FA9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3B53A2A-7DCE-482F-BE52-C99856AC9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8D4C2AE-0610-4519-A34E-7F303DA0C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8163-0A64-4B67-B54A-D009E453A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637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FC2F3EE-CC69-45C5-9575-8028232ED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CFE6BBA-B9C0-4441-83B8-9B6AD9443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561BF21-6A20-4302-B172-D4371AB3AB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EB86-B3E2-4259-BFD6-AC932908FA9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20708B-14F1-4944-BB8B-CB060A1430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F73FD7-8458-4977-8509-88A229BE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8163-0A64-4B67-B54A-D009E453A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131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3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3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CB4C6344-0969-4A18-8596-9933E2F5C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8063" y="2168526"/>
            <a:ext cx="2476500" cy="9112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charset="0"/>
                <a:cs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pt-BR" kern="0" dirty="0" err="1">
                <a:solidFill>
                  <a:schemeClr val="bg1"/>
                </a:solidFill>
                <a:latin typeface="Arial" charset="0"/>
                <a:cs typeface="Arial" charset="0"/>
              </a:rPr>
              <a:t>Exercício</a:t>
            </a:r>
            <a:r>
              <a:rPr lang="en-US" altLang="pt-BR" kern="0" dirty="0">
                <a:solidFill>
                  <a:schemeClr val="bg1"/>
                </a:solidFill>
                <a:latin typeface="Arial" charset="0"/>
                <a:cs typeface="Arial" charset="0"/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3552525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719720" y="427344"/>
            <a:ext cx="8286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None/>
            </a:pPr>
            <a:r>
              <a:rPr lang="pt-BR" sz="1400" dirty="0"/>
              <a:t>Usando os mesmos componentes do Exercício </a:t>
            </a:r>
            <a:r>
              <a:rPr lang="pt-BR" sz="1400" i="1" dirty="0"/>
              <a:t>4</a:t>
            </a:r>
            <a:r>
              <a:rPr lang="pt-BR" sz="1400" dirty="0"/>
              <a:t>, mas trocando-se o trafo por uma versão de “</a:t>
            </a:r>
            <a:r>
              <a:rPr lang="pt-BR" sz="1400" i="1" dirty="0"/>
              <a:t>center tap</a:t>
            </a:r>
            <a:r>
              <a:rPr lang="pt-BR" sz="1400" dirty="0"/>
              <a:t>”, como mostra abaixo, calcular:</a:t>
            </a:r>
            <a:endParaRPr lang="pt-BR" altLang="pt-BR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345" y="931400"/>
            <a:ext cx="56959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17" y="3147413"/>
            <a:ext cx="7391143" cy="2814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417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071" y="355736"/>
            <a:ext cx="5338358" cy="521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648741" y="425953"/>
            <a:ext cx="422118" cy="423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026" y="1827202"/>
            <a:ext cx="5596922" cy="4337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363087" y="898695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Utilizando o Gráfico de </a:t>
            </a:r>
            <a:r>
              <a:rPr lang="pt-BR" dirty="0" err="1"/>
              <a:t>Schade</a:t>
            </a:r>
            <a:r>
              <a:rPr lang="pt-BR" dirty="0"/>
              <a:t> de tensão de saída de onda-completa, com R</a:t>
            </a:r>
            <a:r>
              <a:rPr lang="pt-BR" baseline="-25000" dirty="0"/>
              <a:t>S</a:t>
            </a:r>
            <a:r>
              <a:rPr lang="pt-BR" dirty="0"/>
              <a:t>/R</a:t>
            </a:r>
            <a:r>
              <a:rPr lang="pt-BR" baseline="-25000" dirty="0"/>
              <a:t>L</a:t>
            </a:r>
            <a:r>
              <a:rPr lang="pt-BR" dirty="0"/>
              <a:t>= 3 % e [ </a:t>
            </a:r>
            <a:r>
              <a:rPr lang="pt-BR" dirty="0" err="1"/>
              <a:t>ωCR</a:t>
            </a:r>
            <a:r>
              <a:rPr lang="pt-BR" baseline="-25000" dirty="0" err="1"/>
              <a:t>L</a:t>
            </a:r>
            <a:r>
              <a:rPr lang="pt-BR" dirty="0"/>
              <a:t>] ≅ 22 ⇒ </a:t>
            </a:r>
            <a:r>
              <a:rPr lang="pt-BR" dirty="0" err="1"/>
              <a:t>Vo</a:t>
            </a:r>
            <a:r>
              <a:rPr lang="pt-BR" baseline="-25000" dirty="0"/>
              <a:t>(DC) </a:t>
            </a:r>
            <a:r>
              <a:rPr lang="pt-BR" dirty="0"/>
              <a:t>/V</a:t>
            </a:r>
            <a:r>
              <a:rPr lang="pt-BR" baseline="-25000" dirty="0"/>
              <a:t>M</a:t>
            </a:r>
            <a:r>
              <a:rPr lang="pt-BR" dirty="0"/>
              <a:t> ≅ 87,5 %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5395535" y="1617034"/>
            <a:ext cx="0" cy="44755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2659231" y="2717340"/>
            <a:ext cx="5102717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eta: para Cima 7">
            <a:extLst>
              <a:ext uri="{FF2B5EF4-FFF2-40B4-BE49-F238E27FC236}">
                <a16:creationId xmlns:a16="http://schemas.microsoft.com/office/drawing/2014/main" id="{99E8E57D-E562-47A3-A309-93BAD255BE23}"/>
              </a:ext>
            </a:extLst>
          </p:cNvPr>
          <p:cNvSpPr/>
          <p:nvPr/>
        </p:nvSpPr>
        <p:spPr>
          <a:xfrm rot="16200000">
            <a:off x="6153623" y="2618018"/>
            <a:ext cx="193492" cy="174260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: para Cima 9">
            <a:extLst>
              <a:ext uri="{FF2B5EF4-FFF2-40B4-BE49-F238E27FC236}">
                <a16:creationId xmlns:a16="http://schemas.microsoft.com/office/drawing/2014/main" id="{DF125CF7-1F26-4F50-9374-93B12F7CFAC0}"/>
              </a:ext>
            </a:extLst>
          </p:cNvPr>
          <p:cNvSpPr/>
          <p:nvPr/>
        </p:nvSpPr>
        <p:spPr>
          <a:xfrm>
            <a:off x="5286597" y="4353849"/>
            <a:ext cx="193492" cy="174260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: para Cima 11">
            <a:extLst>
              <a:ext uri="{FF2B5EF4-FFF2-40B4-BE49-F238E27FC236}">
                <a16:creationId xmlns:a16="http://schemas.microsoft.com/office/drawing/2014/main" id="{46500884-7086-4280-9EFE-51C8DDC6E3E5}"/>
              </a:ext>
            </a:extLst>
          </p:cNvPr>
          <p:cNvSpPr/>
          <p:nvPr/>
        </p:nvSpPr>
        <p:spPr>
          <a:xfrm rot="16200000">
            <a:off x="3369695" y="2618018"/>
            <a:ext cx="193492" cy="17426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064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45794" y="44297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</a:rPr>
              <a:t>Computando-se as perdas no diodo:</a:t>
            </a:r>
          </a:p>
        </p:txBody>
      </p:sp>
      <p:sp>
        <p:nvSpPr>
          <p:cNvPr id="10" name="TextBox 16"/>
          <p:cNvSpPr txBox="1"/>
          <p:nvPr/>
        </p:nvSpPr>
        <p:spPr>
          <a:xfrm>
            <a:off x="745794" y="885891"/>
            <a:ext cx="75963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</a:rPr>
              <a:t>A queda de tensão direta (</a:t>
            </a:r>
            <a:r>
              <a:rPr lang="pt-BR" sz="1600" b="1" i="1" dirty="0">
                <a:solidFill>
                  <a:srgbClr val="FF0000"/>
                </a:solidFill>
              </a:rPr>
              <a:t>V</a:t>
            </a:r>
            <a:r>
              <a:rPr lang="el-GR" sz="1600" b="1" baseline="-25000" dirty="0">
                <a:solidFill>
                  <a:srgbClr val="FF0000"/>
                </a:solidFill>
              </a:rPr>
              <a:t>ϒ</a:t>
            </a:r>
            <a:r>
              <a:rPr lang="pt-BR" sz="1600" b="1" dirty="0">
                <a:solidFill>
                  <a:srgbClr val="FF0000"/>
                </a:solidFill>
              </a:rPr>
              <a:t> ) </a:t>
            </a:r>
            <a:r>
              <a:rPr lang="pt-BR" sz="1600" dirty="0"/>
              <a:t>por diodo normalmente deve ser considerada. Em fontes de alta corrente deve-se estipular, por diodo, a seguinte queda de tensão direta: </a:t>
            </a:r>
          </a:p>
          <a:p>
            <a:endParaRPr lang="pt-BR" sz="1600" dirty="0"/>
          </a:p>
          <a:p>
            <a:r>
              <a:rPr lang="pt-BR" sz="1600" i="1" dirty="0"/>
              <a:t>                                                    </a:t>
            </a:r>
            <a:r>
              <a:rPr lang="pt-BR" sz="2000" b="1" i="1" dirty="0">
                <a:solidFill>
                  <a:srgbClr val="FF0000"/>
                </a:solidFill>
              </a:rPr>
              <a:t>V</a:t>
            </a:r>
            <a:r>
              <a:rPr lang="el-GR" sz="2000" b="1" baseline="-25000" dirty="0">
                <a:solidFill>
                  <a:srgbClr val="FF0000"/>
                </a:solidFill>
              </a:rPr>
              <a:t>ϒ</a:t>
            </a:r>
            <a:r>
              <a:rPr lang="pt-BR" sz="2000" b="1" dirty="0">
                <a:solidFill>
                  <a:srgbClr val="FF0000"/>
                </a:solidFill>
              </a:rPr>
              <a:t> </a:t>
            </a:r>
            <a:r>
              <a:rPr lang="pt-BR" sz="2000" b="1" i="1" dirty="0">
                <a:solidFill>
                  <a:srgbClr val="FF0000"/>
                </a:solidFill>
              </a:rPr>
              <a:t>= 1 V  </a:t>
            </a:r>
            <a:r>
              <a:rPr lang="pt-BR" sz="2000" b="1" dirty="0">
                <a:solidFill>
                  <a:srgbClr val="FF0000"/>
                </a:solidFill>
              </a:rPr>
              <a:t>(</a:t>
            </a:r>
            <a:r>
              <a:rPr lang="pt-BR" sz="2000" b="1" i="1" dirty="0">
                <a:solidFill>
                  <a:srgbClr val="FF0000"/>
                </a:solidFill>
              </a:rPr>
              <a:t>0,9 &lt; </a:t>
            </a:r>
            <a:r>
              <a:rPr lang="pt-BR" sz="2000" b="1" dirty="0">
                <a:solidFill>
                  <a:srgbClr val="FF0000"/>
                </a:solidFill>
              </a:rPr>
              <a:t>= </a:t>
            </a:r>
            <a:r>
              <a:rPr lang="pt-BR" sz="2000" b="1" i="1" dirty="0">
                <a:solidFill>
                  <a:srgbClr val="FF0000"/>
                </a:solidFill>
              </a:rPr>
              <a:t>V</a:t>
            </a:r>
            <a:r>
              <a:rPr lang="el-GR" sz="2000" b="1" baseline="-25000" dirty="0">
                <a:solidFill>
                  <a:srgbClr val="FF0000"/>
                </a:solidFill>
              </a:rPr>
              <a:t> ϒ</a:t>
            </a:r>
            <a:r>
              <a:rPr lang="pt-BR" sz="2000" b="1" dirty="0">
                <a:solidFill>
                  <a:srgbClr val="FF0000"/>
                </a:solidFill>
              </a:rPr>
              <a:t> &lt;= </a:t>
            </a:r>
            <a:r>
              <a:rPr lang="pt-BR" sz="2000" b="1" i="1" dirty="0">
                <a:solidFill>
                  <a:srgbClr val="FF0000"/>
                </a:solidFill>
              </a:rPr>
              <a:t>1,2 V</a:t>
            </a:r>
            <a:r>
              <a:rPr lang="pt-BR" sz="2000" b="1" dirty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50" y="2090489"/>
            <a:ext cx="4095809" cy="59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/>
          <p:nvPr/>
        </p:nvSpPr>
        <p:spPr>
          <a:xfrm>
            <a:off x="493108" y="2842894"/>
            <a:ext cx="78855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OBS: </a:t>
            </a:r>
          </a:p>
          <a:p>
            <a:pPr marL="285750" indent="-285750" algn="just">
              <a:buFontTx/>
              <a:buChar char="-"/>
            </a:pPr>
            <a:r>
              <a:rPr lang="pt-BR" b="1" dirty="0">
                <a:solidFill>
                  <a:srgbClr val="FF0000"/>
                </a:solidFill>
              </a:rPr>
              <a:t>Se o modelo linearizado do diodo é conhecido a queda de tensão no diodo, calculada no exercício 1, deve ser usada no cálculo de </a:t>
            </a:r>
            <a:r>
              <a:rPr lang="pt-BR" b="1" dirty="0" err="1">
                <a:solidFill>
                  <a:srgbClr val="FF0000"/>
                </a:solidFill>
              </a:rPr>
              <a:t>V</a:t>
            </a:r>
            <a:r>
              <a:rPr lang="pt-BR" b="1" baseline="-25000" dirty="0" err="1">
                <a:solidFill>
                  <a:srgbClr val="FF0000"/>
                </a:solidFill>
              </a:rPr>
              <a:t>o</a:t>
            </a:r>
            <a:r>
              <a:rPr lang="pt-BR" b="1" baseline="-25000" dirty="0">
                <a:solidFill>
                  <a:srgbClr val="FF0000"/>
                </a:solidFill>
              </a:rPr>
              <a:t>(DC) </a:t>
            </a:r>
            <a:r>
              <a:rPr lang="pt-BR" b="1" dirty="0">
                <a:solidFill>
                  <a:srgbClr val="FF0000"/>
                </a:solidFill>
              </a:rPr>
              <a:t>ao invés da tensão V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pt-BR" dirty="0"/>
              <a:t>. </a:t>
            </a:r>
          </a:p>
          <a:p>
            <a:pPr marL="285750" indent="-285750" algn="just">
              <a:buFontTx/>
              <a:buChar char="-"/>
            </a:pPr>
            <a:r>
              <a:rPr lang="pt-BR" b="1" dirty="0">
                <a:solidFill>
                  <a:srgbClr val="FF0000"/>
                </a:solidFill>
              </a:rPr>
              <a:t>Se o modelo linearizado do diodo não é conhecido a tensão V</a:t>
            </a:r>
            <a:r>
              <a:rPr lang="el-GR" dirty="0">
                <a:solidFill>
                  <a:srgbClr val="FF0000"/>
                </a:solidFill>
              </a:rPr>
              <a:t>γ </a:t>
            </a:r>
            <a:r>
              <a:rPr lang="pt-BR" b="1" dirty="0">
                <a:solidFill>
                  <a:srgbClr val="FF0000"/>
                </a:solidFill>
              </a:rPr>
              <a:t>deve ter valor no intervalo </a:t>
            </a:r>
            <a:r>
              <a:rPr lang="pt-BR" b="1" i="1" dirty="0">
                <a:solidFill>
                  <a:srgbClr val="FF0000"/>
                </a:solidFill>
              </a:rPr>
              <a:t>0,9 &lt; </a:t>
            </a:r>
            <a:r>
              <a:rPr lang="pt-BR" b="1" dirty="0">
                <a:solidFill>
                  <a:srgbClr val="FF0000"/>
                </a:solidFill>
              </a:rPr>
              <a:t>= </a:t>
            </a:r>
            <a:r>
              <a:rPr lang="pt-BR" b="1" i="1" dirty="0">
                <a:solidFill>
                  <a:srgbClr val="FF0000"/>
                </a:solidFill>
              </a:rPr>
              <a:t>V</a:t>
            </a:r>
            <a:r>
              <a:rPr lang="el-GR" b="1" baseline="-25000" dirty="0">
                <a:solidFill>
                  <a:srgbClr val="FF0000"/>
                </a:solidFill>
              </a:rPr>
              <a:t> ϒ</a:t>
            </a:r>
            <a:r>
              <a:rPr lang="pt-BR" b="1" dirty="0">
                <a:solidFill>
                  <a:srgbClr val="FF0000"/>
                </a:solidFill>
              </a:rPr>
              <a:t> &lt;= </a:t>
            </a:r>
            <a:r>
              <a:rPr lang="pt-BR" b="1" i="1" dirty="0">
                <a:solidFill>
                  <a:srgbClr val="FF0000"/>
                </a:solidFill>
              </a:rPr>
              <a:t>1,2 V.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817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4850" y="1970979"/>
            <a:ext cx="422118" cy="423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207188" y="1971225"/>
            <a:ext cx="8217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corrente de pico repetitivo no diodo com carga máxima, I</a:t>
            </a:r>
            <a:r>
              <a:rPr lang="pt-BR" baseline="-25000" dirty="0"/>
              <a:t>M</a:t>
            </a:r>
            <a:r>
              <a:rPr lang="pt-BR" dirty="0"/>
              <a:t>. </a:t>
            </a:r>
          </a:p>
          <a:p>
            <a:r>
              <a:rPr lang="pt-BR" dirty="0"/>
              <a:t>No  Gráfico de </a:t>
            </a:r>
            <a:r>
              <a:rPr lang="pt-BR" dirty="0" err="1"/>
              <a:t>Schade</a:t>
            </a:r>
            <a:r>
              <a:rPr lang="pt-BR" dirty="0"/>
              <a:t> de corrente de pico, com R</a:t>
            </a:r>
            <a:r>
              <a:rPr lang="pt-BR" baseline="-25000" dirty="0"/>
              <a:t>S</a:t>
            </a:r>
            <a:r>
              <a:rPr lang="pt-BR" dirty="0"/>
              <a:t>/</a:t>
            </a:r>
            <a:r>
              <a:rPr lang="pt-BR" dirty="0" err="1"/>
              <a:t>nR</a:t>
            </a:r>
            <a:r>
              <a:rPr lang="pt-BR" baseline="-25000" dirty="0" err="1"/>
              <a:t>L</a:t>
            </a:r>
            <a:r>
              <a:rPr lang="pt-BR" dirty="0"/>
              <a:t>= 1,5 % e [</a:t>
            </a:r>
            <a:r>
              <a:rPr lang="pt-BR" dirty="0" err="1"/>
              <a:t>nωCR</a:t>
            </a:r>
            <a:r>
              <a:rPr lang="pt-BR" baseline="-25000" dirty="0" err="1"/>
              <a:t>L</a:t>
            </a:r>
            <a:r>
              <a:rPr lang="pt-BR" dirty="0"/>
              <a:t>] ≅ 44, resulta: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39" y="2909107"/>
            <a:ext cx="8678514" cy="3042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Conector reto 15"/>
          <p:cNvCxnSpPr/>
          <p:nvPr/>
        </p:nvCxnSpPr>
        <p:spPr>
          <a:xfrm>
            <a:off x="1017708" y="4298230"/>
            <a:ext cx="82179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5146754" y="2633221"/>
            <a:ext cx="0" cy="33625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959" y="5995788"/>
            <a:ext cx="4235404" cy="624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eta: para Cima 7">
            <a:extLst>
              <a:ext uri="{FF2B5EF4-FFF2-40B4-BE49-F238E27FC236}">
                <a16:creationId xmlns:a16="http://schemas.microsoft.com/office/drawing/2014/main" id="{D73AD5D5-151E-41FB-833C-66C7CA5BC1B1}"/>
              </a:ext>
            </a:extLst>
          </p:cNvPr>
          <p:cNvSpPr/>
          <p:nvPr/>
        </p:nvSpPr>
        <p:spPr>
          <a:xfrm rot="16200000">
            <a:off x="6742188" y="4211100"/>
            <a:ext cx="193492" cy="174260"/>
          </a:xfrm>
          <a:prstGeom prst="up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: para Cima 8">
            <a:extLst>
              <a:ext uri="{FF2B5EF4-FFF2-40B4-BE49-F238E27FC236}">
                <a16:creationId xmlns:a16="http://schemas.microsoft.com/office/drawing/2014/main" id="{4B7DD5B3-AE23-4CE1-87D2-5CD50FC10EEB}"/>
              </a:ext>
            </a:extLst>
          </p:cNvPr>
          <p:cNvSpPr/>
          <p:nvPr/>
        </p:nvSpPr>
        <p:spPr>
          <a:xfrm>
            <a:off x="5062200" y="4810883"/>
            <a:ext cx="193492" cy="174260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: para Cima 9">
            <a:extLst>
              <a:ext uri="{FF2B5EF4-FFF2-40B4-BE49-F238E27FC236}">
                <a16:creationId xmlns:a16="http://schemas.microsoft.com/office/drawing/2014/main" id="{21A8CD32-7EF5-4485-8D3E-B2CE9270280C}"/>
              </a:ext>
            </a:extLst>
          </p:cNvPr>
          <p:cNvSpPr/>
          <p:nvPr/>
        </p:nvSpPr>
        <p:spPr>
          <a:xfrm rot="16200000">
            <a:off x="2061668" y="4223291"/>
            <a:ext cx="193492" cy="17426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4A45758-017D-4A9C-BEED-08E385FB6EFF}"/>
              </a:ext>
            </a:extLst>
          </p:cNvPr>
          <p:cNvSpPr/>
          <p:nvPr/>
        </p:nvSpPr>
        <p:spPr>
          <a:xfrm>
            <a:off x="589284" y="291977"/>
            <a:ext cx="422118" cy="423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AF5F38CD-A57F-4BD9-9DC4-8518A0361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376" y="746246"/>
            <a:ext cx="2944271" cy="94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>
            <a:extLst>
              <a:ext uri="{FF2B5EF4-FFF2-40B4-BE49-F238E27FC236}">
                <a16:creationId xmlns:a16="http://schemas.microsoft.com/office/drawing/2014/main" id="{C724AFDD-E958-40DC-A965-558D8F5BF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226" y="181792"/>
            <a:ext cx="5077576" cy="64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>
            <a:extLst>
              <a:ext uri="{FF2B5EF4-FFF2-40B4-BE49-F238E27FC236}">
                <a16:creationId xmlns:a16="http://schemas.microsoft.com/office/drawing/2014/main" id="{CEE33239-A0A5-4EB4-8979-DFAAA3C65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996" y="826076"/>
            <a:ext cx="2607818" cy="70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98210F32-DB1C-4FB6-9FAB-9AA9061F3342}"/>
                  </a:ext>
                </a:extLst>
              </p:cNvPr>
              <p:cNvSpPr txBox="1"/>
              <p:nvPr/>
            </p:nvSpPr>
            <p:spPr>
              <a:xfrm>
                <a:off x="801655" y="854415"/>
                <a:ext cx="1302216" cy="6403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acc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pt-BR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𝐷𝐶</m:t>
                              </m:r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98210F32-DB1C-4FB6-9FAB-9AA9061F3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655" y="854415"/>
                <a:ext cx="1302216" cy="640303"/>
              </a:xfrm>
              <a:prstGeom prst="rect">
                <a:avLst/>
              </a:prstGeom>
              <a:blipFill>
                <a:blip r:embed="rId7"/>
                <a:stretch>
                  <a:fillRect b="-9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216DF086-B796-4B4E-A419-5A4CD74BB0E5}"/>
              </a:ext>
            </a:extLst>
          </p:cNvPr>
          <p:cNvCxnSpPr>
            <a:cxnSpLocks/>
          </p:cNvCxnSpPr>
          <p:nvPr/>
        </p:nvCxnSpPr>
        <p:spPr>
          <a:xfrm flipV="1">
            <a:off x="2335307" y="1174565"/>
            <a:ext cx="602068" cy="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A215CE26-44A0-4358-80F1-A380571C8647}"/>
              </a:ext>
            </a:extLst>
          </p:cNvPr>
          <p:cNvCxnSpPr>
            <a:cxnSpLocks/>
          </p:cNvCxnSpPr>
          <p:nvPr/>
        </p:nvCxnSpPr>
        <p:spPr>
          <a:xfrm flipV="1">
            <a:off x="5948787" y="1218720"/>
            <a:ext cx="602068" cy="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9F03BF15-66FD-4EFB-AC92-5CBAD77C0CC1}"/>
              </a:ext>
            </a:extLst>
          </p:cNvPr>
          <p:cNvCxnSpPr>
            <a:cxnSpLocks/>
          </p:cNvCxnSpPr>
          <p:nvPr/>
        </p:nvCxnSpPr>
        <p:spPr>
          <a:xfrm flipV="1">
            <a:off x="1539327" y="6307960"/>
            <a:ext cx="602068" cy="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39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8740" y="324268"/>
            <a:ext cx="422118" cy="423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291078" y="324513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A corrente de surto inicial no diodo, </a:t>
            </a:r>
            <a:r>
              <a:rPr lang="pt-BR" dirty="0" err="1"/>
              <a:t>I</a:t>
            </a:r>
            <a:r>
              <a:rPr lang="pt-BR" baseline="-25000" dirty="0" err="1"/>
              <a:t>surge</a:t>
            </a:r>
            <a:r>
              <a:rPr lang="pt-BR" dirty="0"/>
              <a:t>: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086" y="806349"/>
            <a:ext cx="2552036" cy="85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"/>
          <p:cNvSpPr/>
          <p:nvPr/>
        </p:nvSpPr>
        <p:spPr>
          <a:xfrm>
            <a:off x="643006" y="1813301"/>
            <a:ext cx="422118" cy="423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291078" y="1772247"/>
            <a:ext cx="7648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A corrente no fusível com carga máxima, </a:t>
            </a:r>
            <a:r>
              <a:rPr lang="pt-BR" dirty="0" err="1"/>
              <a:t>I</a:t>
            </a:r>
            <a:r>
              <a:rPr lang="pt-BR" baseline="-25000" dirty="0" err="1"/>
              <a:t>f</a:t>
            </a:r>
            <a:r>
              <a:rPr lang="pt-BR" baseline="-25000" dirty="0"/>
              <a:t> </a:t>
            </a:r>
            <a:r>
              <a:rPr lang="pt-BR" dirty="0"/>
              <a:t>:</a:t>
            </a:r>
          </a:p>
          <a:p>
            <a:r>
              <a:rPr lang="pt-BR" dirty="0"/>
              <a:t> No Gráfico de </a:t>
            </a:r>
            <a:r>
              <a:rPr lang="pt-BR" dirty="0" err="1"/>
              <a:t>Schade</a:t>
            </a:r>
            <a:r>
              <a:rPr lang="pt-BR" dirty="0"/>
              <a:t> de corrente eficaz, com R</a:t>
            </a:r>
            <a:r>
              <a:rPr lang="pt-BR" baseline="-25000" dirty="0"/>
              <a:t>S</a:t>
            </a:r>
            <a:r>
              <a:rPr lang="pt-BR" dirty="0"/>
              <a:t>/</a:t>
            </a:r>
            <a:r>
              <a:rPr lang="pt-BR" dirty="0" err="1"/>
              <a:t>nR</a:t>
            </a:r>
            <a:r>
              <a:rPr lang="pt-BR" baseline="-25000" dirty="0" err="1"/>
              <a:t>L</a:t>
            </a:r>
            <a:r>
              <a:rPr lang="pt-BR" dirty="0"/>
              <a:t>= 1,5 % e [</a:t>
            </a:r>
            <a:r>
              <a:rPr lang="pt-BR" dirty="0" err="1"/>
              <a:t>nωCR</a:t>
            </a:r>
            <a:r>
              <a:rPr lang="pt-BR" baseline="-25000" dirty="0" err="1"/>
              <a:t>L</a:t>
            </a:r>
            <a:r>
              <a:rPr lang="pt-BR" dirty="0"/>
              <a:t>] ≅ 44, resulta: 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76" y="2788697"/>
            <a:ext cx="7952423" cy="2504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Conector reto 13"/>
          <p:cNvCxnSpPr/>
          <p:nvPr/>
        </p:nvCxnSpPr>
        <p:spPr>
          <a:xfrm>
            <a:off x="5245634" y="2628524"/>
            <a:ext cx="0" cy="27789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1101598" y="3955296"/>
            <a:ext cx="82179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118" y="5423848"/>
            <a:ext cx="3988428" cy="571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343413" y="6183206"/>
            <a:ext cx="4724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corrente máxima no CT vale, portanto, 1,53 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7"/>
              <p:cNvSpPr txBox="1"/>
              <p:nvPr/>
            </p:nvSpPr>
            <p:spPr>
              <a:xfrm>
                <a:off x="1645509" y="6054923"/>
                <a:ext cx="1797287" cy="4976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400"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sz="2400">
                            <a:latin typeface="Cambria Math"/>
                          </a:rPr>
                          <m:t>CT</m:t>
                        </m:r>
                      </m:sub>
                    </m:sSub>
                  </m:oMath>
                </a14:m>
                <a:r>
                  <a:rPr lang="pt-BR" sz="2400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sz="240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400" dirty="0"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sz="2400" dirty="0">
                            <a:latin typeface="Cambria Math"/>
                          </a:rPr>
                          <m:t>Def</m:t>
                        </m:r>
                      </m:sub>
                    </m:sSub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19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509" y="6054923"/>
                <a:ext cx="1797287" cy="497637"/>
              </a:xfrm>
              <a:prstGeom prst="rect">
                <a:avLst/>
              </a:prstGeom>
              <a:blipFill>
                <a:blip r:embed="rId5"/>
                <a:stretch>
                  <a:fillRect t="-2439" b="-2682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ector de seta reta 5"/>
          <p:cNvCxnSpPr/>
          <p:nvPr/>
        </p:nvCxnSpPr>
        <p:spPr>
          <a:xfrm>
            <a:off x="3645332" y="6404297"/>
            <a:ext cx="52606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eta: para Cima 14">
            <a:extLst>
              <a:ext uri="{FF2B5EF4-FFF2-40B4-BE49-F238E27FC236}">
                <a16:creationId xmlns:a16="http://schemas.microsoft.com/office/drawing/2014/main" id="{A39C3D98-7BED-40EE-BC18-D71173E552D1}"/>
              </a:ext>
            </a:extLst>
          </p:cNvPr>
          <p:cNvSpPr/>
          <p:nvPr/>
        </p:nvSpPr>
        <p:spPr>
          <a:xfrm rot="16200000">
            <a:off x="6821660" y="3856881"/>
            <a:ext cx="193492" cy="174260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: para Cima 15">
            <a:extLst>
              <a:ext uri="{FF2B5EF4-FFF2-40B4-BE49-F238E27FC236}">
                <a16:creationId xmlns:a16="http://schemas.microsoft.com/office/drawing/2014/main" id="{2C49089D-F42B-4574-8618-9883A60A3D19}"/>
              </a:ext>
            </a:extLst>
          </p:cNvPr>
          <p:cNvSpPr/>
          <p:nvPr/>
        </p:nvSpPr>
        <p:spPr>
          <a:xfrm>
            <a:off x="5148888" y="4536928"/>
            <a:ext cx="193492" cy="174260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: para Cima 19">
            <a:extLst>
              <a:ext uri="{FF2B5EF4-FFF2-40B4-BE49-F238E27FC236}">
                <a16:creationId xmlns:a16="http://schemas.microsoft.com/office/drawing/2014/main" id="{822DEAE8-DEB9-43E9-9EA6-C79B45020412}"/>
              </a:ext>
            </a:extLst>
          </p:cNvPr>
          <p:cNvSpPr/>
          <p:nvPr/>
        </p:nvSpPr>
        <p:spPr>
          <a:xfrm rot="16200000">
            <a:off x="2354523" y="3868166"/>
            <a:ext cx="193492" cy="17426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33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3" grpId="0"/>
      <p:bldP spid="19" grpId="0"/>
      <p:bldP spid="15" grpId="0" animBg="1"/>
      <p:bldP spid="16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884" y="839710"/>
            <a:ext cx="1343845" cy="900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411" y="1774821"/>
            <a:ext cx="2624300" cy="836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7"/>
          <p:cNvSpPr txBox="1"/>
          <p:nvPr/>
        </p:nvSpPr>
        <p:spPr>
          <a:xfrm>
            <a:off x="4009716" y="1915694"/>
            <a:ext cx="4353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ou</a:t>
            </a:r>
            <a:endParaRPr lang="pt-BR" sz="1600" b="1" dirty="0"/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771" y="1760513"/>
            <a:ext cx="2175506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353" y="2558689"/>
            <a:ext cx="4740094" cy="82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198799" y="362719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Considerando que:</a:t>
            </a:r>
          </a:p>
        </p:txBody>
      </p:sp>
      <p:cxnSp>
        <p:nvCxnSpPr>
          <p:cNvPr id="9" name="Conector de seta reta 8"/>
          <p:cNvCxnSpPr/>
          <p:nvPr/>
        </p:nvCxnSpPr>
        <p:spPr>
          <a:xfrm>
            <a:off x="1487601" y="2980771"/>
            <a:ext cx="647303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1277311" y="3531071"/>
            <a:ext cx="669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Deve-se usar, portanto, um </a:t>
            </a:r>
            <a:r>
              <a:rPr lang="pt-BR" b="1" dirty="0"/>
              <a:t>fusível de 150 </a:t>
            </a:r>
            <a:r>
              <a:rPr lang="pt-BR" b="1" dirty="0" err="1"/>
              <a:t>mA</a:t>
            </a:r>
            <a:r>
              <a:rPr lang="pt-BR" b="1" dirty="0"/>
              <a:t> </a:t>
            </a:r>
            <a:r>
              <a:rPr lang="pt-BR" dirty="0"/>
              <a:t>para proteger a fonte. </a:t>
            </a:r>
          </a:p>
        </p:txBody>
      </p:sp>
      <p:sp>
        <p:nvSpPr>
          <p:cNvPr id="25" name="Rectangle 6"/>
          <p:cNvSpPr/>
          <p:nvPr/>
        </p:nvSpPr>
        <p:spPr>
          <a:xfrm>
            <a:off x="622735" y="4085287"/>
            <a:ext cx="422118" cy="423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1270807" y="4043258"/>
            <a:ext cx="5334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tensão de ruptura reversa mínima do diodo (B</a:t>
            </a:r>
            <a:r>
              <a:rPr lang="pt-BR" baseline="-25000" dirty="0"/>
              <a:t>V</a:t>
            </a:r>
            <a:r>
              <a:rPr lang="pt-BR" dirty="0"/>
              <a:t>):</a:t>
            </a:r>
            <a:endParaRPr lang="pt-BR" baseline="-250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511" y="4509203"/>
            <a:ext cx="3436184" cy="567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CaixaDeTexto 21"/>
          <p:cNvSpPr txBox="1"/>
          <p:nvPr/>
        </p:nvSpPr>
        <p:spPr>
          <a:xfrm>
            <a:off x="1321511" y="5259264"/>
            <a:ext cx="7227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Pode-se usar, nesse caso, um diodo do tipo 1N4001 que suporta corrente direta média máxima de 1 A e tensão reversa máxima de 50 V. </a:t>
            </a:r>
          </a:p>
        </p:txBody>
      </p:sp>
    </p:spTree>
    <p:extLst>
      <p:ext uri="{BB962C8B-B14F-4D97-AF65-F5344CB8AC3E}">
        <p14:creationId xmlns:p14="http://schemas.microsoft.com/office/powerpoint/2010/main" val="380273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5" grpId="0" animBg="1"/>
      <p:bldP spid="26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32630" y="526320"/>
            <a:ext cx="422118" cy="423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374968" y="526320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Cálculo do fator eficaz de </a:t>
            </a:r>
            <a:r>
              <a:rPr lang="pt-BR" dirty="0" err="1"/>
              <a:t>ripple</a:t>
            </a:r>
            <a:r>
              <a:rPr lang="pt-BR" dirty="0"/>
              <a:t> com carga máxima (r):</a:t>
            </a:r>
          </a:p>
          <a:p>
            <a:endParaRPr lang="pt-BR" dirty="0"/>
          </a:p>
          <a:p>
            <a:r>
              <a:rPr lang="pt-BR" dirty="0"/>
              <a:t>No Gráfico de </a:t>
            </a:r>
            <a:r>
              <a:rPr lang="pt-BR" dirty="0" err="1"/>
              <a:t>Schade</a:t>
            </a:r>
            <a:r>
              <a:rPr lang="pt-BR" dirty="0"/>
              <a:t> de </a:t>
            </a:r>
            <a:r>
              <a:rPr lang="pt-BR" dirty="0" err="1"/>
              <a:t>ripple</a:t>
            </a:r>
            <a:r>
              <a:rPr lang="pt-BR" dirty="0"/>
              <a:t> de onda-completa, com R</a:t>
            </a:r>
            <a:r>
              <a:rPr lang="pt-BR" baseline="-25000" dirty="0"/>
              <a:t>S</a:t>
            </a:r>
            <a:r>
              <a:rPr lang="pt-BR" dirty="0"/>
              <a:t>/R</a:t>
            </a:r>
            <a:r>
              <a:rPr lang="pt-BR" baseline="-25000" dirty="0"/>
              <a:t>L</a:t>
            </a:r>
            <a:r>
              <a:rPr lang="pt-BR" dirty="0"/>
              <a:t>= 3 % e [</a:t>
            </a:r>
            <a:r>
              <a:rPr lang="pt-BR" dirty="0" err="1"/>
              <a:t>ωCR</a:t>
            </a:r>
            <a:r>
              <a:rPr lang="pt-BR" baseline="-25000" dirty="0" err="1"/>
              <a:t>L</a:t>
            </a:r>
            <a:r>
              <a:rPr lang="pt-BR" dirty="0"/>
              <a:t>] ≅ 22, resulta  r≅3 [%].  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740" y="1908511"/>
            <a:ext cx="6391275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Conector reto 17"/>
          <p:cNvCxnSpPr/>
          <p:nvPr/>
        </p:nvCxnSpPr>
        <p:spPr>
          <a:xfrm>
            <a:off x="4903360" y="1888193"/>
            <a:ext cx="0" cy="40687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1590993" y="3908122"/>
            <a:ext cx="6791717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ta: para Cima 1">
            <a:extLst>
              <a:ext uri="{FF2B5EF4-FFF2-40B4-BE49-F238E27FC236}">
                <a16:creationId xmlns:a16="http://schemas.microsoft.com/office/drawing/2014/main" id="{7EFC7B81-A5C1-4013-A61D-5013E20F3DC2}"/>
              </a:ext>
            </a:extLst>
          </p:cNvPr>
          <p:cNvSpPr/>
          <p:nvPr/>
        </p:nvSpPr>
        <p:spPr>
          <a:xfrm>
            <a:off x="4816980" y="4758251"/>
            <a:ext cx="193492" cy="174260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: para Cima 7">
            <a:extLst>
              <a:ext uri="{FF2B5EF4-FFF2-40B4-BE49-F238E27FC236}">
                <a16:creationId xmlns:a16="http://schemas.microsoft.com/office/drawing/2014/main" id="{EDDCB389-8D9E-41DE-859E-33A7D73C51B2}"/>
              </a:ext>
            </a:extLst>
          </p:cNvPr>
          <p:cNvSpPr/>
          <p:nvPr/>
        </p:nvSpPr>
        <p:spPr>
          <a:xfrm rot="16200000">
            <a:off x="6281165" y="3820992"/>
            <a:ext cx="193492" cy="174260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70C0"/>
              </a:solidFill>
            </a:endParaRPr>
          </a:p>
        </p:txBody>
      </p:sp>
      <p:sp>
        <p:nvSpPr>
          <p:cNvPr id="9" name="Seta: para Cima 8">
            <a:extLst>
              <a:ext uri="{FF2B5EF4-FFF2-40B4-BE49-F238E27FC236}">
                <a16:creationId xmlns:a16="http://schemas.microsoft.com/office/drawing/2014/main" id="{4F406C92-8F30-4EB2-B239-FAE733B8EDD1}"/>
              </a:ext>
            </a:extLst>
          </p:cNvPr>
          <p:cNvSpPr/>
          <p:nvPr/>
        </p:nvSpPr>
        <p:spPr>
          <a:xfrm rot="16200000">
            <a:off x="3280804" y="3833184"/>
            <a:ext cx="193492" cy="17426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192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4909" y="475987"/>
            <a:ext cx="422118" cy="423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467247" y="47598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Cálculo das tensões máxima e mínima de saída da fonte (</a:t>
            </a:r>
            <a:r>
              <a:rPr lang="pt-BR" dirty="0" err="1"/>
              <a:t>V</a:t>
            </a:r>
            <a:r>
              <a:rPr lang="pt-BR" baseline="-25000" dirty="0" err="1"/>
              <a:t>o</a:t>
            </a:r>
            <a:r>
              <a:rPr lang="pt-BR" baseline="-25000" dirty="0"/>
              <a:t>(</a:t>
            </a:r>
            <a:r>
              <a:rPr lang="pt-BR" baseline="-25000" dirty="0" err="1"/>
              <a:t>max</a:t>
            </a:r>
            <a:r>
              <a:rPr lang="pt-BR" baseline="-25000" dirty="0"/>
              <a:t>) </a:t>
            </a:r>
            <a:r>
              <a:rPr lang="pt-BR" dirty="0"/>
              <a:t>e </a:t>
            </a:r>
            <a:r>
              <a:rPr lang="pt-BR" dirty="0" err="1"/>
              <a:t>V</a:t>
            </a:r>
            <a:r>
              <a:rPr lang="pt-BR" baseline="-25000" dirty="0" err="1"/>
              <a:t>o</a:t>
            </a:r>
            <a:r>
              <a:rPr lang="pt-BR" baseline="-25000" dirty="0"/>
              <a:t>(min) </a:t>
            </a:r>
            <a:r>
              <a:rPr lang="pt-BR" dirty="0"/>
              <a:t>):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028" y="1860078"/>
            <a:ext cx="5407025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792" y="2492211"/>
            <a:ext cx="20796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514501" y="1124059"/>
            <a:ext cx="7369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 máxima tensão de saída ocorre com a fonte em vazio, isto é, com R</a:t>
            </a:r>
            <a:r>
              <a:rPr lang="pt-BR" baseline="-25000" dirty="0"/>
              <a:t>L </a:t>
            </a:r>
            <a:r>
              <a:rPr lang="pt-BR" dirty="0"/>
              <a:t>→ ∞ .  Nesse caso, </a:t>
            </a:r>
            <a:r>
              <a:rPr lang="pt-BR" dirty="0" err="1"/>
              <a:t>V</a:t>
            </a:r>
            <a:r>
              <a:rPr lang="pt-BR" baseline="-25000" dirty="0" err="1"/>
              <a:t>o</a:t>
            </a:r>
            <a:r>
              <a:rPr lang="pt-BR" baseline="-25000" dirty="0"/>
              <a:t>(DC)</a:t>
            </a:r>
            <a:r>
              <a:rPr lang="pt-BR" dirty="0"/>
              <a:t> = </a:t>
            </a:r>
            <a:r>
              <a:rPr lang="pt-BR" dirty="0" err="1"/>
              <a:t>V</a:t>
            </a:r>
            <a:r>
              <a:rPr lang="pt-BR" baseline="-25000" dirty="0" err="1"/>
              <a:t>o</a:t>
            </a:r>
            <a:r>
              <a:rPr lang="pt-BR" baseline="-25000" dirty="0"/>
              <a:t>(</a:t>
            </a:r>
            <a:r>
              <a:rPr lang="pt-BR" baseline="-25000" dirty="0" err="1"/>
              <a:t>max</a:t>
            </a:r>
            <a:r>
              <a:rPr lang="pt-BR" baseline="-25000" dirty="0"/>
              <a:t>) </a:t>
            </a:r>
            <a:r>
              <a:rPr lang="pt-BR" dirty="0"/>
              <a:t>= V</a:t>
            </a:r>
            <a:r>
              <a:rPr lang="pt-BR" baseline="-25000" dirty="0"/>
              <a:t>M</a:t>
            </a:r>
            <a:r>
              <a:rPr lang="pt-BR" dirty="0"/>
              <a:t> e o </a:t>
            </a:r>
            <a:r>
              <a:rPr lang="pt-BR" dirty="0" err="1"/>
              <a:t>ripple</a:t>
            </a:r>
            <a:r>
              <a:rPr lang="pt-BR" dirty="0"/>
              <a:t> é desprezível, como ilustra a Figura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755279" y="5012490"/>
            <a:ext cx="342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Portanto, tem-se que: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936" y="4928260"/>
            <a:ext cx="2624935" cy="537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2761CD56-076B-469C-A214-D72AA824E58E}"/>
              </a:ext>
            </a:extLst>
          </p:cNvPr>
          <p:cNvCxnSpPr>
            <a:cxnSpLocks/>
          </p:cNvCxnSpPr>
          <p:nvPr/>
        </p:nvCxnSpPr>
        <p:spPr>
          <a:xfrm>
            <a:off x="827961" y="2036922"/>
            <a:ext cx="42211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A699D1B1-D649-4F04-B5EF-0C5F6509FB84}"/>
              </a:ext>
            </a:extLst>
          </p:cNvPr>
          <p:cNvCxnSpPr>
            <a:cxnSpLocks/>
          </p:cNvCxnSpPr>
          <p:nvPr/>
        </p:nvCxnSpPr>
        <p:spPr>
          <a:xfrm>
            <a:off x="824909" y="2924258"/>
            <a:ext cx="42211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666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35225" y="517931"/>
            <a:ext cx="110742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Com a carga nominal R</a:t>
            </a:r>
            <a:r>
              <a:rPr lang="pt-BR" baseline="-25000" dirty="0"/>
              <a:t>L</a:t>
            </a:r>
            <a:r>
              <a:rPr lang="pt-BR" dirty="0"/>
              <a:t> = 17,596Ω  a tensão contínua de saída possui um valor médio igual a 13,85 V, como calculado anteriormente, e uma tensão ondulatória de 120 Hz (</a:t>
            </a:r>
            <a:r>
              <a:rPr lang="pt-BR" dirty="0" err="1"/>
              <a:t>ripple</a:t>
            </a:r>
            <a:r>
              <a:rPr lang="pt-BR" dirty="0"/>
              <a:t>) sobreposta. Nesse caso, a mínima tensão de saída, como mostra a Figura, vale: 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802" y="1339746"/>
            <a:ext cx="1718698" cy="544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582479" y="2104226"/>
            <a:ext cx="11027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Como r=3% ⇒ </a:t>
            </a:r>
            <a:r>
              <a:rPr lang="pt-BR" dirty="0" err="1"/>
              <a:t>V</a:t>
            </a:r>
            <a:r>
              <a:rPr lang="pt-BR" baseline="-25000" dirty="0" err="1"/>
              <a:t>r</a:t>
            </a:r>
            <a:r>
              <a:rPr lang="pt-BR" baseline="-25000" dirty="0"/>
              <a:t>(</a:t>
            </a:r>
            <a:r>
              <a:rPr lang="pt-BR" baseline="-25000" dirty="0" err="1"/>
              <a:t>ef</a:t>
            </a:r>
            <a:r>
              <a:rPr lang="pt-BR" baseline="-25000" dirty="0"/>
              <a:t>) </a:t>
            </a:r>
            <a:r>
              <a:rPr lang="pt-BR" dirty="0"/>
              <a:t>= 0,03 × 13,85 = 0,3855 </a:t>
            </a:r>
            <a:r>
              <a:rPr lang="pt-BR" dirty="0" err="1"/>
              <a:t>V</a:t>
            </a:r>
            <a:r>
              <a:rPr lang="pt-BR" baseline="-25000" dirty="0" err="1"/>
              <a:t>ef</a:t>
            </a:r>
            <a:r>
              <a:rPr lang="pt-BR" dirty="0"/>
              <a:t>. A tensão de pico do </a:t>
            </a:r>
            <a:r>
              <a:rPr lang="pt-BR" dirty="0" err="1"/>
              <a:t>ripple</a:t>
            </a:r>
            <a:r>
              <a:rPr lang="pt-BR" dirty="0"/>
              <a:t> vale, portanto, </a:t>
            </a:r>
            <a:r>
              <a:rPr lang="pt-BR" dirty="0" err="1"/>
              <a:t>V</a:t>
            </a:r>
            <a:r>
              <a:rPr lang="pt-BR" baseline="-25000" dirty="0" err="1"/>
              <a:t>r</a:t>
            </a:r>
            <a:r>
              <a:rPr lang="pt-BR" baseline="-25000" dirty="0"/>
              <a:t>(</a:t>
            </a:r>
            <a:r>
              <a:rPr lang="pt-BR" baseline="-25000" dirty="0" err="1"/>
              <a:t>pk</a:t>
            </a:r>
            <a:r>
              <a:rPr lang="pt-BR" baseline="-25000" dirty="0"/>
              <a:t>) </a:t>
            </a:r>
            <a:r>
              <a:rPr lang="pt-BR" dirty="0"/>
              <a:t>≈ V</a:t>
            </a:r>
            <a:r>
              <a:rPr lang="pt-BR" baseline="-25000" dirty="0"/>
              <a:t>(</a:t>
            </a:r>
            <a:r>
              <a:rPr lang="pt-BR" baseline="-25000" dirty="0" err="1"/>
              <a:t>ef</a:t>
            </a:r>
            <a:r>
              <a:rPr lang="pt-BR" baseline="-25000" dirty="0"/>
              <a:t>) </a:t>
            </a:r>
            <a:r>
              <a:rPr lang="pt-BR" dirty="0"/>
              <a:t>× √ 3 = 0,6677V. Tem-se, consequentemente, que: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022" y="2780396"/>
            <a:ext cx="2800636" cy="380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5CA6F4DD-254A-4BED-976E-B6A6455F94F7}"/>
              </a:ext>
            </a:extLst>
          </p:cNvPr>
          <p:cNvSpPr txBox="1"/>
          <p:nvPr/>
        </p:nvSpPr>
        <p:spPr>
          <a:xfrm>
            <a:off x="654181" y="3437389"/>
            <a:ext cx="9177556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CONCLUSÃO: </a:t>
            </a:r>
            <a:r>
              <a:rPr lang="pt-BR" dirty="0"/>
              <a:t>Com a adição de um </a:t>
            </a:r>
            <a:r>
              <a:rPr lang="pt-BR" dirty="0" err="1"/>
              <a:t>trafo</a:t>
            </a:r>
            <a:r>
              <a:rPr lang="pt-BR" dirty="0"/>
              <a:t> com center-</a:t>
            </a:r>
            <a:r>
              <a:rPr lang="pt-BR" dirty="0" err="1"/>
              <a:t>tap</a:t>
            </a:r>
            <a:r>
              <a:rPr lang="pt-BR" dirty="0"/>
              <a:t> a tensão de saída da fonte não é alterada e o </a:t>
            </a:r>
            <a:r>
              <a:rPr lang="pt-BR" dirty="0" err="1"/>
              <a:t>ripple</a:t>
            </a:r>
            <a:r>
              <a:rPr lang="pt-BR" dirty="0"/>
              <a:t> é reduzido de 7% para 3% (significativamente melhorado). 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41EC3CA-2D17-463A-A07A-31579DAD73A0}"/>
              </a:ext>
            </a:extLst>
          </p:cNvPr>
          <p:cNvSpPr txBox="1"/>
          <p:nvPr/>
        </p:nvSpPr>
        <p:spPr>
          <a:xfrm>
            <a:off x="549898" y="4318859"/>
            <a:ext cx="9290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OBS</a:t>
            </a:r>
            <a:r>
              <a:rPr lang="pt-BR" dirty="0"/>
              <a:t>: Em relação ao retificador em ponte a tensão de saída da fonte não será alterada e o </a:t>
            </a:r>
            <a:r>
              <a:rPr lang="pt-BR" dirty="0" err="1"/>
              <a:t>ripple</a:t>
            </a:r>
            <a:r>
              <a:rPr lang="pt-BR" dirty="0"/>
              <a:t> permanecerá igual.</a:t>
            </a:r>
          </a:p>
        </p:txBody>
      </p:sp>
    </p:spTree>
    <p:extLst>
      <p:ext uri="{BB962C8B-B14F-4D97-AF65-F5344CB8AC3E}">
        <p14:creationId xmlns:p14="http://schemas.microsoft.com/office/powerpoint/2010/main" val="284967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F9BC36E0-0A54-40F6-A751-276C94508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458" y="376005"/>
            <a:ext cx="842416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+mn-lt"/>
              </a:rPr>
              <a:t>Usando o </a:t>
            </a:r>
            <a:r>
              <a:rPr lang="pt-BR" altLang="pt-BR" sz="1800" dirty="0" err="1">
                <a:latin typeface="+mn-lt"/>
              </a:rPr>
              <a:t>trafo</a:t>
            </a:r>
            <a:r>
              <a:rPr lang="pt-BR" altLang="pt-BR" sz="1800" dirty="0">
                <a:latin typeface="+mn-lt"/>
              </a:rPr>
              <a:t> do exercício </a:t>
            </a:r>
            <a:r>
              <a:rPr lang="pt-BR" altLang="pt-BR" sz="1800" i="1" dirty="0">
                <a:latin typeface="+mn-lt"/>
              </a:rPr>
              <a:t>3 (</a:t>
            </a:r>
            <a:r>
              <a:rPr lang="pt-BR" altLang="pt-BR" sz="1800" i="1" dirty="0" err="1">
                <a:latin typeface="+mn-lt"/>
              </a:rPr>
              <a:t>R</a:t>
            </a:r>
            <a:r>
              <a:rPr lang="pt-BR" altLang="pt-BR" sz="1800" i="1" baseline="-25000" dirty="0" err="1">
                <a:latin typeface="+mn-lt"/>
              </a:rPr>
              <a:t>s</a:t>
            </a:r>
            <a:r>
              <a:rPr lang="pt-BR" altLang="pt-BR" sz="1800" i="1" dirty="0">
                <a:latin typeface="+mn-lt"/>
              </a:rPr>
              <a:t> =0,54</a:t>
            </a:r>
            <a:r>
              <a:rPr lang="pt-BR" sz="1800" dirty="0">
                <a:latin typeface="+mn-lt"/>
              </a:rPr>
              <a:t>Ω, </a:t>
            </a:r>
            <a:r>
              <a:rPr lang="pt-BR" sz="1800" dirty="0" err="1">
                <a:latin typeface="+mn-lt"/>
              </a:rPr>
              <a:t>V</a:t>
            </a:r>
            <a:r>
              <a:rPr lang="pt-BR" sz="1800" baseline="-25000" dirty="0" err="1">
                <a:latin typeface="+mn-lt"/>
              </a:rPr>
              <a:t>ef</a:t>
            </a:r>
            <a:r>
              <a:rPr lang="pt-BR" sz="1800" baseline="-25000" dirty="0">
                <a:latin typeface="+mn-lt"/>
              </a:rPr>
              <a:t> </a:t>
            </a:r>
            <a:r>
              <a:rPr lang="pt-BR" sz="1800" dirty="0">
                <a:latin typeface="+mn-lt"/>
              </a:rPr>
              <a:t>= 12V</a:t>
            </a:r>
            <a:r>
              <a:rPr lang="pt-BR" altLang="pt-BR" sz="1800" i="1" dirty="0">
                <a:latin typeface="+mn-lt"/>
              </a:rPr>
              <a:t>) e </a:t>
            </a:r>
            <a:r>
              <a:rPr lang="pt-BR" altLang="pt-BR" sz="1800" dirty="0">
                <a:latin typeface="+mn-lt"/>
              </a:rPr>
              <a:t>os gráficos de </a:t>
            </a:r>
            <a:r>
              <a:rPr lang="pt-BR" altLang="pt-BR" sz="1800" dirty="0" err="1">
                <a:latin typeface="+mn-lt"/>
              </a:rPr>
              <a:t>Schade</a:t>
            </a:r>
            <a:r>
              <a:rPr lang="pt-BR" altLang="pt-BR" sz="1800" dirty="0">
                <a:latin typeface="+mn-lt"/>
              </a:rPr>
              <a:t>, calcular o valor do capacitor de filtro </a:t>
            </a:r>
            <a:r>
              <a:rPr lang="pt-BR" altLang="pt-BR" sz="1800" i="1" dirty="0">
                <a:latin typeface="+mn-lt"/>
              </a:rPr>
              <a:t>C </a:t>
            </a:r>
            <a:r>
              <a:rPr lang="pt-BR" altLang="pt-BR" sz="1800" dirty="0">
                <a:latin typeface="+mn-lt"/>
              </a:rPr>
              <a:t>para que o </a:t>
            </a:r>
            <a:r>
              <a:rPr lang="pt-BR" altLang="pt-BR" sz="1800" i="1" dirty="0" err="1">
                <a:latin typeface="+mn-lt"/>
              </a:rPr>
              <a:t>ripple</a:t>
            </a:r>
            <a:r>
              <a:rPr lang="pt-BR" altLang="pt-BR" sz="1800" i="1" dirty="0">
                <a:latin typeface="+mn-lt"/>
              </a:rPr>
              <a:t> </a:t>
            </a:r>
            <a:r>
              <a:rPr lang="pt-BR" altLang="pt-BR" sz="1800" dirty="0">
                <a:latin typeface="+mn-lt"/>
              </a:rPr>
              <a:t>seja </a:t>
            </a:r>
            <a:r>
              <a:rPr lang="pt-BR" altLang="pt-BR" sz="1800" i="1" dirty="0">
                <a:latin typeface="+mn-lt"/>
              </a:rPr>
              <a:t>r =(7</a:t>
            </a:r>
            <a:r>
              <a:rPr lang="pt-BR" altLang="pt-BR" sz="1800" dirty="0">
                <a:latin typeface="+mn-lt"/>
              </a:rPr>
              <a:t>±</a:t>
            </a:r>
            <a:r>
              <a:rPr lang="pt-BR" altLang="pt-BR" sz="1800" i="1" dirty="0">
                <a:latin typeface="+mn-lt"/>
              </a:rPr>
              <a:t>1)%</a:t>
            </a:r>
            <a:r>
              <a:rPr lang="pt-BR" altLang="pt-BR" sz="1800" dirty="0">
                <a:latin typeface="+mn-lt"/>
              </a:rPr>
              <a:t>, com  </a:t>
            </a:r>
            <a:r>
              <a:rPr lang="pt-BR" altLang="pt-BR" sz="1800" i="1" dirty="0">
                <a:latin typeface="+mn-lt"/>
              </a:rPr>
              <a:t>R</a:t>
            </a:r>
            <a:r>
              <a:rPr lang="pt-BR" altLang="pt-BR" sz="1800" i="1" baseline="-25000" dirty="0">
                <a:latin typeface="+mn-lt"/>
              </a:rPr>
              <a:t>L</a:t>
            </a:r>
            <a:r>
              <a:rPr lang="pt-BR" altLang="pt-BR" sz="1800" i="1" dirty="0">
                <a:latin typeface="+mn-lt"/>
              </a:rPr>
              <a:t>= 17,596</a:t>
            </a:r>
            <a:r>
              <a:rPr lang="el-GR" altLang="pt-BR" sz="1800" i="1" dirty="0">
                <a:latin typeface="+mn-lt"/>
              </a:rPr>
              <a:t>Ω</a:t>
            </a:r>
            <a:r>
              <a:rPr lang="pt-BR" altLang="pt-BR" sz="1800" i="1" dirty="0">
                <a:latin typeface="+mn-lt"/>
              </a:rPr>
              <a:t> </a:t>
            </a:r>
            <a:r>
              <a:rPr lang="pt-BR" altLang="pt-BR" sz="1800" dirty="0">
                <a:latin typeface="+mn-lt"/>
              </a:rPr>
              <a:t>em um retificador de meia-onda, conforme figura abaixo. Calcular também:</a:t>
            </a:r>
          </a:p>
        </p:txBody>
      </p:sp>
      <p:pic>
        <p:nvPicPr>
          <p:cNvPr id="15363" name="Picture 2">
            <a:extLst>
              <a:ext uri="{FF2B5EF4-FFF2-40B4-BE49-F238E27FC236}">
                <a16:creationId xmlns:a16="http://schemas.microsoft.com/office/drawing/2014/main" id="{BEB394FC-AABD-4229-95E8-169A07F41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189" y="3939914"/>
            <a:ext cx="6121400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3">
            <a:extLst>
              <a:ext uri="{FF2B5EF4-FFF2-40B4-BE49-F238E27FC236}">
                <a16:creationId xmlns:a16="http://schemas.microsoft.com/office/drawing/2014/main" id="{EB5DC5B6-AA33-4B59-9DDD-35D6C3231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87" y="1443288"/>
            <a:ext cx="67246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496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A3158137-9BC4-472D-829B-190A28368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471" y="756880"/>
            <a:ext cx="4180178" cy="145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7">
            <a:extLst>
              <a:ext uri="{FF2B5EF4-FFF2-40B4-BE49-F238E27FC236}">
                <a16:creationId xmlns:a16="http://schemas.microsoft.com/office/drawing/2014/main" id="{A3A4F2E3-6B63-4C11-A325-DA61FE197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0323" y="910681"/>
            <a:ext cx="2159719" cy="31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400" b="1" dirty="0"/>
              <a:t>Cálculo de </a:t>
            </a:r>
            <a:r>
              <a:rPr lang="pt-BR" altLang="pt-BR" sz="1400" b="1" dirty="0" err="1"/>
              <a:t>R</a:t>
            </a:r>
            <a:r>
              <a:rPr lang="pt-BR" altLang="pt-BR" sz="1400" b="1" baseline="-25000" dirty="0" err="1"/>
              <a:t>s</a:t>
            </a:r>
            <a:r>
              <a:rPr lang="pt-BR" altLang="pt-BR" sz="1400" b="1" dirty="0"/>
              <a:t> / R</a:t>
            </a:r>
            <a:r>
              <a:rPr lang="pt-BR" altLang="pt-BR" sz="1400" b="1" baseline="-25000" dirty="0"/>
              <a:t>L</a:t>
            </a:r>
            <a:r>
              <a:rPr lang="pt-BR" altLang="pt-BR" sz="1400" b="1" dirty="0"/>
              <a:t> (%)</a:t>
            </a:r>
          </a:p>
        </p:txBody>
      </p:sp>
      <p:sp>
        <p:nvSpPr>
          <p:cNvPr id="22534" name="TextBox 9">
            <a:extLst>
              <a:ext uri="{FF2B5EF4-FFF2-40B4-BE49-F238E27FC236}">
                <a16:creationId xmlns:a16="http://schemas.microsoft.com/office/drawing/2014/main" id="{531B0477-58FF-43EB-9623-F963150AD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0323" y="2149229"/>
            <a:ext cx="1792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400" b="1"/>
              <a:t>Cálculo de wCR</a:t>
            </a:r>
            <a:r>
              <a:rPr lang="pt-BR" altLang="pt-BR" sz="1400" b="1" baseline="-25000"/>
              <a:t>L</a:t>
            </a:r>
            <a:endParaRPr lang="pt-BR" altLang="pt-BR" sz="1400" b="1"/>
          </a:p>
        </p:txBody>
      </p:sp>
      <p:pic>
        <p:nvPicPr>
          <p:cNvPr id="16389" name="Picture 2">
            <a:extLst>
              <a:ext uri="{FF2B5EF4-FFF2-40B4-BE49-F238E27FC236}">
                <a16:creationId xmlns:a16="http://schemas.microsoft.com/office/drawing/2014/main" id="{BA96D932-E2B0-4DD1-92F7-49F4F199A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297" y="1334542"/>
            <a:ext cx="288131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2">
            <a:extLst>
              <a:ext uri="{FF2B5EF4-FFF2-40B4-BE49-F238E27FC236}">
                <a16:creationId xmlns:a16="http://schemas.microsoft.com/office/drawing/2014/main" id="{5C3FF24A-4D77-4948-9B98-114BB16E3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685" y="2534991"/>
            <a:ext cx="6391275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E59AF8-FF36-4620-86E5-7FB705EDC32C}"/>
              </a:ext>
            </a:extLst>
          </p:cNvPr>
          <p:cNvCxnSpPr/>
          <p:nvPr/>
        </p:nvCxnSpPr>
        <p:spPr>
          <a:xfrm>
            <a:off x="1089972" y="4103070"/>
            <a:ext cx="6348412" cy="3317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D3ADD42-9A5D-4B51-9F00-415E9381F1E9}"/>
              </a:ext>
            </a:extLst>
          </p:cNvPr>
          <p:cNvCxnSpPr/>
          <p:nvPr/>
        </p:nvCxnSpPr>
        <p:spPr>
          <a:xfrm>
            <a:off x="4142734" y="2276228"/>
            <a:ext cx="0" cy="4476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9" name="Picture 3">
            <a:extLst>
              <a:ext uri="{FF2B5EF4-FFF2-40B4-BE49-F238E27FC236}">
                <a16:creationId xmlns:a16="http://schemas.microsoft.com/office/drawing/2014/main" id="{2E93A3E7-1ED9-4A4E-BAAE-1B0FBCEAC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423" y="2792165"/>
            <a:ext cx="20669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7C9FE79-FBAF-4A2C-B90E-02CF9E08ED2A}"/>
              </a:ext>
            </a:extLst>
          </p:cNvPr>
          <p:cNvCxnSpPr/>
          <p:nvPr/>
        </p:nvCxnSpPr>
        <p:spPr>
          <a:xfrm>
            <a:off x="8390884" y="3296991"/>
            <a:ext cx="0" cy="5175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41" name="Picture 4">
            <a:extLst>
              <a:ext uri="{FF2B5EF4-FFF2-40B4-BE49-F238E27FC236}">
                <a16:creationId xmlns:a16="http://schemas.microsoft.com/office/drawing/2014/main" id="{9D380404-0446-46D1-9E9E-5F498530C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073" y="3944690"/>
            <a:ext cx="13176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7">
            <a:extLst>
              <a:ext uri="{FF2B5EF4-FFF2-40B4-BE49-F238E27FC236}">
                <a16:creationId xmlns:a16="http://schemas.microsoft.com/office/drawing/2014/main" id="{E3D3BDBB-D653-423C-86D5-8048B8056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34" y="878931"/>
            <a:ext cx="495300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7CB27A02-D89C-440D-8C56-B155F2A04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34" y="2092078"/>
            <a:ext cx="495300" cy="368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D592B586-815D-4F3C-BE5F-341D1C4D2317}"/>
              </a:ext>
            </a:extLst>
          </p:cNvPr>
          <p:cNvSpPr/>
          <p:nvPr/>
        </p:nvSpPr>
        <p:spPr>
          <a:xfrm>
            <a:off x="2350447" y="3995428"/>
            <a:ext cx="227013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7" name="Seta: para a Direita 16">
            <a:extLst>
              <a:ext uri="{FF2B5EF4-FFF2-40B4-BE49-F238E27FC236}">
                <a16:creationId xmlns:a16="http://schemas.microsoft.com/office/drawing/2014/main" id="{3A3DD64B-D2F6-4C61-A77B-97A95AED5B90}"/>
              </a:ext>
            </a:extLst>
          </p:cNvPr>
          <p:cNvSpPr/>
          <p:nvPr/>
        </p:nvSpPr>
        <p:spPr>
          <a:xfrm rot="5400000">
            <a:off x="4032913" y="5314641"/>
            <a:ext cx="227013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17F3A79-D4D3-4A3C-8A20-310C7E1743F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729" y="221947"/>
            <a:ext cx="5762625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18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  <p:bldP spid="15" grpId="0" animBg="1"/>
      <p:bldP spid="16" grpId="0" animBg="1"/>
      <p:bldP spid="2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Box 7">
            <a:extLst>
              <a:ext uri="{FF2B5EF4-FFF2-40B4-BE49-F238E27FC236}">
                <a16:creationId xmlns:a16="http://schemas.microsoft.com/office/drawing/2014/main" id="{597933BD-7A02-448A-87A5-FF1BEBD04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516" y="220524"/>
            <a:ext cx="26177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rgbClr val="FF0000"/>
                </a:solidFill>
              </a:rPr>
              <a:t>Cálculo da Capacitância (C)</a:t>
            </a:r>
          </a:p>
        </p:txBody>
      </p:sp>
      <p:pic>
        <p:nvPicPr>
          <p:cNvPr id="23557" name="Picture 2">
            <a:extLst>
              <a:ext uri="{FF2B5EF4-FFF2-40B4-BE49-F238E27FC236}">
                <a16:creationId xmlns:a16="http://schemas.microsoft.com/office/drawing/2014/main" id="{E1A4ED1C-5513-45C7-B171-C8BC154F0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164" y="1018648"/>
            <a:ext cx="26876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extBox 1">
            <a:extLst>
              <a:ext uri="{FF2B5EF4-FFF2-40B4-BE49-F238E27FC236}">
                <a16:creationId xmlns:a16="http://schemas.microsoft.com/office/drawing/2014/main" id="{70EAE9C4-A1BF-4133-9825-B417800FE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6801" y="1139541"/>
            <a:ext cx="1152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sz="1800" dirty="0"/>
              <a:t>≈</a:t>
            </a:r>
            <a:r>
              <a:rPr lang="pt-BR" altLang="pt-BR" sz="1400" dirty="0"/>
              <a:t> 3300 µF</a:t>
            </a:r>
          </a:p>
        </p:txBody>
      </p:sp>
      <p:pic>
        <p:nvPicPr>
          <p:cNvPr id="23561" name="Picture 2">
            <a:extLst>
              <a:ext uri="{FF2B5EF4-FFF2-40B4-BE49-F238E27FC236}">
                <a16:creationId xmlns:a16="http://schemas.microsoft.com/office/drawing/2014/main" id="{0BFBBF36-1F32-447A-969E-5A0D17955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92" y="2066067"/>
            <a:ext cx="5502275" cy="411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2" name="Picture 12">
            <a:extLst>
              <a:ext uri="{FF2B5EF4-FFF2-40B4-BE49-F238E27FC236}">
                <a16:creationId xmlns:a16="http://schemas.microsoft.com/office/drawing/2014/main" id="{91304356-4BB6-43D1-AFD1-A1B6C29DE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392" y="3002355"/>
            <a:ext cx="2676525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662DEA6-517F-4989-8469-3E61127E13C8}"/>
              </a:ext>
            </a:extLst>
          </p:cNvPr>
          <p:cNvCxnSpPr/>
          <p:nvPr/>
        </p:nvCxnSpPr>
        <p:spPr>
          <a:xfrm>
            <a:off x="7585366" y="3578618"/>
            <a:ext cx="0" cy="5175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64" name="Picture 13">
            <a:extLst>
              <a:ext uri="{FF2B5EF4-FFF2-40B4-BE49-F238E27FC236}">
                <a16:creationId xmlns:a16="http://schemas.microsoft.com/office/drawing/2014/main" id="{EE04BC23-D6A3-41BD-B6A0-AA91106E0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405" y="4123130"/>
            <a:ext cx="174942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3C2891B-F4EF-446A-AAF3-C74CAD0D19AF}"/>
              </a:ext>
            </a:extLst>
          </p:cNvPr>
          <p:cNvCxnSpPr/>
          <p:nvPr/>
        </p:nvCxnSpPr>
        <p:spPr>
          <a:xfrm>
            <a:off x="3783304" y="1837466"/>
            <a:ext cx="0" cy="4476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9F48431-CD3C-409A-A1DD-216BB5AE5FCC}"/>
              </a:ext>
            </a:extLst>
          </p:cNvPr>
          <p:cNvCxnSpPr/>
          <p:nvPr/>
        </p:nvCxnSpPr>
        <p:spPr>
          <a:xfrm>
            <a:off x="1165516" y="2850934"/>
            <a:ext cx="4769656" cy="17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7" name="TextBox 2">
            <a:extLst>
              <a:ext uri="{FF2B5EF4-FFF2-40B4-BE49-F238E27FC236}">
                <a16:creationId xmlns:a16="http://schemas.microsoft.com/office/drawing/2014/main" id="{2B261590-714B-4B6B-A310-956A261FB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6814" y="5144086"/>
            <a:ext cx="2038103" cy="954107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400" b="1" dirty="0">
                <a:solidFill>
                  <a:srgbClr val="FF3300"/>
                </a:solidFill>
              </a:rPr>
              <a:t> Para se obter um valor mais preciso de </a:t>
            </a:r>
            <a:r>
              <a:rPr lang="pt-BR" altLang="pt-BR" sz="1400" b="1" dirty="0" err="1">
                <a:solidFill>
                  <a:srgbClr val="FF3300"/>
                </a:solidFill>
              </a:rPr>
              <a:t>V</a:t>
            </a:r>
            <a:r>
              <a:rPr lang="pt-BR" altLang="pt-BR" sz="1400" b="1" baseline="-25000" dirty="0" err="1">
                <a:solidFill>
                  <a:srgbClr val="FF3300"/>
                </a:solidFill>
              </a:rPr>
              <a:t>oDC</a:t>
            </a:r>
            <a:r>
              <a:rPr lang="pt-BR" altLang="pt-BR" sz="1400" b="1" dirty="0">
                <a:solidFill>
                  <a:srgbClr val="FF3300"/>
                </a:solidFill>
              </a:rPr>
              <a:t> / V</a:t>
            </a:r>
            <a:r>
              <a:rPr lang="pt-BR" altLang="pt-BR" sz="1400" b="1" baseline="-25000" dirty="0">
                <a:solidFill>
                  <a:srgbClr val="FF3300"/>
                </a:solidFill>
              </a:rPr>
              <a:t>M</a:t>
            </a:r>
            <a:r>
              <a:rPr lang="pt-BR" altLang="pt-BR" sz="1400" b="1" dirty="0">
                <a:solidFill>
                  <a:srgbClr val="FF3300"/>
                </a:solidFill>
              </a:rPr>
              <a:t> usar a escala </a:t>
            </a:r>
            <a:r>
              <a:rPr lang="pt-BR" altLang="pt-BR" sz="1400" b="1" dirty="0" err="1">
                <a:solidFill>
                  <a:srgbClr val="FF3300"/>
                </a:solidFill>
              </a:rPr>
              <a:t>logarítimica</a:t>
            </a:r>
            <a:r>
              <a:rPr lang="pt-BR" altLang="pt-BR" sz="1400" b="1" dirty="0">
                <a:solidFill>
                  <a:srgbClr val="FF3300"/>
                </a:solidFill>
              </a:rPr>
              <a:t> !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7A690BB-3CF8-45FA-88A1-053661235C5E}"/>
              </a:ext>
            </a:extLst>
          </p:cNvPr>
          <p:cNvCxnSpPr>
            <a:cxnSpLocks/>
          </p:cNvCxnSpPr>
          <p:nvPr/>
        </p:nvCxnSpPr>
        <p:spPr>
          <a:xfrm flipH="1">
            <a:off x="7901526" y="4466974"/>
            <a:ext cx="220416" cy="6254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7">
            <a:extLst>
              <a:ext uri="{FF2B5EF4-FFF2-40B4-BE49-F238E27FC236}">
                <a16:creationId xmlns:a16="http://schemas.microsoft.com/office/drawing/2014/main" id="{2D3F2DEE-675B-4A92-9FB9-3C9D12F57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29" y="193537"/>
            <a:ext cx="495300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80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0" name="TextBox 17">
            <a:extLst>
              <a:ext uri="{FF2B5EF4-FFF2-40B4-BE49-F238E27FC236}">
                <a16:creationId xmlns:a16="http://schemas.microsoft.com/office/drawing/2014/main" id="{FB508877-210E-4C96-8E5D-11FC5E120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154" y="1731105"/>
            <a:ext cx="495300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800">
                <a:latin typeface="Calibri" panose="020F0502020204030204" pitchFamily="34" charset="0"/>
              </a:rPr>
              <a:t>4</a:t>
            </a: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A22EC20C-6DF2-4F06-8E46-CBB0B2E13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445" y="6227720"/>
            <a:ext cx="37147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2">
            <a:extLst>
              <a:ext uri="{FF2B5EF4-FFF2-40B4-BE49-F238E27FC236}">
                <a16:creationId xmlns:a16="http://schemas.microsoft.com/office/drawing/2014/main" id="{EF8DC96B-F974-41B7-9F5D-8C0C9CBD6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698" y="6278414"/>
            <a:ext cx="33242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400" b="1" dirty="0">
                <a:solidFill>
                  <a:srgbClr val="FF0000"/>
                </a:solidFill>
              </a:rPr>
              <a:t>(computando-se a perda no diodo !)</a:t>
            </a: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E4C281C0-F578-4045-84C7-F4CF1AEDC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26" y="715391"/>
            <a:ext cx="1922318" cy="935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C6B332EC-A84A-4AF1-846B-086FCDBE99C4}"/>
              </a:ext>
            </a:extLst>
          </p:cNvPr>
          <p:cNvCxnSpPr>
            <a:cxnSpLocks/>
          </p:cNvCxnSpPr>
          <p:nvPr/>
        </p:nvCxnSpPr>
        <p:spPr>
          <a:xfrm>
            <a:off x="3912267" y="1058121"/>
            <a:ext cx="53233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CA92AB74-25FA-4A63-AE51-86C738F76828}"/>
                  </a:ext>
                </a:extLst>
              </p:cNvPr>
              <p:cNvSpPr txBox="1"/>
              <p:nvPr/>
            </p:nvSpPr>
            <p:spPr>
              <a:xfrm>
                <a:off x="5038195" y="503421"/>
                <a:ext cx="1218732" cy="5779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𝐷𝐶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CA92AB74-25FA-4A63-AE51-86C738F768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195" y="503421"/>
                <a:ext cx="1218732" cy="57797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have Esquerda 4">
            <a:extLst>
              <a:ext uri="{FF2B5EF4-FFF2-40B4-BE49-F238E27FC236}">
                <a16:creationId xmlns:a16="http://schemas.microsoft.com/office/drawing/2014/main" id="{4321141E-B595-4493-B2B5-5CE89E70282C}"/>
              </a:ext>
            </a:extLst>
          </p:cNvPr>
          <p:cNvSpPr/>
          <p:nvPr/>
        </p:nvSpPr>
        <p:spPr>
          <a:xfrm>
            <a:off x="4600898" y="429339"/>
            <a:ext cx="286193" cy="1230085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: para Cima 5">
            <a:extLst>
              <a:ext uri="{FF2B5EF4-FFF2-40B4-BE49-F238E27FC236}">
                <a16:creationId xmlns:a16="http://schemas.microsoft.com/office/drawing/2014/main" id="{94EDD0C4-A966-4277-A9CC-9E1738325669}"/>
              </a:ext>
            </a:extLst>
          </p:cNvPr>
          <p:cNvSpPr/>
          <p:nvPr/>
        </p:nvSpPr>
        <p:spPr>
          <a:xfrm>
            <a:off x="3650577" y="4139885"/>
            <a:ext cx="247650" cy="2166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Seta: para Cima 25">
            <a:extLst>
              <a:ext uri="{FF2B5EF4-FFF2-40B4-BE49-F238E27FC236}">
                <a16:creationId xmlns:a16="http://schemas.microsoft.com/office/drawing/2014/main" id="{148CCF4B-AD70-4FB6-8F6C-BDB12AF8B0E9}"/>
              </a:ext>
            </a:extLst>
          </p:cNvPr>
          <p:cNvSpPr/>
          <p:nvPr/>
        </p:nvSpPr>
        <p:spPr>
          <a:xfrm rot="16200000">
            <a:off x="4662569" y="2742530"/>
            <a:ext cx="247650" cy="216608"/>
          </a:xfrm>
          <a:prstGeom prst="up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6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 animBg="1"/>
      <p:bldP spid="20" grpId="0" animBg="1"/>
      <p:bldP spid="18" grpId="0"/>
      <p:bldP spid="6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>
            <a:extLst>
              <a:ext uri="{FF2B5EF4-FFF2-40B4-BE49-F238E27FC236}">
                <a16:creationId xmlns:a16="http://schemas.microsoft.com/office/drawing/2014/main" id="{DD44501B-667A-4286-8E1D-1C4617C1D1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615" y="199104"/>
            <a:ext cx="3140630" cy="1096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>
            <a:extLst>
              <a:ext uri="{FF2B5EF4-FFF2-40B4-BE49-F238E27FC236}">
                <a16:creationId xmlns:a16="http://schemas.microsoft.com/office/drawing/2014/main" id="{4823FE97-33B9-45DB-A350-086F843EA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879" y="1461993"/>
            <a:ext cx="53530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>
            <a:extLst>
              <a:ext uri="{FF2B5EF4-FFF2-40B4-BE49-F238E27FC236}">
                <a16:creationId xmlns:a16="http://schemas.microsoft.com/office/drawing/2014/main" id="{84EFA35F-85B9-45EC-8C49-221BD6D9EE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404" y="1834743"/>
            <a:ext cx="2636838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">
            <a:extLst>
              <a:ext uri="{FF2B5EF4-FFF2-40B4-BE49-F238E27FC236}">
                <a16:creationId xmlns:a16="http://schemas.microsoft.com/office/drawing/2014/main" id="{59CC6AB2-5943-4326-9B7F-60BE740A2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930" y="2865468"/>
            <a:ext cx="63150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>
            <a:extLst>
              <a:ext uri="{FF2B5EF4-FFF2-40B4-BE49-F238E27FC236}">
                <a16:creationId xmlns:a16="http://schemas.microsoft.com/office/drawing/2014/main" id="{C24B9130-4211-4F8F-A53B-111B1EF985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130" y="3322667"/>
            <a:ext cx="71723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50E71E9-F45D-4785-8106-CD3C1B53497A}"/>
              </a:ext>
            </a:extLst>
          </p:cNvPr>
          <p:cNvCxnSpPr/>
          <p:nvPr/>
        </p:nvCxnSpPr>
        <p:spPr>
          <a:xfrm>
            <a:off x="3960701" y="6182581"/>
            <a:ext cx="65468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0" name="Picture 6">
            <a:extLst>
              <a:ext uri="{FF2B5EF4-FFF2-40B4-BE49-F238E27FC236}">
                <a16:creationId xmlns:a16="http://schemas.microsoft.com/office/drawing/2014/main" id="{9F4EAD8E-0A05-450E-BDDF-8CA2C46BA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86" y="5991507"/>
            <a:ext cx="3282775" cy="41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>
            <a:extLst>
              <a:ext uri="{FF2B5EF4-FFF2-40B4-BE49-F238E27FC236}">
                <a16:creationId xmlns:a16="http://schemas.microsoft.com/office/drawing/2014/main" id="{636A3483-6CDD-406F-AC6A-BC22FC90D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075" y="5859874"/>
            <a:ext cx="4494848" cy="64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7C4CF04-6C1B-4F05-94CC-D9220E192950}"/>
              </a:ext>
            </a:extLst>
          </p:cNvPr>
          <p:cNvCxnSpPr/>
          <p:nvPr/>
        </p:nvCxnSpPr>
        <p:spPr>
          <a:xfrm>
            <a:off x="4732629" y="3262342"/>
            <a:ext cx="0" cy="25273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A4939D9-8AA1-4957-B27D-53E52584FD83}"/>
              </a:ext>
            </a:extLst>
          </p:cNvPr>
          <p:cNvCxnSpPr/>
          <p:nvPr/>
        </p:nvCxnSpPr>
        <p:spPr>
          <a:xfrm>
            <a:off x="1767179" y="4616544"/>
            <a:ext cx="6350000" cy="2222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17">
            <a:extLst>
              <a:ext uri="{FF2B5EF4-FFF2-40B4-BE49-F238E27FC236}">
                <a16:creationId xmlns:a16="http://schemas.microsoft.com/office/drawing/2014/main" id="{37120972-89BE-4BF8-B384-63AA6FB33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404" y="1461993"/>
            <a:ext cx="495300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800"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27" name="TextBox 17">
            <a:extLst>
              <a:ext uri="{FF2B5EF4-FFF2-40B4-BE49-F238E27FC236}">
                <a16:creationId xmlns:a16="http://schemas.microsoft.com/office/drawing/2014/main" id="{DB9BB802-AC97-4EE4-93AF-FC3BD528F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404" y="2825781"/>
            <a:ext cx="495300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800"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20" name="Seta: para a Direita 19">
            <a:extLst>
              <a:ext uri="{FF2B5EF4-FFF2-40B4-BE49-F238E27FC236}">
                <a16:creationId xmlns:a16="http://schemas.microsoft.com/office/drawing/2014/main" id="{694295B1-F6F8-44B3-9FCB-5CC80C735677}"/>
              </a:ext>
            </a:extLst>
          </p:cNvPr>
          <p:cNvSpPr/>
          <p:nvPr/>
        </p:nvSpPr>
        <p:spPr>
          <a:xfrm rot="16200000">
            <a:off x="4604570" y="4921280"/>
            <a:ext cx="227013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ta: para a Direita 20">
            <a:extLst>
              <a:ext uri="{FF2B5EF4-FFF2-40B4-BE49-F238E27FC236}">
                <a16:creationId xmlns:a16="http://schemas.microsoft.com/office/drawing/2014/main" id="{7C6AD247-031B-4E32-BA40-5DC37168972C}"/>
              </a:ext>
            </a:extLst>
          </p:cNvPr>
          <p:cNvSpPr/>
          <p:nvPr/>
        </p:nvSpPr>
        <p:spPr>
          <a:xfrm rot="10800000">
            <a:off x="6197892" y="4485865"/>
            <a:ext cx="227013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619387A9-1020-437F-BE31-B77372C4F7CD}"/>
                  </a:ext>
                </a:extLst>
              </p:cNvPr>
              <p:cNvSpPr txBox="1"/>
              <p:nvPr/>
            </p:nvSpPr>
            <p:spPr>
              <a:xfrm>
                <a:off x="2051669" y="1911255"/>
                <a:ext cx="785150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619387A9-1020-437F-BE31-B77372C4F7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669" y="1911255"/>
                <a:ext cx="785150" cy="56387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99F5B315-32FC-46CA-9EAB-8B8FB76D2271}"/>
              </a:ext>
            </a:extLst>
          </p:cNvPr>
          <p:cNvCxnSpPr/>
          <p:nvPr/>
        </p:nvCxnSpPr>
        <p:spPr>
          <a:xfrm>
            <a:off x="3121341" y="2162517"/>
            <a:ext cx="84135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47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>
            <a:extLst>
              <a:ext uri="{FF2B5EF4-FFF2-40B4-BE49-F238E27FC236}">
                <a16:creationId xmlns:a16="http://schemas.microsoft.com/office/drawing/2014/main" id="{6A098FE5-5371-4151-AC61-D83189AC3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054" y="137662"/>
            <a:ext cx="2595562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8">
            <a:extLst>
              <a:ext uri="{FF2B5EF4-FFF2-40B4-BE49-F238E27FC236}">
                <a16:creationId xmlns:a16="http://schemas.microsoft.com/office/drawing/2014/main" id="{8E566286-ED05-489E-A1B4-167343F47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654" y="1028250"/>
            <a:ext cx="43815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2">
            <a:extLst>
              <a:ext uri="{FF2B5EF4-FFF2-40B4-BE49-F238E27FC236}">
                <a16:creationId xmlns:a16="http://schemas.microsoft.com/office/drawing/2014/main" id="{706E6C04-45C1-47D2-AE29-62B13628E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742" y="1425719"/>
            <a:ext cx="2958149" cy="85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9">
            <a:extLst>
              <a:ext uri="{FF2B5EF4-FFF2-40B4-BE49-F238E27FC236}">
                <a16:creationId xmlns:a16="http://schemas.microsoft.com/office/drawing/2014/main" id="{9641CEA1-30A5-44D3-BBA0-BFE560879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154" y="2556020"/>
            <a:ext cx="45910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2">
            <a:extLst>
              <a:ext uri="{FF2B5EF4-FFF2-40B4-BE49-F238E27FC236}">
                <a16:creationId xmlns:a16="http://schemas.microsoft.com/office/drawing/2014/main" id="{E0A2D6E7-C24E-494F-B851-667116E7A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555" y="3087832"/>
            <a:ext cx="722947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3">
            <a:extLst>
              <a:ext uri="{FF2B5EF4-FFF2-40B4-BE49-F238E27FC236}">
                <a16:creationId xmlns:a16="http://schemas.microsoft.com/office/drawing/2014/main" id="{3FD21231-B28D-41DF-9E5F-03699E60E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624" y="5827071"/>
            <a:ext cx="329814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Picture 4">
            <a:extLst>
              <a:ext uri="{FF2B5EF4-FFF2-40B4-BE49-F238E27FC236}">
                <a16:creationId xmlns:a16="http://schemas.microsoft.com/office/drawing/2014/main" id="{6432CF8D-AFB7-4287-8874-6CEEACCFB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936" y="5635943"/>
            <a:ext cx="4677331" cy="76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5DC83FC-7679-43DD-9E37-84F6A4A6D1B7}"/>
              </a:ext>
            </a:extLst>
          </p:cNvPr>
          <p:cNvCxnSpPr/>
          <p:nvPr/>
        </p:nvCxnSpPr>
        <p:spPr>
          <a:xfrm>
            <a:off x="4278778" y="6041078"/>
            <a:ext cx="79216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CAD07D4-BC8A-41E3-90DE-949ADE08FCD9}"/>
              </a:ext>
            </a:extLst>
          </p:cNvPr>
          <p:cNvCxnSpPr/>
          <p:nvPr/>
        </p:nvCxnSpPr>
        <p:spPr>
          <a:xfrm>
            <a:off x="4278779" y="2916381"/>
            <a:ext cx="0" cy="25273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577AB3-12F0-49E9-8E96-78E94C660317}"/>
              </a:ext>
            </a:extLst>
          </p:cNvPr>
          <p:cNvCxnSpPr/>
          <p:nvPr/>
        </p:nvCxnSpPr>
        <p:spPr>
          <a:xfrm>
            <a:off x="1386354" y="4211782"/>
            <a:ext cx="6985000" cy="2222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5" name="TextBox 17">
            <a:extLst>
              <a:ext uri="{FF2B5EF4-FFF2-40B4-BE49-F238E27FC236}">
                <a16:creationId xmlns:a16="http://schemas.microsoft.com/office/drawing/2014/main" id="{7AE1E001-FE64-4CA0-8246-8A9BA084C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054" y="1028250"/>
            <a:ext cx="495300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800"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B3A252-BBDE-43CB-BA56-569121D38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054" y="2556020"/>
            <a:ext cx="495300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800"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20" name="Seta: para a Direita 19">
            <a:extLst>
              <a:ext uri="{FF2B5EF4-FFF2-40B4-BE49-F238E27FC236}">
                <a16:creationId xmlns:a16="http://schemas.microsoft.com/office/drawing/2014/main" id="{8BDC83B6-AEC7-4E00-8DE5-A6960B7F463C}"/>
              </a:ext>
            </a:extLst>
          </p:cNvPr>
          <p:cNvSpPr/>
          <p:nvPr/>
        </p:nvSpPr>
        <p:spPr>
          <a:xfrm rot="10800000">
            <a:off x="5856311" y="4104849"/>
            <a:ext cx="227013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ta: para a Direita 20">
            <a:extLst>
              <a:ext uri="{FF2B5EF4-FFF2-40B4-BE49-F238E27FC236}">
                <a16:creationId xmlns:a16="http://schemas.microsoft.com/office/drawing/2014/main" id="{06BEB456-5CCB-40FF-81A6-F9BFA420E543}"/>
              </a:ext>
            </a:extLst>
          </p:cNvPr>
          <p:cNvSpPr/>
          <p:nvPr/>
        </p:nvSpPr>
        <p:spPr>
          <a:xfrm rot="16200000">
            <a:off x="4165273" y="4656079"/>
            <a:ext cx="227013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E77014BF-3921-4869-84DC-20F9697902A2}"/>
                  </a:ext>
                </a:extLst>
              </p:cNvPr>
              <p:cNvSpPr txBox="1"/>
              <p:nvPr/>
            </p:nvSpPr>
            <p:spPr>
              <a:xfrm>
                <a:off x="2106931" y="1512712"/>
                <a:ext cx="1185709" cy="5656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𝑠𝑢𝑟𝑔𝑒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E77014BF-3921-4869-84DC-20F9697902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931" y="1512712"/>
                <a:ext cx="1185709" cy="5656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0A6FB555-94DF-4134-83D1-E127F23EEFF7}"/>
              </a:ext>
            </a:extLst>
          </p:cNvPr>
          <p:cNvCxnSpPr/>
          <p:nvPr/>
        </p:nvCxnSpPr>
        <p:spPr>
          <a:xfrm>
            <a:off x="3545441" y="1851193"/>
            <a:ext cx="84135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70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>
            <a:extLst>
              <a:ext uri="{FF2B5EF4-FFF2-40B4-BE49-F238E27FC236}">
                <a16:creationId xmlns:a16="http://schemas.microsoft.com/office/drawing/2014/main" id="{CDBF2948-B6C7-4F70-85BB-0F583EB42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775" y="364165"/>
            <a:ext cx="2595562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0">
            <a:extLst>
              <a:ext uri="{FF2B5EF4-FFF2-40B4-BE49-F238E27FC236}">
                <a16:creationId xmlns:a16="http://schemas.microsoft.com/office/drawing/2014/main" id="{DC7A22B5-ABD3-448A-A3FE-7C870AB23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375" y="3027046"/>
            <a:ext cx="5143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Box 1">
            <a:extLst>
              <a:ext uri="{FF2B5EF4-FFF2-40B4-BE49-F238E27FC236}">
                <a16:creationId xmlns:a16="http://schemas.microsoft.com/office/drawing/2014/main" id="{A036A428-6401-4C79-BF6C-95C1E12E1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385" y="1224043"/>
            <a:ext cx="787450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+mn-lt"/>
              </a:rPr>
              <a:t>A corrente eficaz no secundário do </a:t>
            </a:r>
            <a:r>
              <a:rPr lang="pt-BR" altLang="pt-BR" sz="1800" dirty="0" err="1">
                <a:latin typeface="+mn-lt"/>
              </a:rPr>
              <a:t>trafo</a:t>
            </a:r>
            <a:r>
              <a:rPr lang="pt-BR" altLang="pt-BR" sz="1800" dirty="0">
                <a:latin typeface="+mn-lt"/>
              </a:rPr>
              <a:t> vale, portanto, </a:t>
            </a:r>
            <a:r>
              <a:rPr lang="pt-BR" altLang="pt-BR" sz="1800" i="1" dirty="0">
                <a:latin typeface="+mn-lt"/>
              </a:rPr>
              <a:t>1,8 A</a:t>
            </a:r>
            <a:r>
              <a:rPr lang="pt-BR" altLang="pt-BR" sz="1800" dirty="0">
                <a:latin typeface="+mn-lt"/>
              </a:rPr>
              <a:t>. A corrente no primário è igual a do fusível: </a:t>
            </a:r>
          </a:p>
        </p:txBody>
      </p:sp>
      <p:pic>
        <p:nvPicPr>
          <p:cNvPr id="26629" name="Picture 3">
            <a:extLst>
              <a:ext uri="{FF2B5EF4-FFF2-40B4-BE49-F238E27FC236}">
                <a16:creationId xmlns:a16="http://schemas.microsoft.com/office/drawing/2014/main" id="{DA5AB94F-5B02-4CBD-A3B1-1D7C7851F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122" y="1835650"/>
            <a:ext cx="5201730" cy="952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>
            <a:extLst>
              <a:ext uri="{FF2B5EF4-FFF2-40B4-BE49-F238E27FC236}">
                <a16:creationId xmlns:a16="http://schemas.microsoft.com/office/drawing/2014/main" id="{7D3DE69F-0A17-481E-B802-27C9BBC8D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221" y="3616132"/>
            <a:ext cx="3895535" cy="75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>
            <a:extLst>
              <a:ext uri="{FF2B5EF4-FFF2-40B4-BE49-F238E27FC236}">
                <a16:creationId xmlns:a16="http://schemas.microsoft.com/office/drawing/2014/main" id="{3081552F-1A70-4747-A69C-943E3D4A93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55" y="4447310"/>
            <a:ext cx="8543925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7">
            <a:extLst>
              <a:ext uri="{FF2B5EF4-FFF2-40B4-BE49-F238E27FC236}">
                <a16:creationId xmlns:a16="http://schemas.microsoft.com/office/drawing/2014/main" id="{7BB99446-0232-4E91-B9EF-273EC7A9F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087" y="1284914"/>
            <a:ext cx="495300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800"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3" name="TextBox 17">
            <a:extLst>
              <a:ext uri="{FF2B5EF4-FFF2-40B4-BE49-F238E27FC236}">
                <a16:creationId xmlns:a16="http://schemas.microsoft.com/office/drawing/2014/main" id="{2A747F49-C710-4A50-B463-16C830BF5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025" y="2927035"/>
            <a:ext cx="495300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800">
                <a:latin typeface="Calibri" panose="020F050202020403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1771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Box 3">
            <a:extLst>
              <a:ext uri="{FF2B5EF4-FFF2-40B4-BE49-F238E27FC236}">
                <a16:creationId xmlns:a16="http://schemas.microsoft.com/office/drawing/2014/main" id="{0018D8E2-A885-4630-9449-34F01A497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785" y="1718990"/>
            <a:ext cx="79978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+mn-lt"/>
              </a:rPr>
              <a:t>Com a carga nominal, </a:t>
            </a:r>
            <a:r>
              <a:rPr lang="pt-BR" altLang="pt-BR" sz="1600" i="1" dirty="0">
                <a:latin typeface="+mn-lt"/>
              </a:rPr>
              <a:t>R</a:t>
            </a:r>
            <a:r>
              <a:rPr lang="pt-BR" altLang="pt-BR" sz="1600" i="1" baseline="-25000" dirty="0">
                <a:latin typeface="+mn-lt"/>
              </a:rPr>
              <a:t>L</a:t>
            </a:r>
            <a:r>
              <a:rPr lang="pt-BR" altLang="pt-BR" sz="1600" i="1" dirty="0">
                <a:latin typeface="+mn-lt"/>
              </a:rPr>
              <a:t> = 17,596</a:t>
            </a:r>
            <a:r>
              <a:rPr lang="el-GR" altLang="pt-BR" sz="1600" i="1" dirty="0">
                <a:latin typeface="+mn-lt"/>
              </a:rPr>
              <a:t>Ω</a:t>
            </a:r>
            <a:r>
              <a:rPr lang="pt-BR" altLang="pt-BR" sz="1600" dirty="0">
                <a:latin typeface="+mn-lt"/>
              </a:rPr>
              <a:t>, a tensão contínua de saída possui um valor médio igual a </a:t>
            </a:r>
            <a:r>
              <a:rPr lang="pt-BR" altLang="pt-BR" sz="1600" i="1" dirty="0">
                <a:latin typeface="+mn-lt"/>
              </a:rPr>
              <a:t>12,75 V</a:t>
            </a:r>
            <a:r>
              <a:rPr lang="pt-BR" altLang="pt-BR" sz="1600" dirty="0">
                <a:latin typeface="+mn-lt"/>
              </a:rPr>
              <a:t>, como foi calculado no Item </a:t>
            </a:r>
            <a:r>
              <a:rPr lang="pt-BR" altLang="pt-BR" sz="1600" i="1" dirty="0">
                <a:latin typeface="+mn-lt"/>
              </a:rPr>
              <a:t>4</a:t>
            </a:r>
            <a:r>
              <a:rPr lang="pt-BR" altLang="pt-BR" sz="1600" dirty="0">
                <a:latin typeface="+mn-lt"/>
              </a:rPr>
              <a:t>, e uma tensão ondulatória de </a:t>
            </a:r>
            <a:r>
              <a:rPr lang="pt-BR" altLang="pt-BR" sz="1600" i="1" dirty="0">
                <a:latin typeface="+mn-lt"/>
              </a:rPr>
              <a:t>60 Hz </a:t>
            </a:r>
            <a:r>
              <a:rPr lang="pt-BR" altLang="pt-BR" sz="1600" dirty="0">
                <a:latin typeface="+mn-lt"/>
              </a:rPr>
              <a:t>(</a:t>
            </a:r>
            <a:r>
              <a:rPr lang="pt-BR" altLang="pt-BR" sz="1600" i="1" dirty="0" err="1">
                <a:latin typeface="+mn-lt"/>
              </a:rPr>
              <a:t>ripple</a:t>
            </a:r>
            <a:r>
              <a:rPr lang="pt-BR" altLang="pt-BR" sz="1600" dirty="0">
                <a:latin typeface="+mn-lt"/>
              </a:rPr>
              <a:t>) sobreposta. Nesse caso, a mínima tensão de saída, como mostra figura </a:t>
            </a:r>
            <a:r>
              <a:rPr lang="pt-BR" altLang="pt-BR" sz="1600" i="1" dirty="0">
                <a:latin typeface="+mn-lt"/>
              </a:rPr>
              <a:t>abaixo</a:t>
            </a:r>
            <a:r>
              <a:rPr lang="pt-BR" altLang="pt-BR" sz="1600" dirty="0">
                <a:latin typeface="+mn-lt"/>
              </a:rPr>
              <a:t> vale:</a:t>
            </a:r>
          </a:p>
        </p:txBody>
      </p:sp>
      <p:pic>
        <p:nvPicPr>
          <p:cNvPr id="28677" name="Picture 2">
            <a:extLst>
              <a:ext uri="{FF2B5EF4-FFF2-40B4-BE49-F238E27FC236}">
                <a16:creationId xmlns:a16="http://schemas.microsoft.com/office/drawing/2014/main" id="{B0F77E0B-F7A8-49AE-862F-FEA29AA46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46" y="3391952"/>
            <a:ext cx="20796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3">
            <a:extLst>
              <a:ext uri="{FF2B5EF4-FFF2-40B4-BE49-F238E27FC236}">
                <a16:creationId xmlns:a16="http://schemas.microsoft.com/office/drawing/2014/main" id="{F0CBDC62-5559-472C-A172-0A717A224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986" y="2593685"/>
            <a:ext cx="8558372" cy="682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4">
            <a:extLst>
              <a:ext uri="{FF2B5EF4-FFF2-40B4-BE49-F238E27FC236}">
                <a16:creationId xmlns:a16="http://schemas.microsoft.com/office/drawing/2014/main" id="{9E8FA054-D304-4CBC-89F4-12ADAB36A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683" y="3444751"/>
            <a:ext cx="4033838" cy="55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>
            <a:extLst>
              <a:ext uri="{FF2B5EF4-FFF2-40B4-BE49-F238E27FC236}">
                <a16:creationId xmlns:a16="http://schemas.microsoft.com/office/drawing/2014/main" id="{581FC5CB-B5A4-42C4-A252-0F66642C9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986" y="247337"/>
            <a:ext cx="6610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>
            <a:extLst>
              <a:ext uri="{FF2B5EF4-FFF2-40B4-BE49-F238E27FC236}">
                <a16:creationId xmlns:a16="http://schemas.microsoft.com/office/drawing/2014/main" id="{51DFABF5-5EB0-4366-B03E-82AE37C21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599" y="542613"/>
            <a:ext cx="79994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+mn-lt"/>
              </a:rPr>
              <a:t>A máxima tensão de saída ocorre com a fonte em vazio, isto é, com </a:t>
            </a:r>
            <a:r>
              <a:rPr lang="pt-BR" altLang="pt-BR" sz="1600" i="1" dirty="0">
                <a:latin typeface="+mn-lt"/>
              </a:rPr>
              <a:t>R</a:t>
            </a:r>
            <a:r>
              <a:rPr lang="pt-BR" altLang="pt-BR" sz="1600" i="1" baseline="-25000" dirty="0">
                <a:latin typeface="+mn-lt"/>
              </a:rPr>
              <a:t>L</a:t>
            </a:r>
            <a:r>
              <a:rPr lang="pt-BR" altLang="pt-BR" sz="1600" dirty="0">
                <a:latin typeface="+mn-lt"/>
              </a:rPr>
              <a:t>= ∞. Nesse caso,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600" i="1" dirty="0" err="1">
                <a:latin typeface="+mn-lt"/>
              </a:rPr>
              <a:t>V</a:t>
            </a:r>
            <a:r>
              <a:rPr lang="pt-BR" altLang="pt-BR" sz="1600" i="1" baseline="-25000" dirty="0" err="1">
                <a:latin typeface="+mn-lt"/>
              </a:rPr>
              <a:t>o</a:t>
            </a:r>
            <a:r>
              <a:rPr lang="pt-BR" altLang="pt-BR" sz="1600" i="1" baseline="-25000" dirty="0">
                <a:latin typeface="+mn-lt"/>
              </a:rPr>
              <a:t>(DC)</a:t>
            </a:r>
            <a:r>
              <a:rPr lang="pt-BR" altLang="pt-BR" sz="1600" i="1" dirty="0">
                <a:latin typeface="+mn-lt"/>
              </a:rPr>
              <a:t> = </a:t>
            </a:r>
            <a:r>
              <a:rPr lang="pt-BR" altLang="pt-BR" sz="1600" i="1" dirty="0" err="1">
                <a:latin typeface="+mn-lt"/>
              </a:rPr>
              <a:t>V</a:t>
            </a:r>
            <a:r>
              <a:rPr lang="pt-BR" altLang="pt-BR" sz="1600" i="1" baseline="-25000" dirty="0" err="1">
                <a:latin typeface="+mn-lt"/>
              </a:rPr>
              <a:t>o</a:t>
            </a:r>
            <a:r>
              <a:rPr lang="pt-BR" altLang="pt-BR" sz="1600" i="1" baseline="-25000" dirty="0">
                <a:latin typeface="+mn-lt"/>
              </a:rPr>
              <a:t>(</a:t>
            </a:r>
            <a:r>
              <a:rPr lang="pt-BR" altLang="pt-BR" sz="1600" i="1" baseline="-25000" dirty="0" err="1">
                <a:latin typeface="+mn-lt"/>
              </a:rPr>
              <a:t>max</a:t>
            </a:r>
            <a:r>
              <a:rPr lang="pt-BR" altLang="pt-BR" sz="1600" i="1" baseline="-25000" dirty="0">
                <a:latin typeface="+mn-lt"/>
              </a:rPr>
              <a:t>)</a:t>
            </a:r>
            <a:r>
              <a:rPr lang="pt-BR" altLang="pt-BR" sz="1600" i="1" dirty="0">
                <a:latin typeface="+mn-lt"/>
              </a:rPr>
              <a:t> = V</a:t>
            </a:r>
            <a:r>
              <a:rPr lang="pt-BR" altLang="pt-BR" sz="1600" i="1" baseline="-25000" dirty="0">
                <a:latin typeface="+mn-lt"/>
              </a:rPr>
              <a:t>M</a:t>
            </a:r>
            <a:r>
              <a:rPr lang="pt-BR" altLang="pt-BR" sz="1600" i="1" dirty="0">
                <a:latin typeface="+mn-lt"/>
              </a:rPr>
              <a:t> </a:t>
            </a:r>
            <a:r>
              <a:rPr lang="pt-BR" altLang="pt-BR" sz="1600" dirty="0">
                <a:latin typeface="+mn-lt"/>
              </a:rPr>
              <a:t>e o </a:t>
            </a:r>
            <a:r>
              <a:rPr lang="pt-BR" altLang="pt-BR" sz="1600" i="1" dirty="0" err="1">
                <a:latin typeface="+mn-lt"/>
              </a:rPr>
              <a:t>ripple</a:t>
            </a:r>
            <a:r>
              <a:rPr lang="pt-BR" altLang="pt-BR" sz="1600" i="1" dirty="0">
                <a:latin typeface="+mn-lt"/>
              </a:rPr>
              <a:t> </a:t>
            </a:r>
            <a:r>
              <a:rPr lang="pt-BR" altLang="pt-BR" sz="1600" dirty="0">
                <a:latin typeface="+mn-lt"/>
              </a:rPr>
              <a:t>é desprezível, como ilustra abaixo. Portanto, tem-se que:</a:t>
            </a:r>
          </a:p>
        </p:txBody>
      </p:sp>
      <p:sp>
        <p:nvSpPr>
          <p:cNvPr id="12" name="TextBox 17">
            <a:extLst>
              <a:ext uri="{FF2B5EF4-FFF2-40B4-BE49-F238E27FC236}">
                <a16:creationId xmlns:a16="http://schemas.microsoft.com/office/drawing/2014/main" id="{E9034225-2173-4BC3-99A6-0EC261004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250" y="280453"/>
            <a:ext cx="495300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800">
                <a:latin typeface="Calibri" panose="020F0502020204030204" pitchFamily="34" charset="0"/>
              </a:rPr>
              <a:t>11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62545611-DE41-4D50-9E9F-FD0D432B6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745" y="1068633"/>
            <a:ext cx="3096451" cy="668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AEEB7F33-012C-414A-A2F4-0E4CC1FA84E7}"/>
              </a:ext>
            </a:extLst>
          </p:cNvPr>
          <p:cNvCxnSpPr>
            <a:cxnSpLocks/>
          </p:cNvCxnSpPr>
          <p:nvPr/>
        </p:nvCxnSpPr>
        <p:spPr>
          <a:xfrm flipV="1">
            <a:off x="6101592" y="3727917"/>
            <a:ext cx="602068" cy="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3">
            <a:extLst>
              <a:ext uri="{FF2B5EF4-FFF2-40B4-BE49-F238E27FC236}">
                <a16:creationId xmlns:a16="http://schemas.microsoft.com/office/drawing/2014/main" id="{D122F566-569E-4CDE-BABE-0212E5F10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921" y="4050765"/>
            <a:ext cx="4915477" cy="2641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517E31FD-940A-4AE1-83C2-0C74548A2AAE}"/>
              </a:ext>
            </a:extLst>
          </p:cNvPr>
          <p:cNvSpPr txBox="1"/>
          <p:nvPr/>
        </p:nvSpPr>
        <p:spPr>
          <a:xfrm>
            <a:off x="4800824" y="3944442"/>
            <a:ext cx="717498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>
                <a:solidFill>
                  <a:srgbClr val="00B050"/>
                </a:solidFill>
              </a:rPr>
              <a:t>V</a:t>
            </a:r>
            <a:r>
              <a:rPr lang="pt-BR" b="1" baseline="-25000" dirty="0" err="1">
                <a:solidFill>
                  <a:srgbClr val="00B050"/>
                </a:solidFill>
              </a:rPr>
              <a:t>omax</a:t>
            </a:r>
            <a:endParaRPr lang="pt-BR" b="1" dirty="0">
              <a:solidFill>
                <a:srgbClr val="00B050"/>
              </a:solidFill>
            </a:endParaRPr>
          </a:p>
        </p:txBody>
      </p: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80E9CD68-65B0-4DFD-A3D3-AE46F471B8D0}"/>
              </a:ext>
            </a:extLst>
          </p:cNvPr>
          <p:cNvCxnSpPr>
            <a:cxnSpLocks/>
          </p:cNvCxnSpPr>
          <p:nvPr/>
        </p:nvCxnSpPr>
        <p:spPr>
          <a:xfrm flipV="1">
            <a:off x="5465409" y="4218082"/>
            <a:ext cx="602068" cy="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3213979D-9059-4133-BE15-DF694AE7B4DF}"/>
              </a:ext>
            </a:extLst>
          </p:cNvPr>
          <p:cNvCxnSpPr>
            <a:cxnSpLocks/>
          </p:cNvCxnSpPr>
          <p:nvPr/>
        </p:nvCxnSpPr>
        <p:spPr>
          <a:xfrm flipV="1">
            <a:off x="5465409" y="5099845"/>
            <a:ext cx="602068" cy="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4DF6CB2A-A97B-431C-8CEE-643564E60402}"/>
              </a:ext>
            </a:extLst>
          </p:cNvPr>
          <p:cNvSpPr txBox="1"/>
          <p:nvPr/>
        </p:nvSpPr>
        <p:spPr>
          <a:xfrm>
            <a:off x="968474" y="3691862"/>
            <a:ext cx="2538124" cy="72572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Para uma função dente de serra: </a:t>
            </a:r>
            <a:endParaRPr lang="pt-BR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82BE6881-3916-4ABC-A6AA-A159D88E2D40}"/>
              </a:ext>
            </a:extLst>
          </p:cNvPr>
          <p:cNvSpPr txBox="1"/>
          <p:nvPr/>
        </p:nvSpPr>
        <p:spPr>
          <a:xfrm>
            <a:off x="4813388" y="4822473"/>
            <a:ext cx="71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>
                <a:solidFill>
                  <a:srgbClr val="00B050"/>
                </a:solidFill>
              </a:rPr>
              <a:t>V</a:t>
            </a:r>
            <a:r>
              <a:rPr lang="pt-BR" b="1" baseline="-25000" dirty="0" err="1">
                <a:solidFill>
                  <a:srgbClr val="00B050"/>
                </a:solidFill>
              </a:rPr>
              <a:t>omin</a:t>
            </a:r>
            <a:endParaRPr lang="pt-BR" b="1" dirty="0">
              <a:solidFill>
                <a:srgbClr val="00B050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92939ED-5BD9-4F90-AE1F-3403E686AB2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20265" y="3936588"/>
            <a:ext cx="828675" cy="447675"/>
          </a:xfrm>
          <a:prstGeom prst="rect">
            <a:avLst/>
          </a:prstGeom>
        </p:spPr>
      </p:pic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53177D01-F385-4253-8B56-4883C1777FFC}"/>
              </a:ext>
            </a:extLst>
          </p:cNvPr>
          <p:cNvCxnSpPr>
            <a:cxnSpLocks/>
          </p:cNvCxnSpPr>
          <p:nvPr/>
        </p:nvCxnSpPr>
        <p:spPr>
          <a:xfrm flipV="1">
            <a:off x="2406424" y="3212757"/>
            <a:ext cx="214678" cy="40360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886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00F24FA-A94D-429A-AB84-7EE3A9276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849" y="2168526"/>
            <a:ext cx="2566715" cy="9112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3300"/>
                </a:solidFill>
                <a:latin typeface="Arial" charset="0"/>
                <a:cs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pt-BR" kern="0" dirty="0" err="1">
                <a:solidFill>
                  <a:schemeClr val="bg1"/>
                </a:solidFill>
                <a:latin typeface="Arial" charset="0"/>
                <a:cs typeface="Arial" charset="0"/>
              </a:rPr>
              <a:t>Exercício</a:t>
            </a:r>
            <a:r>
              <a:rPr lang="en-US" altLang="pt-BR" kern="0" dirty="0">
                <a:solidFill>
                  <a:schemeClr val="bg1"/>
                </a:solidFill>
                <a:latin typeface="Arial" charset="0"/>
                <a:cs typeface="Arial" charset="0"/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6842579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888</Words>
  <Application>Microsoft Office PowerPoint</Application>
  <PresentationFormat>Widescreen</PresentationFormat>
  <Paragraphs>74</Paragraphs>
  <Slides>18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José Marcos Alves</dc:creator>
  <cp:lastModifiedBy>José Marcos Alves</cp:lastModifiedBy>
  <cp:revision>9</cp:revision>
  <dcterms:created xsi:type="dcterms:W3CDTF">2019-03-21T05:37:14Z</dcterms:created>
  <dcterms:modified xsi:type="dcterms:W3CDTF">2020-03-24T17:40:56Z</dcterms:modified>
</cp:coreProperties>
</file>