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58" r:id="rId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s-ES"/>
          </a:p>
        </p:txBody>
      </p:sp>
      <p:sp>
        <p:nvSpPr>
          <p:cNvPr id="4" name="Espaço Reservado para Data 3"/>
          <p:cNvSpPr>
            <a:spLocks noGrp="1"/>
          </p:cNvSpPr>
          <p:nvPr>
            <p:ph type="dt" sz="half" idx="10"/>
          </p:nvPr>
        </p:nvSpPr>
        <p:spPr/>
        <p:txBody>
          <a:bodyPr/>
          <a:lstStyle/>
          <a:p>
            <a:fld id="{87486EDE-C756-4E11-88DD-E3511C43CE05}" type="datetimeFigureOut">
              <a:rPr lang="es-ES" smtClean="0"/>
              <a:pPr/>
              <a:t>07/08/2018</a:t>
            </a:fld>
            <a:endParaRPr lang="es-ES"/>
          </a:p>
        </p:txBody>
      </p:sp>
      <p:sp>
        <p:nvSpPr>
          <p:cNvPr id="5" name="Espaço Reservado para Rodapé 4"/>
          <p:cNvSpPr>
            <a:spLocks noGrp="1"/>
          </p:cNvSpPr>
          <p:nvPr>
            <p:ph type="ftr" sz="quarter" idx="11"/>
          </p:nvPr>
        </p:nvSpPr>
        <p:spPr/>
        <p:txBody>
          <a:bodyPr/>
          <a:lstStyle/>
          <a:p>
            <a:endParaRPr lang="es-ES"/>
          </a:p>
        </p:txBody>
      </p:sp>
      <p:sp>
        <p:nvSpPr>
          <p:cNvPr id="6" name="Espaço Reservado para Número de Slide 5"/>
          <p:cNvSpPr>
            <a:spLocks noGrp="1"/>
          </p:cNvSpPr>
          <p:nvPr>
            <p:ph type="sldNum" sz="quarter" idx="12"/>
          </p:nvPr>
        </p:nvSpPr>
        <p:spPr/>
        <p:txBody>
          <a:bodyPr/>
          <a:lstStyle/>
          <a:p>
            <a:fld id="{E79160CC-43BE-4149-AB59-B21DCF3E771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s-ES"/>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s-ES"/>
          </a:p>
        </p:txBody>
      </p:sp>
      <p:sp>
        <p:nvSpPr>
          <p:cNvPr id="4" name="Espaço Reservado para Data 3"/>
          <p:cNvSpPr>
            <a:spLocks noGrp="1"/>
          </p:cNvSpPr>
          <p:nvPr>
            <p:ph type="dt" sz="half" idx="10"/>
          </p:nvPr>
        </p:nvSpPr>
        <p:spPr/>
        <p:txBody>
          <a:bodyPr/>
          <a:lstStyle/>
          <a:p>
            <a:fld id="{87486EDE-C756-4E11-88DD-E3511C43CE05}" type="datetimeFigureOut">
              <a:rPr lang="es-ES" smtClean="0"/>
              <a:pPr/>
              <a:t>07/08/2018</a:t>
            </a:fld>
            <a:endParaRPr lang="es-ES"/>
          </a:p>
        </p:txBody>
      </p:sp>
      <p:sp>
        <p:nvSpPr>
          <p:cNvPr id="5" name="Espaço Reservado para Rodapé 4"/>
          <p:cNvSpPr>
            <a:spLocks noGrp="1"/>
          </p:cNvSpPr>
          <p:nvPr>
            <p:ph type="ftr" sz="quarter" idx="11"/>
          </p:nvPr>
        </p:nvSpPr>
        <p:spPr/>
        <p:txBody>
          <a:bodyPr/>
          <a:lstStyle/>
          <a:p>
            <a:endParaRPr lang="es-ES"/>
          </a:p>
        </p:txBody>
      </p:sp>
      <p:sp>
        <p:nvSpPr>
          <p:cNvPr id="6" name="Espaço Reservado para Número de Slide 5"/>
          <p:cNvSpPr>
            <a:spLocks noGrp="1"/>
          </p:cNvSpPr>
          <p:nvPr>
            <p:ph type="sldNum" sz="quarter" idx="12"/>
          </p:nvPr>
        </p:nvSpPr>
        <p:spPr/>
        <p:txBody>
          <a:bodyPr/>
          <a:lstStyle/>
          <a:p>
            <a:fld id="{E79160CC-43BE-4149-AB59-B21DCF3E771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endParaRPr lang="es-E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s-ES"/>
          </a:p>
        </p:txBody>
      </p:sp>
      <p:sp>
        <p:nvSpPr>
          <p:cNvPr id="4" name="Espaço Reservado para Data 3"/>
          <p:cNvSpPr>
            <a:spLocks noGrp="1"/>
          </p:cNvSpPr>
          <p:nvPr>
            <p:ph type="dt" sz="half" idx="10"/>
          </p:nvPr>
        </p:nvSpPr>
        <p:spPr/>
        <p:txBody>
          <a:bodyPr/>
          <a:lstStyle/>
          <a:p>
            <a:fld id="{87486EDE-C756-4E11-88DD-E3511C43CE05}" type="datetimeFigureOut">
              <a:rPr lang="es-ES" smtClean="0"/>
              <a:pPr/>
              <a:t>07/08/2018</a:t>
            </a:fld>
            <a:endParaRPr lang="es-ES"/>
          </a:p>
        </p:txBody>
      </p:sp>
      <p:sp>
        <p:nvSpPr>
          <p:cNvPr id="5" name="Espaço Reservado para Rodapé 4"/>
          <p:cNvSpPr>
            <a:spLocks noGrp="1"/>
          </p:cNvSpPr>
          <p:nvPr>
            <p:ph type="ftr" sz="quarter" idx="11"/>
          </p:nvPr>
        </p:nvSpPr>
        <p:spPr/>
        <p:txBody>
          <a:bodyPr/>
          <a:lstStyle/>
          <a:p>
            <a:endParaRPr lang="es-ES"/>
          </a:p>
        </p:txBody>
      </p:sp>
      <p:sp>
        <p:nvSpPr>
          <p:cNvPr id="6" name="Espaço Reservado para Número de Slide 5"/>
          <p:cNvSpPr>
            <a:spLocks noGrp="1"/>
          </p:cNvSpPr>
          <p:nvPr>
            <p:ph type="sldNum" sz="quarter" idx="12"/>
          </p:nvPr>
        </p:nvSpPr>
        <p:spPr/>
        <p:txBody>
          <a:bodyPr/>
          <a:lstStyle/>
          <a:p>
            <a:fld id="{E79160CC-43BE-4149-AB59-B21DCF3E771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s-ES"/>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s-ES"/>
          </a:p>
        </p:txBody>
      </p:sp>
      <p:sp>
        <p:nvSpPr>
          <p:cNvPr id="4" name="Espaço Reservado para Data 3"/>
          <p:cNvSpPr>
            <a:spLocks noGrp="1"/>
          </p:cNvSpPr>
          <p:nvPr>
            <p:ph type="dt" sz="half" idx="10"/>
          </p:nvPr>
        </p:nvSpPr>
        <p:spPr/>
        <p:txBody>
          <a:bodyPr/>
          <a:lstStyle/>
          <a:p>
            <a:fld id="{87486EDE-C756-4E11-88DD-E3511C43CE05}" type="datetimeFigureOut">
              <a:rPr lang="es-ES" smtClean="0"/>
              <a:pPr/>
              <a:t>07/08/2018</a:t>
            </a:fld>
            <a:endParaRPr lang="es-ES"/>
          </a:p>
        </p:txBody>
      </p:sp>
      <p:sp>
        <p:nvSpPr>
          <p:cNvPr id="5" name="Espaço Reservado para Rodapé 4"/>
          <p:cNvSpPr>
            <a:spLocks noGrp="1"/>
          </p:cNvSpPr>
          <p:nvPr>
            <p:ph type="ftr" sz="quarter" idx="11"/>
          </p:nvPr>
        </p:nvSpPr>
        <p:spPr/>
        <p:txBody>
          <a:bodyPr/>
          <a:lstStyle/>
          <a:p>
            <a:endParaRPr lang="es-ES"/>
          </a:p>
        </p:txBody>
      </p:sp>
      <p:sp>
        <p:nvSpPr>
          <p:cNvPr id="6" name="Espaço Reservado para Número de Slide 5"/>
          <p:cNvSpPr>
            <a:spLocks noGrp="1"/>
          </p:cNvSpPr>
          <p:nvPr>
            <p:ph type="sldNum" sz="quarter" idx="12"/>
          </p:nvPr>
        </p:nvSpPr>
        <p:spPr/>
        <p:txBody>
          <a:bodyPr/>
          <a:lstStyle/>
          <a:p>
            <a:fld id="{E79160CC-43BE-4149-AB59-B21DCF3E771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endParaRPr lang="es-E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87486EDE-C756-4E11-88DD-E3511C43CE05}" type="datetimeFigureOut">
              <a:rPr lang="es-ES" smtClean="0"/>
              <a:pPr/>
              <a:t>07/08/2018</a:t>
            </a:fld>
            <a:endParaRPr lang="es-ES"/>
          </a:p>
        </p:txBody>
      </p:sp>
      <p:sp>
        <p:nvSpPr>
          <p:cNvPr id="5" name="Espaço Reservado para Rodapé 4"/>
          <p:cNvSpPr>
            <a:spLocks noGrp="1"/>
          </p:cNvSpPr>
          <p:nvPr>
            <p:ph type="ftr" sz="quarter" idx="11"/>
          </p:nvPr>
        </p:nvSpPr>
        <p:spPr/>
        <p:txBody>
          <a:bodyPr/>
          <a:lstStyle/>
          <a:p>
            <a:endParaRPr lang="es-ES"/>
          </a:p>
        </p:txBody>
      </p:sp>
      <p:sp>
        <p:nvSpPr>
          <p:cNvPr id="6" name="Espaço Reservado para Número de Slide 5"/>
          <p:cNvSpPr>
            <a:spLocks noGrp="1"/>
          </p:cNvSpPr>
          <p:nvPr>
            <p:ph type="sldNum" sz="quarter" idx="12"/>
          </p:nvPr>
        </p:nvSpPr>
        <p:spPr/>
        <p:txBody>
          <a:bodyPr/>
          <a:lstStyle/>
          <a:p>
            <a:fld id="{E79160CC-43BE-4149-AB59-B21DCF3E771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s-ES"/>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s-ES"/>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s-ES"/>
          </a:p>
        </p:txBody>
      </p:sp>
      <p:sp>
        <p:nvSpPr>
          <p:cNvPr id="5" name="Espaço Reservado para Data 4"/>
          <p:cNvSpPr>
            <a:spLocks noGrp="1"/>
          </p:cNvSpPr>
          <p:nvPr>
            <p:ph type="dt" sz="half" idx="10"/>
          </p:nvPr>
        </p:nvSpPr>
        <p:spPr/>
        <p:txBody>
          <a:bodyPr/>
          <a:lstStyle/>
          <a:p>
            <a:fld id="{87486EDE-C756-4E11-88DD-E3511C43CE05}" type="datetimeFigureOut">
              <a:rPr lang="es-ES" smtClean="0"/>
              <a:pPr/>
              <a:t>07/08/2018</a:t>
            </a:fld>
            <a:endParaRPr lang="es-ES"/>
          </a:p>
        </p:txBody>
      </p:sp>
      <p:sp>
        <p:nvSpPr>
          <p:cNvPr id="6" name="Espaço Reservado para Rodapé 5"/>
          <p:cNvSpPr>
            <a:spLocks noGrp="1"/>
          </p:cNvSpPr>
          <p:nvPr>
            <p:ph type="ftr" sz="quarter" idx="11"/>
          </p:nvPr>
        </p:nvSpPr>
        <p:spPr/>
        <p:txBody>
          <a:bodyPr/>
          <a:lstStyle/>
          <a:p>
            <a:endParaRPr lang="es-ES"/>
          </a:p>
        </p:txBody>
      </p:sp>
      <p:sp>
        <p:nvSpPr>
          <p:cNvPr id="7" name="Espaço Reservado para Número de Slide 6"/>
          <p:cNvSpPr>
            <a:spLocks noGrp="1"/>
          </p:cNvSpPr>
          <p:nvPr>
            <p:ph type="sldNum" sz="quarter" idx="12"/>
          </p:nvPr>
        </p:nvSpPr>
        <p:spPr/>
        <p:txBody>
          <a:bodyPr/>
          <a:lstStyle/>
          <a:p>
            <a:fld id="{E79160CC-43BE-4149-AB59-B21DCF3E771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endParaRPr lang="es-E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s-E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s-ES"/>
          </a:p>
        </p:txBody>
      </p:sp>
      <p:sp>
        <p:nvSpPr>
          <p:cNvPr id="7" name="Espaço Reservado para Data 6"/>
          <p:cNvSpPr>
            <a:spLocks noGrp="1"/>
          </p:cNvSpPr>
          <p:nvPr>
            <p:ph type="dt" sz="half" idx="10"/>
          </p:nvPr>
        </p:nvSpPr>
        <p:spPr/>
        <p:txBody>
          <a:bodyPr/>
          <a:lstStyle/>
          <a:p>
            <a:fld id="{87486EDE-C756-4E11-88DD-E3511C43CE05}" type="datetimeFigureOut">
              <a:rPr lang="es-ES" smtClean="0"/>
              <a:pPr/>
              <a:t>07/08/2018</a:t>
            </a:fld>
            <a:endParaRPr lang="es-ES"/>
          </a:p>
        </p:txBody>
      </p:sp>
      <p:sp>
        <p:nvSpPr>
          <p:cNvPr id="8" name="Espaço Reservado para Rodapé 7"/>
          <p:cNvSpPr>
            <a:spLocks noGrp="1"/>
          </p:cNvSpPr>
          <p:nvPr>
            <p:ph type="ftr" sz="quarter" idx="11"/>
          </p:nvPr>
        </p:nvSpPr>
        <p:spPr/>
        <p:txBody>
          <a:bodyPr/>
          <a:lstStyle/>
          <a:p>
            <a:endParaRPr lang="es-ES"/>
          </a:p>
        </p:txBody>
      </p:sp>
      <p:sp>
        <p:nvSpPr>
          <p:cNvPr id="9" name="Espaço Reservado para Número de Slide 8"/>
          <p:cNvSpPr>
            <a:spLocks noGrp="1"/>
          </p:cNvSpPr>
          <p:nvPr>
            <p:ph type="sldNum" sz="quarter" idx="12"/>
          </p:nvPr>
        </p:nvSpPr>
        <p:spPr/>
        <p:txBody>
          <a:bodyPr/>
          <a:lstStyle/>
          <a:p>
            <a:fld id="{E79160CC-43BE-4149-AB59-B21DCF3E771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s-ES"/>
          </a:p>
        </p:txBody>
      </p:sp>
      <p:sp>
        <p:nvSpPr>
          <p:cNvPr id="3" name="Espaço Reservado para Data 2"/>
          <p:cNvSpPr>
            <a:spLocks noGrp="1"/>
          </p:cNvSpPr>
          <p:nvPr>
            <p:ph type="dt" sz="half" idx="10"/>
          </p:nvPr>
        </p:nvSpPr>
        <p:spPr/>
        <p:txBody>
          <a:bodyPr/>
          <a:lstStyle/>
          <a:p>
            <a:fld id="{87486EDE-C756-4E11-88DD-E3511C43CE05}" type="datetimeFigureOut">
              <a:rPr lang="es-ES" smtClean="0"/>
              <a:pPr/>
              <a:t>07/08/2018</a:t>
            </a:fld>
            <a:endParaRPr lang="es-ES"/>
          </a:p>
        </p:txBody>
      </p:sp>
      <p:sp>
        <p:nvSpPr>
          <p:cNvPr id="4" name="Espaço Reservado para Rodapé 3"/>
          <p:cNvSpPr>
            <a:spLocks noGrp="1"/>
          </p:cNvSpPr>
          <p:nvPr>
            <p:ph type="ftr" sz="quarter" idx="11"/>
          </p:nvPr>
        </p:nvSpPr>
        <p:spPr/>
        <p:txBody>
          <a:bodyPr/>
          <a:lstStyle/>
          <a:p>
            <a:endParaRPr lang="es-ES"/>
          </a:p>
        </p:txBody>
      </p:sp>
      <p:sp>
        <p:nvSpPr>
          <p:cNvPr id="5" name="Espaço Reservado para Número de Slide 4"/>
          <p:cNvSpPr>
            <a:spLocks noGrp="1"/>
          </p:cNvSpPr>
          <p:nvPr>
            <p:ph type="sldNum" sz="quarter" idx="12"/>
          </p:nvPr>
        </p:nvSpPr>
        <p:spPr/>
        <p:txBody>
          <a:bodyPr/>
          <a:lstStyle/>
          <a:p>
            <a:fld id="{E79160CC-43BE-4149-AB59-B21DCF3E771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7486EDE-C756-4E11-88DD-E3511C43CE05}" type="datetimeFigureOut">
              <a:rPr lang="es-ES" smtClean="0"/>
              <a:pPr/>
              <a:t>07/08/2018</a:t>
            </a:fld>
            <a:endParaRPr lang="es-ES"/>
          </a:p>
        </p:txBody>
      </p:sp>
      <p:sp>
        <p:nvSpPr>
          <p:cNvPr id="3" name="Espaço Reservado para Rodapé 2"/>
          <p:cNvSpPr>
            <a:spLocks noGrp="1"/>
          </p:cNvSpPr>
          <p:nvPr>
            <p:ph type="ftr" sz="quarter" idx="11"/>
          </p:nvPr>
        </p:nvSpPr>
        <p:spPr/>
        <p:txBody>
          <a:bodyPr/>
          <a:lstStyle/>
          <a:p>
            <a:endParaRPr lang="es-ES"/>
          </a:p>
        </p:txBody>
      </p:sp>
      <p:sp>
        <p:nvSpPr>
          <p:cNvPr id="4" name="Espaço Reservado para Número de Slide 3"/>
          <p:cNvSpPr>
            <a:spLocks noGrp="1"/>
          </p:cNvSpPr>
          <p:nvPr>
            <p:ph type="sldNum" sz="quarter" idx="12"/>
          </p:nvPr>
        </p:nvSpPr>
        <p:spPr/>
        <p:txBody>
          <a:bodyPr/>
          <a:lstStyle/>
          <a:p>
            <a:fld id="{E79160CC-43BE-4149-AB59-B21DCF3E771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endParaRPr lang="es-E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s-E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87486EDE-C756-4E11-88DD-E3511C43CE05}" type="datetimeFigureOut">
              <a:rPr lang="es-ES" smtClean="0"/>
              <a:pPr/>
              <a:t>07/08/2018</a:t>
            </a:fld>
            <a:endParaRPr lang="es-ES"/>
          </a:p>
        </p:txBody>
      </p:sp>
      <p:sp>
        <p:nvSpPr>
          <p:cNvPr id="6" name="Espaço Reservado para Rodapé 5"/>
          <p:cNvSpPr>
            <a:spLocks noGrp="1"/>
          </p:cNvSpPr>
          <p:nvPr>
            <p:ph type="ftr" sz="quarter" idx="11"/>
          </p:nvPr>
        </p:nvSpPr>
        <p:spPr/>
        <p:txBody>
          <a:bodyPr/>
          <a:lstStyle/>
          <a:p>
            <a:endParaRPr lang="es-ES"/>
          </a:p>
        </p:txBody>
      </p:sp>
      <p:sp>
        <p:nvSpPr>
          <p:cNvPr id="7" name="Espaço Reservado para Número de Slide 6"/>
          <p:cNvSpPr>
            <a:spLocks noGrp="1"/>
          </p:cNvSpPr>
          <p:nvPr>
            <p:ph type="sldNum" sz="quarter" idx="12"/>
          </p:nvPr>
        </p:nvSpPr>
        <p:spPr/>
        <p:txBody>
          <a:bodyPr/>
          <a:lstStyle/>
          <a:p>
            <a:fld id="{E79160CC-43BE-4149-AB59-B21DCF3E771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endParaRPr lang="es-E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87486EDE-C756-4E11-88DD-E3511C43CE05}" type="datetimeFigureOut">
              <a:rPr lang="es-ES" smtClean="0"/>
              <a:pPr/>
              <a:t>07/08/2018</a:t>
            </a:fld>
            <a:endParaRPr lang="es-ES"/>
          </a:p>
        </p:txBody>
      </p:sp>
      <p:sp>
        <p:nvSpPr>
          <p:cNvPr id="6" name="Espaço Reservado para Rodapé 5"/>
          <p:cNvSpPr>
            <a:spLocks noGrp="1"/>
          </p:cNvSpPr>
          <p:nvPr>
            <p:ph type="ftr" sz="quarter" idx="11"/>
          </p:nvPr>
        </p:nvSpPr>
        <p:spPr/>
        <p:txBody>
          <a:bodyPr/>
          <a:lstStyle/>
          <a:p>
            <a:endParaRPr lang="es-ES"/>
          </a:p>
        </p:txBody>
      </p:sp>
      <p:sp>
        <p:nvSpPr>
          <p:cNvPr id="7" name="Espaço Reservado para Número de Slide 6"/>
          <p:cNvSpPr>
            <a:spLocks noGrp="1"/>
          </p:cNvSpPr>
          <p:nvPr>
            <p:ph type="sldNum" sz="quarter" idx="12"/>
          </p:nvPr>
        </p:nvSpPr>
        <p:spPr/>
        <p:txBody>
          <a:bodyPr/>
          <a:lstStyle/>
          <a:p>
            <a:fld id="{E79160CC-43BE-4149-AB59-B21DCF3E771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endParaRPr lang="es-ES"/>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s-ES"/>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86EDE-C756-4E11-88DD-E3511C43CE05}" type="datetimeFigureOut">
              <a:rPr lang="es-ES" smtClean="0"/>
              <a:pPr/>
              <a:t>07/08/2018</a:t>
            </a:fld>
            <a:endParaRPr lang="es-ES"/>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160CC-43BE-4149-AB59-B21DCF3E771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1340768"/>
            <a:ext cx="7772400" cy="1470025"/>
          </a:xfrm>
        </p:spPr>
        <p:txBody>
          <a:bodyPr>
            <a:normAutofit/>
          </a:bodyPr>
          <a:lstStyle/>
          <a:p>
            <a:r>
              <a:rPr lang="es-ES" dirty="0"/>
              <a:t>Cuestiones del relato de la pasantía</a:t>
            </a:r>
          </a:p>
        </p:txBody>
      </p:sp>
      <p:sp>
        <p:nvSpPr>
          <p:cNvPr id="3" name="Subtítulo 2"/>
          <p:cNvSpPr>
            <a:spLocks noGrp="1"/>
          </p:cNvSpPr>
          <p:nvPr>
            <p:ph type="subTitle" idx="1"/>
          </p:nvPr>
        </p:nvSpPr>
        <p:spPr/>
        <p:txBody>
          <a:bodyPr/>
          <a:lstStyle/>
          <a:p>
            <a:r>
              <a:rPr lang="es-ES" dirty="0"/>
              <a:t>De las muchas posibilidades de respuestas, algunas más adecuadas…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Del relato de la pasantía…</a:t>
            </a:r>
          </a:p>
        </p:txBody>
      </p:sp>
      <p:sp>
        <p:nvSpPr>
          <p:cNvPr id="3" name="Espaço Reservado para Conteúdo 2"/>
          <p:cNvSpPr>
            <a:spLocks noGrp="1"/>
          </p:cNvSpPr>
          <p:nvPr>
            <p:ph idx="1"/>
          </p:nvPr>
        </p:nvSpPr>
        <p:spPr>
          <a:xfrm>
            <a:off x="179512" y="1196752"/>
            <a:ext cx="8712968" cy="5472608"/>
          </a:xfrm>
        </p:spPr>
        <p:txBody>
          <a:bodyPr>
            <a:noAutofit/>
          </a:bodyPr>
          <a:lstStyle/>
          <a:p>
            <a:pPr algn="just"/>
            <a:r>
              <a:rPr lang="es-ES_tradnl" sz="1600" dirty="0"/>
              <a:t>Vanessa: ¿Crees que el profesor debería hablar en la lengua materna del alumno? ¿Qué estrategias puede utilizar el profesor para incentivar a los alumnos a hablar en español durante las clases? ¿Cómo el alumno hablaría en español si no domina la lengua, no tiene fluidez oral?</a:t>
            </a:r>
            <a:endParaRPr lang="pt-BR" sz="1600" dirty="0"/>
          </a:p>
          <a:p>
            <a:pPr algn="just"/>
            <a:r>
              <a:rPr lang="es-ES_tradnl" sz="1600" dirty="0"/>
              <a:t>Giuliana: ¿Cuándo propones una actividad y surge otro tema que no aquel propuesto, como te ocurrió en la actividad con el verbo ser y los reyes y reinas, tú aprovecharías para discutir otro tema, como fue el del género, que surgió en la actividad? ¿Qué debe hacer el profesor cuando el alumno insiste que el profesor hable en portugués?</a:t>
            </a:r>
            <a:endParaRPr lang="pt-BR" sz="1600" dirty="0"/>
          </a:p>
          <a:p>
            <a:pPr algn="just"/>
            <a:r>
              <a:rPr lang="es-ES_tradnl" sz="1600" dirty="0" smtClean="0"/>
              <a:t>Daniela</a:t>
            </a:r>
            <a:r>
              <a:rPr lang="es-ES_tradnl" sz="1600" dirty="0"/>
              <a:t>: Si el material didáctico no es bueno, ¿Qué puede hacer el profesor para mejorar la calidad de su clase? ¿Ceder a lo que los alumnos quieren escuchar sigue qué estrategia del profesor? ¿Qué se gana o se pierde con eso</a:t>
            </a:r>
            <a:r>
              <a:rPr lang="es-ES_tradnl" sz="1600" dirty="0" smtClean="0"/>
              <a:t>?</a:t>
            </a:r>
            <a:endParaRPr lang="pt-B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Del relato de la pasantía…</a:t>
            </a:r>
          </a:p>
        </p:txBody>
      </p:sp>
      <p:sp>
        <p:nvSpPr>
          <p:cNvPr id="3" name="Espaço Reservado para Conteúdo 2"/>
          <p:cNvSpPr>
            <a:spLocks noGrp="1"/>
          </p:cNvSpPr>
          <p:nvPr>
            <p:ph idx="1"/>
          </p:nvPr>
        </p:nvSpPr>
        <p:spPr>
          <a:xfrm>
            <a:off x="179512" y="1196752"/>
            <a:ext cx="8712968" cy="5472608"/>
          </a:xfrm>
        </p:spPr>
        <p:txBody>
          <a:bodyPr>
            <a:noAutofit/>
          </a:bodyPr>
          <a:lstStyle/>
          <a:p>
            <a:pPr algn="just"/>
            <a:r>
              <a:rPr lang="es-ES_tradnl" sz="1600" dirty="0"/>
              <a:t>Felipe: ¿Por qué las profesoras no exigen mucho que los alumnos hablen en español en clase?</a:t>
            </a:r>
            <a:endParaRPr lang="pt-BR" sz="1600" dirty="0"/>
          </a:p>
          <a:p>
            <a:pPr algn="just"/>
            <a:r>
              <a:rPr lang="es-ES_tradnl" sz="1600" dirty="0" err="1"/>
              <a:t>Queren</a:t>
            </a:r>
            <a:r>
              <a:rPr lang="es-ES_tradnl" sz="1600" dirty="0"/>
              <a:t>: ¿A qué se debe el hecho de que los profesores sigan usando el método tradicional de gramática y traducción en lugar de otros métodos como, por ejemplo, el método directo, el que da énfasis a la oralidad, el que presenta diálogos situacionales y repetición de modelos?</a:t>
            </a:r>
          </a:p>
          <a:p>
            <a:pPr algn="just">
              <a:buNone/>
            </a:pPr>
            <a:r>
              <a:rPr lang="es-ES_tradnl" sz="1600" dirty="0"/>
              <a:t>       "O por no tener los prerrequisitos requeridos (fluencia oral) o por no tener las condiciones físicas necesarias para mantener el énfasis en la oralidad durante todo el curso, el profesor, después del entusiasmo inicial con el AD, acaba volviendo al AGT. En resumen, hay una guerra entre los metodólogos( defensores del AD) y profesores (que practican el AGT) (LEFFA, 1988, págs. 5-7)</a:t>
            </a:r>
          </a:p>
          <a:p>
            <a:pPr algn="just"/>
            <a:r>
              <a:rPr lang="es-ES_tradnl" sz="1600" dirty="0" err="1"/>
              <a:t>Alline</a:t>
            </a:r>
            <a:r>
              <a:rPr lang="es-ES_tradnl" sz="1600" dirty="0"/>
              <a:t>: ¿Qué acciones prácticas el profesor de español puede hacer para alcanzar la interdisciplinaridad con otras disciplinas?</a:t>
            </a:r>
          </a:p>
          <a:p>
            <a:pPr marL="354013" indent="-354013" algn="just">
              <a:buNone/>
            </a:pPr>
            <a:r>
              <a:rPr lang="es-ES_tradnl" sz="1600" dirty="0"/>
              <a:t>       ¿Cómo el profesor puede lidiar con las distintas “</a:t>
            </a:r>
            <a:r>
              <a:rPr lang="es-ES_tradnl" sz="1600" dirty="0" err="1"/>
              <a:t>tribos</a:t>
            </a:r>
            <a:r>
              <a:rPr lang="es-ES_tradnl" sz="1600" dirty="0"/>
              <a:t>” de estudiantes la hora hacer las actividades           de interacción? ¿Cómo mediar discusiones polarizadas en la clase?  </a:t>
            </a:r>
            <a:endParaRPr lang="es-ES_tradnl" sz="1600" dirty="0" smtClean="0"/>
          </a:p>
          <a:p>
            <a:pPr marL="354013" indent="-354013" algn="just"/>
            <a:r>
              <a:rPr lang="es-ES_tradnl" sz="1600" dirty="0" smtClean="0"/>
              <a:t>Arlete: ¿Cómo desvelar una mirada pluricultural en la formación de jóvenes por medio de la enseñanza del español como LE?</a:t>
            </a:r>
            <a:endParaRPr lang="es-ES_tradnl" sz="1600" dirty="0"/>
          </a:p>
          <a:p>
            <a:pPr algn="just"/>
            <a:r>
              <a:rPr lang="es-ES_tradnl" sz="1600" dirty="0"/>
              <a:t>Arturo: ¿Qué estrategias acudir para disminuir el desinterés de estudiantes cansados, habladores y distraídos?</a:t>
            </a:r>
          </a:p>
          <a:p>
            <a:pPr algn="just"/>
            <a:r>
              <a:rPr lang="es-ES_tradnl" sz="1600" dirty="0"/>
              <a:t>Bruna A: ¿Qué estrategias de lectura en voz alta y repetición se pueden utilizar para alcanzar una mejor comprensión lectora</a:t>
            </a:r>
            <a:r>
              <a:rPr lang="es-ES_tradnl" sz="1600" dirty="0" smtClean="0"/>
              <a:t>?</a:t>
            </a:r>
          </a:p>
          <a:p>
            <a:pPr algn="just"/>
            <a:r>
              <a:rPr lang="es-ES_tradnl" sz="1600" dirty="0" smtClean="0"/>
              <a:t>Bruna M: ¿Qué maneras la creencia sobre el concepto de lengua alcanza la intertextualizad y diversidad de conocimiento? Es decir, ¿qué estrategias para enseñar una LE pueden alcanzar los aspectos interculturales?</a:t>
            </a:r>
            <a:endParaRPr lang="es-ES_tradnl" sz="1600" dirty="0"/>
          </a:p>
          <a:p>
            <a:pPr algn="just"/>
            <a:endParaRPr lang="es-ES_tradnl" sz="1600" dirty="0"/>
          </a:p>
          <a:p>
            <a:pPr algn="just"/>
            <a:endParaRPr lang="es-ES" sz="1600" dirty="0"/>
          </a:p>
        </p:txBody>
      </p:sp>
    </p:spTree>
    <p:extLst>
      <p:ext uri="{BB962C8B-B14F-4D97-AF65-F5344CB8AC3E}">
        <p14:creationId xmlns="" xmlns:p14="http://schemas.microsoft.com/office/powerpoint/2010/main" val="3369227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Del relato de la pasantía…</a:t>
            </a:r>
          </a:p>
        </p:txBody>
      </p:sp>
      <p:sp>
        <p:nvSpPr>
          <p:cNvPr id="3" name="Espaço Reservado para Conteúdo 2"/>
          <p:cNvSpPr>
            <a:spLocks noGrp="1"/>
          </p:cNvSpPr>
          <p:nvPr>
            <p:ph idx="1"/>
          </p:nvPr>
        </p:nvSpPr>
        <p:spPr/>
        <p:txBody>
          <a:bodyPr>
            <a:noAutofit/>
          </a:bodyPr>
          <a:lstStyle/>
          <a:p>
            <a:pPr algn="just"/>
            <a:endParaRPr lang="es-ES_tradnl" sz="1600" dirty="0"/>
          </a:p>
          <a:p>
            <a:pPr algn="just"/>
            <a:r>
              <a:rPr lang="es-ES" sz="1600" dirty="0" smtClean="0"/>
              <a:t>Eloane: </a:t>
            </a:r>
            <a:r>
              <a:rPr lang="es-ES_tradnl" sz="1600" dirty="0" smtClean="0"/>
              <a:t>¿En qué medida los trabajos extraclases pueden ser placenteros y provechosos para los estudiantes?</a:t>
            </a:r>
          </a:p>
          <a:p>
            <a:pPr algn="just"/>
            <a:r>
              <a:rPr lang="es-ES_tradnl" sz="1600" dirty="0" smtClean="0"/>
              <a:t>Gabriela: ¿Cómo se puede hacer dinámica las clases con los recursos audiovisuales?</a:t>
            </a:r>
          </a:p>
          <a:p>
            <a:pPr algn="just"/>
            <a:r>
              <a:rPr lang="es-ES_tradnl" sz="1600" dirty="0" smtClean="0"/>
              <a:t>Helena: ¿Cómo los temas transversales pueden ampliar el interés por el idioma?</a:t>
            </a:r>
          </a:p>
          <a:p>
            <a:pPr algn="just"/>
            <a:r>
              <a:rPr lang="es-ES_tradnl" sz="1600" dirty="0" smtClean="0"/>
              <a:t>Larissa: ¿Se puede dar una buena clase sin los recursos tecnológicos?</a:t>
            </a:r>
          </a:p>
          <a:p>
            <a:pPr algn="just"/>
            <a:r>
              <a:rPr lang="es-ES_tradnl" sz="1600" dirty="0" smtClean="0"/>
              <a:t>Luana: ¿En qué medidad planificar clases con la libertad de escoja del diseño curricular puede facilitar o dificultar el trabajo del profesor?</a:t>
            </a:r>
          </a:p>
          <a:p>
            <a:pPr algn="just"/>
            <a:r>
              <a:rPr lang="es-ES_tradnl" sz="1600" dirty="0" smtClean="0"/>
              <a:t>Maria Carolina: ¿Qué importancia hay en presentar la heterogeneidad del español a los alumnos? ¿Qué diferencia eso hará en la formación de ese alumno?</a:t>
            </a:r>
          </a:p>
          <a:p>
            <a:pPr algn="just"/>
            <a:r>
              <a:rPr lang="es-ES_tradnl" sz="1600" dirty="0" smtClean="0"/>
              <a:t>Stefani: ¿Qué papel tiene los ejercicios de traducción en los cursos de E/LE? ¿Qué papel tiene la evaluación en la formación del alumno?</a:t>
            </a:r>
          </a:p>
          <a:p>
            <a:pPr algn="just"/>
            <a:r>
              <a:rPr lang="es-ES_tradnl" sz="1600" dirty="0" smtClean="0"/>
              <a:t>Thainá Rocha: ¿Es posible obtener un resultado satisfactorio de los alumnos sin la formalización gramaical?</a:t>
            </a:r>
          </a:p>
          <a:p>
            <a:pPr algn="just"/>
            <a:r>
              <a:rPr lang="es-ES_tradnl" sz="1600" dirty="0" smtClean="0"/>
              <a:t>Thais Brazil: ¿Qué se puede esperar de los alumnos que aprende bajo el método directo?</a:t>
            </a:r>
          </a:p>
          <a:p>
            <a:pPr algn="just"/>
            <a:r>
              <a:rPr lang="es-ES_tradnl" sz="1600" dirty="0" smtClean="0"/>
              <a:t>Thais Estefania: ¿Qué aspectos no son contemplados en el método comunicativo?</a:t>
            </a:r>
          </a:p>
          <a:p>
            <a:pPr algn="just"/>
            <a:endParaRPr lang="es-ES" sz="1600" dirty="0"/>
          </a:p>
        </p:txBody>
      </p:sp>
    </p:spTree>
    <p:extLst>
      <p:ext uri="{BB962C8B-B14F-4D97-AF65-F5344CB8AC3E}">
        <p14:creationId xmlns="" xmlns:p14="http://schemas.microsoft.com/office/powerpoint/2010/main" val="3369227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Del relato de la pasantía…</a:t>
            </a:r>
          </a:p>
        </p:txBody>
      </p:sp>
      <p:sp>
        <p:nvSpPr>
          <p:cNvPr id="3" name="Espaço Reservado para Conteúdo 2"/>
          <p:cNvSpPr>
            <a:spLocks noGrp="1"/>
          </p:cNvSpPr>
          <p:nvPr>
            <p:ph idx="1"/>
          </p:nvPr>
        </p:nvSpPr>
        <p:spPr/>
        <p:txBody>
          <a:bodyPr>
            <a:noAutofit/>
          </a:bodyPr>
          <a:lstStyle/>
          <a:p>
            <a:pPr algn="just"/>
            <a:endParaRPr lang="es-ES_tradnl" sz="1600" dirty="0"/>
          </a:p>
          <a:p>
            <a:pPr algn="just"/>
            <a:r>
              <a:rPr lang="es-ES" sz="1600" dirty="0" smtClean="0"/>
              <a:t>Eloane: </a:t>
            </a:r>
            <a:r>
              <a:rPr lang="es-ES_tradnl" sz="1600" dirty="0" smtClean="0"/>
              <a:t>¿En qué medida los trabajos extraclases pueden ser placenteros y provechosos para los estudiantes?</a:t>
            </a:r>
          </a:p>
          <a:p>
            <a:pPr algn="just"/>
            <a:r>
              <a:rPr lang="es-ES_tradnl" sz="1600" dirty="0" smtClean="0"/>
              <a:t>Gabriela: ¿Cómo se puede hacer dinámica las clases con los recursos audiovisuales?</a:t>
            </a:r>
          </a:p>
          <a:p>
            <a:pPr algn="just"/>
            <a:r>
              <a:rPr lang="es-ES_tradnl" sz="1600" dirty="0" smtClean="0"/>
              <a:t>Helena: ¿Cómo los temas transversales pueden ampliar el interés por el idioma?</a:t>
            </a:r>
          </a:p>
          <a:p>
            <a:pPr algn="just"/>
            <a:r>
              <a:rPr lang="es-ES_tradnl" sz="1600" dirty="0" smtClean="0"/>
              <a:t>Larissa: ¿Se puede dar una buena clase sin los recursos tecnológicos?</a:t>
            </a:r>
          </a:p>
          <a:p>
            <a:pPr algn="just"/>
            <a:r>
              <a:rPr lang="es-ES_tradnl" sz="1600" dirty="0" smtClean="0"/>
              <a:t>Luana: ¿En qué medidad planificar clases con la libertad de escoja del diseño curricular puede facilitar o dificultar el trabajo del profesor?</a:t>
            </a:r>
          </a:p>
          <a:p>
            <a:pPr algn="just"/>
            <a:r>
              <a:rPr lang="es-ES_tradnl" sz="1600" dirty="0" smtClean="0"/>
              <a:t>Maria Carolina: ¿Qué importancia hay en presentar la heterogeneidad del español a los alumnos? ¿Qué diferencia eso hará en la formación de ese alumno?</a:t>
            </a:r>
          </a:p>
          <a:p>
            <a:pPr algn="just"/>
            <a:r>
              <a:rPr lang="es-ES_tradnl" sz="1600" dirty="0" smtClean="0"/>
              <a:t>Stefani: ¿Qué papel tiene los ejercicios de traducción en los cursos de E/LE? ¿Qué papel tiene la evaluación en la formación del alumno?</a:t>
            </a:r>
          </a:p>
          <a:p>
            <a:pPr algn="just"/>
            <a:r>
              <a:rPr lang="es-ES_tradnl" sz="1600" dirty="0" smtClean="0"/>
              <a:t>Thainá Rocha: ¿Es posible obtener un resultado satisfactorio de los alumnos sin la formalización gramaical?</a:t>
            </a:r>
          </a:p>
          <a:p>
            <a:pPr algn="just"/>
            <a:r>
              <a:rPr lang="es-ES_tradnl" sz="1600" dirty="0" smtClean="0"/>
              <a:t>Thais Brazil: ¿Qué se puede esperar de los alumnos que aprende bajo el método directo?</a:t>
            </a:r>
          </a:p>
          <a:p>
            <a:pPr algn="just"/>
            <a:r>
              <a:rPr lang="es-ES_tradnl" sz="1600" dirty="0" smtClean="0"/>
              <a:t>Thais Estefania: ¿Qué aspectos no son contemplados en el método comunicativo?</a:t>
            </a:r>
          </a:p>
          <a:p>
            <a:pPr algn="just"/>
            <a:endParaRPr lang="es-ES" sz="1600" dirty="0"/>
          </a:p>
        </p:txBody>
      </p:sp>
    </p:spTree>
    <p:extLst>
      <p:ext uri="{BB962C8B-B14F-4D97-AF65-F5344CB8AC3E}">
        <p14:creationId xmlns="" xmlns:p14="http://schemas.microsoft.com/office/powerpoint/2010/main" val="3369227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74638"/>
            <a:ext cx="8712968" cy="1143000"/>
          </a:xfrm>
        </p:spPr>
        <p:txBody>
          <a:bodyPr>
            <a:normAutofit fontScale="90000"/>
          </a:bodyPr>
          <a:lstStyle/>
          <a:p>
            <a:r>
              <a:rPr lang="es-ES" dirty="0"/>
              <a:t>Diseño curricular para 30 horas de curso</a:t>
            </a:r>
          </a:p>
        </p:txBody>
      </p:sp>
      <p:sp>
        <p:nvSpPr>
          <p:cNvPr id="3" name="Espaço Reservado para Conteúdo 2"/>
          <p:cNvSpPr>
            <a:spLocks noGrp="1"/>
          </p:cNvSpPr>
          <p:nvPr>
            <p:ph idx="1"/>
          </p:nvPr>
        </p:nvSpPr>
        <p:spPr/>
        <p:txBody>
          <a:bodyPr>
            <a:normAutofit fontScale="77500" lnSpcReduction="20000"/>
          </a:bodyPr>
          <a:lstStyle/>
          <a:p>
            <a:pPr algn="just"/>
            <a:r>
              <a:rPr lang="es-ES_tradnl" dirty="0"/>
              <a:t>¿</a:t>
            </a:r>
            <a:r>
              <a:rPr lang="es-ES" dirty="0"/>
              <a:t>Cuáles son los objetivos generales?</a:t>
            </a:r>
          </a:p>
          <a:p>
            <a:pPr algn="just"/>
            <a:r>
              <a:rPr lang="es-ES_tradnl" dirty="0"/>
              <a:t>¿</a:t>
            </a:r>
            <a:r>
              <a:rPr lang="es-ES" dirty="0"/>
              <a:t>Cuáles son los objetivos específicos?</a:t>
            </a:r>
          </a:p>
          <a:p>
            <a:pPr algn="just"/>
            <a:r>
              <a:rPr lang="es-ES_tradnl" dirty="0"/>
              <a:t>¿</a:t>
            </a:r>
            <a:r>
              <a:rPr lang="es-ES" dirty="0"/>
              <a:t>Qué contenidos enseñar con ese diseño?</a:t>
            </a:r>
          </a:p>
          <a:p>
            <a:pPr algn="just"/>
            <a:r>
              <a:rPr lang="es-ES_tradnl" dirty="0"/>
              <a:t>¿Cómo mensurar el tiempo (distribución de las 30 horas) en función de los contenidos?</a:t>
            </a:r>
          </a:p>
          <a:p>
            <a:pPr algn="just"/>
            <a:r>
              <a:rPr lang="es-ES_tradnl" dirty="0"/>
              <a:t>¿Cómo elaborar la secuenciación en función de los contenidos?</a:t>
            </a:r>
          </a:p>
          <a:p>
            <a:pPr algn="just"/>
            <a:r>
              <a:rPr lang="es-ES_tradnl" dirty="0"/>
              <a:t>¿Qué métodos utilizar la hora de elaborar las actividades? ¿Se elabora las actividades en función de los métodos elegidos?</a:t>
            </a:r>
          </a:p>
          <a:p>
            <a:pPr algn="just"/>
            <a:r>
              <a:rPr lang="es-ES_tradnl" dirty="0"/>
              <a:t>¿Cómo evaluar procesualmente y por medio de pruebas escritas, orales, enfoque por tareas, individual y en grupo?</a:t>
            </a:r>
          </a:p>
          <a:p>
            <a:pPr algn="just"/>
            <a:endParaRPr lang="es-ES" dirty="0"/>
          </a:p>
          <a:p>
            <a:pPr algn="just"/>
            <a:endParaRPr lang="es-ES" dirty="0"/>
          </a:p>
          <a:p>
            <a:pPr algn="just"/>
            <a:endParaRPr lang="es-ES"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1009</Words>
  <Application>Microsoft Office PowerPoint</Application>
  <PresentationFormat>Apresentação na tela (4:3)</PresentationFormat>
  <Paragraphs>49</Paragraphs>
  <Slides>6</Slides>
  <Notes>0</Notes>
  <HiddenSlides>0</HiddenSlides>
  <MMClips>0</MMClips>
  <ScaleCrop>false</ScaleCrop>
  <HeadingPairs>
    <vt:vector size="4" baseType="variant">
      <vt:variant>
        <vt:lpstr>Tema</vt:lpstr>
      </vt:variant>
      <vt:variant>
        <vt:i4>1</vt:i4>
      </vt:variant>
      <vt:variant>
        <vt:lpstr>Títulos de slides</vt:lpstr>
      </vt:variant>
      <vt:variant>
        <vt:i4>6</vt:i4>
      </vt:variant>
    </vt:vector>
  </HeadingPairs>
  <TitlesOfParts>
    <vt:vector size="7" baseType="lpstr">
      <vt:lpstr>Tema do Office</vt:lpstr>
      <vt:lpstr>Cuestiones del relato de la pasantía</vt:lpstr>
      <vt:lpstr>Del relato de la pasantía…</vt:lpstr>
      <vt:lpstr>Del relato de la pasantía…</vt:lpstr>
      <vt:lpstr>Del relato de la pasantía…</vt:lpstr>
      <vt:lpstr>Del relato de la pasantía…</vt:lpstr>
      <vt:lpstr>Diseño curricular para 30 horas de curso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Fernanda Alves</dc:creator>
  <cp:lastModifiedBy>Fernanda Alves</cp:lastModifiedBy>
  <cp:revision>32</cp:revision>
  <dcterms:created xsi:type="dcterms:W3CDTF">2018-08-01T10:50:10Z</dcterms:created>
  <dcterms:modified xsi:type="dcterms:W3CDTF">2018-08-07T20:20:36Z</dcterms:modified>
</cp:coreProperties>
</file>