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</p:sldMasterIdLst>
  <p:notesMasterIdLst>
    <p:notesMasterId r:id="rId21"/>
  </p:notesMasterIdLst>
  <p:sldIdLst>
    <p:sldId id="256" r:id="rId2"/>
    <p:sldId id="298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7ED08-654D-4062-9619-EFBC4076C815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17633-F7FB-4118-B3CC-A57F8B1BF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89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445224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19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2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ccanoa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1196752"/>
            <a:ext cx="7604320" cy="3744416"/>
          </a:xfrm>
        </p:spPr>
        <p:txBody>
          <a:bodyPr/>
          <a:lstStyle/>
          <a:p>
            <a:pPr algn="ctr"/>
            <a:r>
              <a:rPr lang="pt-BR" sz="7200" dirty="0" smtClean="0">
                <a:solidFill>
                  <a:srgbClr val="FF9900"/>
                </a:solidFill>
              </a:rPr>
              <a:t>SEL 0312 </a:t>
            </a:r>
            <a:br>
              <a:rPr lang="pt-BR" sz="7200" dirty="0" smtClean="0">
                <a:solidFill>
                  <a:srgbClr val="FF9900"/>
                </a:solidFill>
              </a:rPr>
            </a:br>
            <a:r>
              <a:rPr lang="pt-BR" sz="7200" dirty="0" smtClean="0">
                <a:solidFill>
                  <a:srgbClr val="FF9900"/>
                </a:solidFill>
              </a:rPr>
              <a:t>INSTALAÇÃOES ELÉTRICAS II</a:t>
            </a:r>
            <a:br>
              <a:rPr lang="pt-BR" sz="7200" dirty="0" smtClean="0">
                <a:solidFill>
                  <a:srgbClr val="FF9900"/>
                </a:solidFill>
              </a:rPr>
            </a:br>
            <a:r>
              <a:rPr lang="pt-BR" sz="5400" dirty="0" smtClean="0">
                <a:solidFill>
                  <a:srgbClr val="FF9900"/>
                </a:solidFill>
              </a:rPr>
              <a:t>Aula 5</a:t>
            </a:r>
            <a:endParaRPr lang="pt-BR" sz="7200" dirty="0">
              <a:solidFill>
                <a:srgbClr val="FF99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1800" y="5373216"/>
            <a:ext cx="6189583" cy="949569"/>
          </a:xfrm>
        </p:spPr>
        <p:txBody>
          <a:bodyPr>
            <a:noAutofit/>
          </a:bodyPr>
          <a:lstStyle/>
          <a:p>
            <a:r>
              <a:rPr lang="pt-BR" dirty="0" smtClean="0"/>
              <a:t>Profa. Dra. Ana Carolina Canoas Asada</a:t>
            </a:r>
            <a:br>
              <a:rPr lang="pt-BR" dirty="0" smtClean="0"/>
            </a:br>
            <a:r>
              <a:rPr lang="pt-BR" dirty="0" smtClean="0">
                <a:hlinkClick r:id="rId2"/>
              </a:rPr>
              <a:t>accanoas@gmail.com</a:t>
            </a:r>
            <a:endParaRPr lang="pt-BR" dirty="0" smtClean="0"/>
          </a:p>
          <a:p>
            <a:r>
              <a:rPr lang="pt-BR" dirty="0" smtClean="0"/>
              <a:t>Sala 2995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20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1963" y="1556792"/>
            <a:ext cx="8754533" cy="2952328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accent1"/>
                </a:solidFill>
              </a:rPr>
              <a:t>Tipo de corrente de curto circuito: Caso extremo</a:t>
            </a:r>
          </a:p>
          <a:p>
            <a:endParaRPr lang="pt-BR" sz="2400" dirty="0"/>
          </a:p>
          <a:p>
            <a:r>
              <a:rPr lang="pt-BR" sz="2400" dirty="0" smtClean="0"/>
              <a:t>Quando o curto ocorrer no instante em que a tensão passa por zero, a corrente de curto circuito começará por zero também, porém, não poderá ter o mesmo eixo de simetria da tensão, porque ficaria em fase com a tensão. Eixo de simetria será deslocado, corrente é assimétrica.</a:t>
            </a:r>
          </a:p>
          <a:p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56895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Curto Circuito em Instalações Industriais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231603"/>
            <a:ext cx="4104456" cy="262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36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72816"/>
            <a:ext cx="7848872" cy="4896544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solidFill>
                  <a:schemeClr val="accent1"/>
                </a:solidFill>
              </a:rPr>
              <a:t>Cálculo das correntes de curto circuito (falta)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As correntes de curto-circuito devem ser determinadas em todos os pontos onde se requer a instalação de equipamentos ou dispositivos de proteção.</a:t>
            </a:r>
          </a:p>
          <a:p>
            <a:pPr lvl="1" algn="just"/>
            <a:r>
              <a:rPr lang="pt-BR" sz="2000" dirty="0" smtClean="0"/>
              <a:t>Ponto de entrega de energia, cujo valor é normalmente fornecido pela companhia supridora;</a:t>
            </a:r>
          </a:p>
          <a:p>
            <a:pPr lvl="1" algn="just"/>
            <a:r>
              <a:rPr lang="pt-BR" sz="2000" dirty="0" smtClean="0"/>
              <a:t>Barramento QGF;</a:t>
            </a:r>
          </a:p>
          <a:p>
            <a:pPr lvl="1" algn="just"/>
            <a:r>
              <a:rPr lang="pt-BR" sz="2000" dirty="0" smtClean="0">
                <a:solidFill>
                  <a:schemeClr val="tx2"/>
                </a:solidFill>
              </a:rPr>
              <a:t>Barramento  dos </a:t>
            </a:r>
            <a:r>
              <a:rPr lang="pt-BR" sz="2000" dirty="0" err="1" smtClean="0">
                <a:solidFill>
                  <a:schemeClr val="tx2"/>
                </a:solidFill>
              </a:rPr>
              <a:t>CCMs</a:t>
            </a:r>
            <a:r>
              <a:rPr lang="pt-BR" sz="2000" dirty="0" smtClean="0">
                <a:solidFill>
                  <a:schemeClr val="tx2"/>
                </a:solidFill>
              </a:rPr>
              <a:t>;</a:t>
            </a:r>
          </a:p>
          <a:p>
            <a:pPr lvl="1" algn="just"/>
            <a:r>
              <a:rPr lang="pt-BR" sz="2000" dirty="0" smtClean="0"/>
              <a:t>Terminais  de motores, quando dispositivos de proteção estão instalados;</a:t>
            </a:r>
          </a:p>
          <a:p>
            <a:pPr lvl="1" algn="just"/>
            <a:r>
              <a:rPr lang="pt-BR" sz="2000" dirty="0" smtClean="0">
                <a:solidFill>
                  <a:schemeClr val="tx2"/>
                </a:solidFill>
              </a:rPr>
              <a:t>Barramentos dos </a:t>
            </a:r>
            <a:r>
              <a:rPr lang="pt-BR" sz="2000" dirty="0" err="1" smtClean="0">
                <a:solidFill>
                  <a:schemeClr val="tx2"/>
                </a:solidFill>
              </a:rPr>
              <a:t>QDLs</a:t>
            </a:r>
            <a:endParaRPr lang="pt-BR" sz="1200" dirty="0" smtClean="0">
              <a:solidFill>
                <a:schemeClr val="tx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56895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Determinação das Correntes de Curto-Circuito</a:t>
            </a:r>
            <a:endParaRPr lang="pt-BR" sz="4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56895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Determinação das Correntes de Curto-Circuito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1882"/>
            <a:ext cx="8336329" cy="33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2" y="5429050"/>
            <a:ext cx="4309568" cy="109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37" y="5429050"/>
            <a:ext cx="4328780" cy="7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56895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Determinação das Correntes de Curto-Circuito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1"/>
            <a:ext cx="8136904" cy="526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6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56895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Determinação das Correntes de Curto-Circuito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086741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248472" cy="539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8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72816"/>
            <a:ext cx="7848872" cy="504056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 smtClean="0">
                <a:solidFill>
                  <a:srgbClr val="FF9900"/>
                </a:solidFill>
              </a:rPr>
              <a:t>Impedância reduzida do sistema (</a:t>
            </a:r>
            <a:r>
              <a:rPr lang="pt-BR" sz="2400" b="1" dirty="0" err="1" smtClean="0">
                <a:solidFill>
                  <a:srgbClr val="FF9900"/>
                </a:solidFill>
              </a:rPr>
              <a:t>Z</a:t>
            </a:r>
            <a:r>
              <a:rPr lang="pt-BR" sz="1800" b="1" dirty="0" err="1" smtClean="0">
                <a:solidFill>
                  <a:srgbClr val="FF9900"/>
                </a:solidFill>
              </a:rPr>
              <a:t>us</a:t>
            </a:r>
            <a:r>
              <a:rPr lang="pt-BR" sz="2400" b="1" dirty="0" smtClean="0">
                <a:solidFill>
                  <a:srgbClr val="FF9900"/>
                </a:solidFill>
              </a:rPr>
              <a:t>)</a:t>
            </a:r>
            <a:endParaRPr lang="pt-BR" sz="1200" b="1" dirty="0" smtClean="0">
              <a:solidFill>
                <a:srgbClr val="FF99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56895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Determinação das Correntes de Curto-Circuito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82627"/>
            <a:ext cx="8853394" cy="81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892365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9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72816"/>
            <a:ext cx="7848872" cy="504056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 smtClean="0">
                <a:solidFill>
                  <a:srgbClr val="FF9900"/>
                </a:solidFill>
              </a:rPr>
              <a:t>Impedância dos transformadores da subestações (</a:t>
            </a:r>
            <a:r>
              <a:rPr lang="pt-BR" sz="2400" b="1" dirty="0" err="1" smtClean="0">
                <a:solidFill>
                  <a:srgbClr val="FF9900"/>
                </a:solidFill>
              </a:rPr>
              <a:t>Z</a:t>
            </a:r>
            <a:r>
              <a:rPr lang="pt-BR" sz="1800" b="1" dirty="0" err="1" smtClean="0">
                <a:solidFill>
                  <a:srgbClr val="FF9900"/>
                </a:solidFill>
              </a:rPr>
              <a:t>ut</a:t>
            </a:r>
            <a:r>
              <a:rPr lang="pt-BR" sz="2400" b="1" dirty="0" smtClean="0">
                <a:solidFill>
                  <a:srgbClr val="FF9900"/>
                </a:solidFill>
              </a:rPr>
              <a:t>)</a:t>
            </a:r>
            <a:endParaRPr lang="pt-BR" sz="1200" b="1" dirty="0" smtClean="0">
              <a:solidFill>
                <a:srgbClr val="FF99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56895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Determinação das Correntes de Curto-Circuito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6" y="2303182"/>
            <a:ext cx="3672409" cy="134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05064"/>
            <a:ext cx="8784976" cy="117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72228"/>
            <a:ext cx="6480720" cy="129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8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72816"/>
            <a:ext cx="7848872" cy="504056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 smtClean="0">
                <a:solidFill>
                  <a:srgbClr val="FF9900"/>
                </a:solidFill>
              </a:rPr>
              <a:t>Impedância que conecta o transformador ao QGF</a:t>
            </a:r>
            <a:endParaRPr lang="pt-BR" sz="1200" b="1" dirty="0" smtClean="0">
              <a:solidFill>
                <a:srgbClr val="FF99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56895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Determinação das Correntes de Curto-Circuito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8337"/>
            <a:ext cx="8784976" cy="424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6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72816"/>
            <a:ext cx="7848872" cy="504056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 smtClean="0">
                <a:solidFill>
                  <a:srgbClr val="FF9900"/>
                </a:solidFill>
              </a:rPr>
              <a:t>Impedância do barramento do QGF (Z</a:t>
            </a:r>
            <a:r>
              <a:rPr lang="pt-BR" sz="1800" b="1" dirty="0" smtClean="0">
                <a:solidFill>
                  <a:srgbClr val="FF9900"/>
                </a:solidFill>
              </a:rPr>
              <a:t>ub1</a:t>
            </a:r>
            <a:r>
              <a:rPr lang="pt-BR" sz="2400" b="1" dirty="0" smtClean="0">
                <a:solidFill>
                  <a:srgbClr val="FF9900"/>
                </a:solidFill>
              </a:rPr>
              <a:t>)</a:t>
            </a:r>
            <a:endParaRPr lang="pt-BR" sz="1200" b="1" dirty="0" smtClean="0">
              <a:solidFill>
                <a:srgbClr val="FF99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56895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Determinação das Correntes de Curto-Circuito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7200800" cy="372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0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72816"/>
            <a:ext cx="7848872" cy="4608512"/>
          </a:xfrm>
        </p:spPr>
        <p:txBody>
          <a:bodyPr>
            <a:noAutofit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Notas</a:t>
            </a:r>
          </a:p>
          <a:p>
            <a:r>
              <a:rPr lang="pt-BR" sz="2400" dirty="0">
                <a:solidFill>
                  <a:srgbClr val="FF9900"/>
                </a:solidFill>
              </a:rPr>
              <a:t>1.</a:t>
            </a:r>
            <a:r>
              <a:rPr lang="pt-BR" sz="2400" dirty="0"/>
              <a:t> As impedâncias dos circuitos entre o QGF e CCM (</a:t>
            </a:r>
            <a:r>
              <a:rPr lang="pt-BR" sz="2400" i="1" dirty="0"/>
              <a:t>Z</a:t>
            </a:r>
            <a:r>
              <a:rPr lang="pt-BR" sz="1800" i="1" dirty="0"/>
              <a:t>uc2</a:t>
            </a:r>
            <a:r>
              <a:rPr lang="pt-BR" sz="2400" dirty="0"/>
              <a:t>) e entre o CCM e Motor (</a:t>
            </a:r>
            <a:r>
              <a:rPr lang="pt-BR" sz="2400" i="1" dirty="0"/>
              <a:t>Z</a:t>
            </a:r>
            <a:r>
              <a:rPr lang="pt-BR" sz="1800" i="1" dirty="0"/>
              <a:t>uc3</a:t>
            </a:r>
            <a:r>
              <a:rPr lang="pt-BR" sz="2400" dirty="0"/>
              <a:t>) </a:t>
            </a:r>
            <a:r>
              <a:rPr lang="pt-BR" sz="2400" dirty="0" smtClean="0"/>
              <a:t>são calculadas </a:t>
            </a:r>
            <a:r>
              <a:rPr lang="pt-BR" sz="2400" dirty="0"/>
              <a:t>analogamente a impedância do circuito </a:t>
            </a:r>
            <a:r>
              <a:rPr lang="pt-BR" sz="2400" i="1" dirty="0"/>
              <a:t>Z</a:t>
            </a:r>
            <a:r>
              <a:rPr lang="pt-BR" sz="1800" i="1" dirty="0"/>
              <a:t>uc1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dirty="0">
                <a:solidFill>
                  <a:srgbClr val="FF9900"/>
                </a:solidFill>
              </a:rPr>
              <a:t>2.</a:t>
            </a:r>
            <a:r>
              <a:rPr lang="pt-BR" sz="2400" dirty="0"/>
              <a:t> A impedância do barramento do CCM1 é desprezada devido sua pequena dimensão. </a:t>
            </a:r>
            <a:r>
              <a:rPr lang="pt-BR" sz="2400" dirty="0" smtClean="0"/>
              <a:t>No caso </a:t>
            </a:r>
            <a:r>
              <a:rPr lang="pt-BR" sz="2400" dirty="0"/>
              <a:t>de barramentos de grandes dimensões (</a:t>
            </a:r>
            <a:r>
              <a:rPr lang="pt-BR" sz="2400" b="1" dirty="0"/>
              <a:t>acima de 4 m</a:t>
            </a:r>
            <a:r>
              <a:rPr lang="pt-BR" sz="2400" dirty="0"/>
              <a:t>) considera‐se o efeito de </a:t>
            </a:r>
            <a:r>
              <a:rPr lang="pt-BR" sz="2400" dirty="0" smtClean="0"/>
              <a:t>sua impedância</a:t>
            </a:r>
            <a:r>
              <a:rPr lang="pt-BR" sz="2400" dirty="0"/>
              <a:t>.</a:t>
            </a:r>
            <a:endParaRPr lang="pt-BR" sz="2400" b="1" dirty="0" smtClean="0">
              <a:solidFill>
                <a:srgbClr val="FF99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56895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Determinação das Correntes de Curto-Circuito</a:t>
            </a:r>
            <a:endParaRPr lang="pt-BR" sz="4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1963" y="1556792"/>
            <a:ext cx="8754533" cy="5301208"/>
          </a:xfrm>
        </p:spPr>
        <p:txBody>
          <a:bodyPr>
            <a:noAutofit/>
          </a:bodyPr>
          <a:lstStyle/>
          <a:p>
            <a:r>
              <a:rPr lang="pt-BR" sz="2400" dirty="0" smtClean="0"/>
              <a:t>Nas instalações elétricas, mesmo nas mais bem projetadas e executadas, ocorrem faltas (curto circuito).</a:t>
            </a:r>
          </a:p>
          <a:p>
            <a:endParaRPr lang="pt-BR" sz="800" dirty="0" smtClean="0"/>
          </a:p>
          <a:p>
            <a:r>
              <a:rPr lang="pt-BR" sz="2400" dirty="0" smtClean="0"/>
              <a:t>Essas faltas resultam em </a:t>
            </a:r>
            <a:r>
              <a:rPr lang="pt-BR" sz="2400" dirty="0" err="1" smtClean="0"/>
              <a:t>sobrecorrentes</a:t>
            </a:r>
            <a:r>
              <a:rPr lang="pt-BR" sz="2400" dirty="0" smtClean="0"/>
              <a:t> elevadas.</a:t>
            </a:r>
          </a:p>
          <a:p>
            <a:endParaRPr lang="pt-BR" sz="800" dirty="0"/>
          </a:p>
          <a:p>
            <a:r>
              <a:rPr lang="pt-BR" sz="2400" dirty="0" smtClean="0"/>
              <a:t>Os dispositivos de proteção devem atuar com rapidez e segurança isolando as faltas com o mínimo de danos nas linhas e aos sistemas alimentadores.</a:t>
            </a:r>
          </a:p>
          <a:p>
            <a:endParaRPr lang="pt-BR" sz="800" dirty="0"/>
          </a:p>
          <a:p>
            <a:pPr algn="just"/>
            <a:r>
              <a:rPr lang="pt-BR" sz="2400" dirty="0" smtClean="0"/>
              <a:t>Se possível, sem alterar substancialmente o funcionamento global da instalação.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Cabos, barras, chaves, disjuntores e demais componentes devem suportar o curto circuito (falta) por um determinado intervalo de tempo. 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56895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Curto Circuito em Instalações Industriais</a:t>
            </a:r>
            <a:endParaRPr lang="pt-BR" sz="4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1963" y="1556792"/>
            <a:ext cx="8754533" cy="5301208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accent1"/>
                </a:solidFill>
              </a:rPr>
              <a:t>Dependência da corrente de falta entre condutores vivos: - em linha de baixa tensão</a:t>
            </a:r>
          </a:p>
          <a:p>
            <a:endParaRPr lang="pt-BR" sz="2400" dirty="0"/>
          </a:p>
          <a:p>
            <a:r>
              <a:rPr lang="pt-BR" sz="2400" dirty="0" smtClean="0"/>
              <a:t>Quais  são os fatores?</a:t>
            </a:r>
          </a:p>
          <a:p>
            <a:pPr marL="0" indent="0">
              <a:buNone/>
            </a:pPr>
            <a:r>
              <a:rPr lang="pt-BR" sz="2400" dirty="0" smtClean="0"/>
              <a:t>	Para uma instalação elétrica de baixa tensão (até 1.000V em CA –NBR 5410) o valor da corrente de falta (entre condutores vivos), depende:</a:t>
            </a:r>
          </a:p>
          <a:p>
            <a:pPr marL="0" indent="0">
              <a:buNone/>
            </a:pPr>
            <a:endParaRPr lang="pt-BR" sz="2400" dirty="0"/>
          </a:p>
          <a:p>
            <a:pPr marL="457200" indent="-457200">
              <a:buAutoNum type="alphaLcParenR"/>
            </a:pPr>
            <a:r>
              <a:rPr lang="pt-BR" sz="2400" dirty="0" smtClean="0"/>
              <a:t>Da impedância de toda a rede de distribuição de média (acima de 1.000V até 36.200V – NBR 5410) e de alta tensão que alimenta o defeito;</a:t>
            </a:r>
          </a:p>
          <a:p>
            <a:pPr marL="457200" indent="-457200">
              <a:buAutoNum type="alphaLcParenR"/>
            </a:pPr>
            <a:r>
              <a:rPr lang="pt-BR" sz="2400" dirty="0" smtClean="0"/>
              <a:t>Do tipo e da potência das linhas de baixa tensão até o local do defeito;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56895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Curto Circuito em Instalações Industriais</a:t>
            </a:r>
            <a:endParaRPr lang="pt-BR" sz="4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1963" y="1844824"/>
            <a:ext cx="8754533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/>
              <a:t>c) Da impedância das linhas de baixa tensão até o  local do defeito;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d) Da resistência (impedância) da falta  (contato geralmente mais ou menos perfeito), dependendo do arco elétrico;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e) Instante do início da falta com relação a onda senoidal da tensão aplicada (fase inicial)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56895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Curto Circuito em Instalações Industriais</a:t>
            </a:r>
            <a:endParaRPr lang="pt-BR" sz="4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56895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Curto Circuito em Instalações Industriais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824" y="1556792"/>
            <a:ext cx="5332391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1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1963" y="1556792"/>
            <a:ext cx="8754533" cy="5301208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accent1"/>
                </a:solidFill>
              </a:rPr>
              <a:t>Fontes de corrente de falta</a:t>
            </a:r>
          </a:p>
          <a:p>
            <a:endParaRPr lang="pt-BR" sz="2400" dirty="0"/>
          </a:p>
          <a:p>
            <a:r>
              <a:rPr lang="pt-BR" sz="2400" dirty="0" smtClean="0"/>
              <a:t>São consideradas fontes de corrente de falta os geradores síncronos, os motores e os sistemas das concessionárias de energia elétrica.</a:t>
            </a:r>
          </a:p>
          <a:p>
            <a:endParaRPr lang="pt-BR" sz="2400" dirty="0"/>
          </a:p>
          <a:p>
            <a:r>
              <a:rPr lang="pt-BR" sz="2400" dirty="0" smtClean="0"/>
              <a:t>Quando ocorre um curto circuito em uma instalação, </a:t>
            </a:r>
            <a:r>
              <a:rPr lang="pt-BR" sz="2400" dirty="0" err="1" smtClean="0"/>
              <a:t>estabele-se</a:t>
            </a:r>
            <a:r>
              <a:rPr lang="pt-BR" sz="2400" dirty="0" smtClean="0"/>
              <a:t> instantaneamente um percurso de baixa impedância entre a fonte e o ponto de falta, produzindo uma corrente de curto-circuito elevada em relação as correntes normais.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56895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Curto Circuito em Instalações Industriais</a:t>
            </a:r>
            <a:endParaRPr lang="pt-BR" sz="4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1963" y="1556792"/>
            <a:ext cx="8754533" cy="5301208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accent1"/>
                </a:solidFill>
              </a:rPr>
              <a:t>Tipo de corrente de curto circuito: Caso extremo</a:t>
            </a:r>
          </a:p>
          <a:p>
            <a:endParaRPr lang="pt-BR" sz="2400" dirty="0"/>
          </a:p>
          <a:p>
            <a:r>
              <a:rPr lang="pt-BR" sz="2400" dirty="0" smtClean="0"/>
              <a:t>O fator de potência de curto circuito é determinado a partir da resistência e da reatância da corrente de curto circuito.</a:t>
            </a:r>
          </a:p>
          <a:p>
            <a:r>
              <a:rPr lang="pt-BR" sz="2400" dirty="0" smtClean="0"/>
              <a:t>Se a reatância no percurso for muito maior que a reatância, a corrente de curti circuito é atrasada em 90° em relação a tensão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56895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Curto Circuito em Instalações Industriais</a:t>
            </a:r>
            <a:endParaRPr lang="pt-BR" sz="4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1963" y="1556792"/>
            <a:ext cx="8754533" cy="2304256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accent1"/>
                </a:solidFill>
              </a:rPr>
              <a:t>Tipo de corrente de curto circuito: Caso extremo</a:t>
            </a:r>
          </a:p>
          <a:p>
            <a:endParaRPr lang="pt-BR" sz="2400" dirty="0"/>
          </a:p>
          <a:p>
            <a:r>
              <a:rPr lang="pt-BR" sz="2400" dirty="0" smtClean="0"/>
              <a:t>Quando o curto circuito ocorre no instante em que a tensão passa pelo pico (crista), a corrente de curto circuito  passa por zero.</a:t>
            </a:r>
          </a:p>
          <a:p>
            <a:pPr marL="0" indent="0">
              <a:buNone/>
            </a:pPr>
            <a:r>
              <a:rPr lang="pt-BR" sz="2400" dirty="0"/>
              <a:t>	</a:t>
            </a:r>
            <a:r>
              <a:rPr lang="pt-BR" sz="2400" dirty="0" err="1" smtClean="0"/>
              <a:t>Senóide</a:t>
            </a:r>
            <a:r>
              <a:rPr lang="pt-BR" sz="2400" dirty="0" smtClean="0"/>
              <a:t> simétrica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56895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Curto Circuito em Instalações Industriais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52374"/>
            <a:ext cx="3370326" cy="308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8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1963" y="1556792"/>
            <a:ext cx="8754533" cy="2304256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accent1"/>
                </a:solidFill>
              </a:rPr>
              <a:t>Tipo de corrente de curto circuito: Caso extremo</a:t>
            </a:r>
          </a:p>
          <a:p>
            <a:endParaRPr lang="pt-BR" sz="2400" dirty="0"/>
          </a:p>
          <a:p>
            <a:r>
              <a:rPr lang="pt-BR" sz="2400" dirty="0" smtClean="0"/>
              <a:t>Se a reatância no percurso for muito maior que a resistência, a corrente de curto circuito é atrasada em 90° em relação a tensão.</a:t>
            </a:r>
          </a:p>
          <a:p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56895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Curto Circuito em Instalações Industriais</a:t>
            </a:r>
            <a:endParaRPr lang="pt-BR" sz="4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rmico">
  <a:themeElements>
    <a:clrScheme name="térmico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érmic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rmic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Térmico</Template>
  <TotalTime>3095</TotalTime>
  <Words>757</Words>
  <Application>Microsoft Office PowerPoint</Application>
  <PresentationFormat>Apresentação na tela (4:3)</PresentationFormat>
  <Paragraphs>113</Paragraphs>
  <Slides>19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térmico</vt:lpstr>
      <vt:lpstr>SEL 0312  INSTALAÇÃOES ELÉTRICAS II Aula 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INSTALAÇÃOES ELÉTRICAS II</dc:title>
  <dc:creator>Ana</dc:creator>
  <cp:lastModifiedBy>Ana</cp:lastModifiedBy>
  <cp:revision>150</cp:revision>
  <dcterms:created xsi:type="dcterms:W3CDTF">2016-07-30T18:39:25Z</dcterms:created>
  <dcterms:modified xsi:type="dcterms:W3CDTF">2017-10-12T14:14:42Z</dcterms:modified>
</cp:coreProperties>
</file>