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52" r:id="rId1"/>
  </p:sldMasterIdLst>
  <p:notesMasterIdLst>
    <p:notesMasterId r:id="rId27"/>
  </p:notesMasterIdLst>
  <p:sldIdLst>
    <p:sldId id="318" r:id="rId2"/>
    <p:sldId id="319" r:id="rId3"/>
    <p:sldId id="320" r:id="rId4"/>
    <p:sldId id="321" r:id="rId5"/>
    <p:sldId id="256" r:id="rId6"/>
    <p:sldId id="322" r:id="rId7"/>
    <p:sldId id="323" r:id="rId8"/>
    <p:sldId id="258" r:id="rId9"/>
    <p:sldId id="268" r:id="rId10"/>
    <p:sldId id="273" r:id="rId11"/>
    <p:sldId id="259" r:id="rId12"/>
    <p:sldId id="260" r:id="rId13"/>
    <p:sldId id="312" r:id="rId14"/>
    <p:sldId id="271" r:id="rId15"/>
    <p:sldId id="270" r:id="rId16"/>
    <p:sldId id="261" r:id="rId17"/>
    <p:sldId id="324" r:id="rId18"/>
    <p:sldId id="311" r:id="rId19"/>
    <p:sldId id="265" r:id="rId20"/>
    <p:sldId id="315" r:id="rId21"/>
    <p:sldId id="316" r:id="rId22"/>
    <p:sldId id="325" r:id="rId23"/>
    <p:sldId id="317" r:id="rId24"/>
    <p:sldId id="301" r:id="rId25"/>
    <p:sldId id="32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65F7"/>
    <a:srgbClr val="F14427"/>
    <a:srgbClr val="F1CA6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-24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DD4C2E-1647-4FDE-9AB3-8AE9550761E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2DC9FE7-C1A0-4940-9586-D763B53E2CD8}">
      <dgm:prSet phldrT="[Texto]"/>
      <dgm:spPr/>
      <dgm:t>
        <a:bodyPr/>
        <a:lstStyle/>
        <a:p>
          <a:r>
            <a:rPr lang="pt-BR" dirty="0"/>
            <a:t>Experiência</a:t>
          </a:r>
        </a:p>
      </dgm:t>
    </dgm:pt>
    <dgm:pt modelId="{3C6BE7D5-ED66-47F3-864E-16A7091CF400}" type="parTrans" cxnId="{231125BB-771F-4F49-88A3-A48FDC76461C}">
      <dgm:prSet/>
      <dgm:spPr/>
      <dgm:t>
        <a:bodyPr/>
        <a:lstStyle/>
        <a:p>
          <a:endParaRPr lang="pt-BR"/>
        </a:p>
      </dgm:t>
    </dgm:pt>
    <dgm:pt modelId="{655BD0D0-56E1-450D-98A8-8AF6A8CDAD28}" type="sibTrans" cxnId="{231125BB-771F-4F49-88A3-A48FDC76461C}">
      <dgm:prSet/>
      <dgm:spPr/>
      <dgm:t>
        <a:bodyPr/>
        <a:lstStyle/>
        <a:p>
          <a:endParaRPr lang="pt-BR"/>
        </a:p>
      </dgm:t>
    </dgm:pt>
    <dgm:pt modelId="{18822679-8362-4BD1-A53F-C3DB9D813EAB}">
      <dgm:prSet phldrT="[Texto]"/>
      <dgm:spPr>
        <a:solidFill>
          <a:srgbClr val="92D050"/>
        </a:solidFill>
      </dgm:spPr>
      <dgm:t>
        <a:bodyPr/>
        <a:lstStyle/>
        <a:p>
          <a:r>
            <a:rPr lang="pt-BR" dirty="0"/>
            <a:t>Cuidado</a:t>
          </a:r>
        </a:p>
      </dgm:t>
    </dgm:pt>
    <dgm:pt modelId="{B5BB6CD9-3101-41D6-8B63-6B782FB72FE7}" type="parTrans" cxnId="{0B50CEE0-BDCB-497E-931F-C013E4A78706}">
      <dgm:prSet/>
      <dgm:spPr/>
      <dgm:t>
        <a:bodyPr/>
        <a:lstStyle/>
        <a:p>
          <a:endParaRPr lang="pt-BR"/>
        </a:p>
      </dgm:t>
    </dgm:pt>
    <dgm:pt modelId="{D7B549EA-A520-4E2D-9CAB-8B7E80612622}" type="sibTrans" cxnId="{0B50CEE0-BDCB-497E-931F-C013E4A78706}">
      <dgm:prSet/>
      <dgm:spPr/>
      <dgm:t>
        <a:bodyPr/>
        <a:lstStyle/>
        <a:p>
          <a:endParaRPr lang="pt-BR"/>
        </a:p>
      </dgm:t>
    </dgm:pt>
    <dgm:pt modelId="{DCED25C7-B3B2-46E6-8922-C462038C6C63}">
      <dgm:prSet phldrT="[Texto]"/>
      <dgm:spPr>
        <a:solidFill>
          <a:srgbClr val="CC99FF"/>
        </a:solidFill>
      </dgm:spPr>
      <dgm:t>
        <a:bodyPr/>
        <a:lstStyle/>
        <a:p>
          <a:r>
            <a:rPr lang="pt-BR" dirty="0"/>
            <a:t>Atividade</a:t>
          </a:r>
        </a:p>
        <a:p>
          <a:r>
            <a:rPr lang="pt-BR" dirty="0"/>
            <a:t>Cotidiano</a:t>
          </a:r>
        </a:p>
      </dgm:t>
    </dgm:pt>
    <dgm:pt modelId="{E629B054-97AF-4070-8952-F5FB25C53415}" type="parTrans" cxnId="{59040BD8-2C3B-4055-BE68-703A65001C80}">
      <dgm:prSet/>
      <dgm:spPr/>
      <dgm:t>
        <a:bodyPr/>
        <a:lstStyle/>
        <a:p>
          <a:endParaRPr lang="pt-BR"/>
        </a:p>
      </dgm:t>
    </dgm:pt>
    <dgm:pt modelId="{4A07436B-0555-40CD-918F-026F0BD6E7AD}" type="sibTrans" cxnId="{59040BD8-2C3B-4055-BE68-703A65001C80}">
      <dgm:prSet/>
      <dgm:spPr/>
      <dgm:t>
        <a:bodyPr/>
        <a:lstStyle/>
        <a:p>
          <a:endParaRPr lang="pt-BR"/>
        </a:p>
      </dgm:t>
    </dgm:pt>
    <dgm:pt modelId="{C7016B2D-8317-4D76-A2A2-205D8C7C107D}">
      <dgm:prSet phldrT="[Texto]"/>
      <dgm:spPr>
        <a:solidFill>
          <a:srgbClr val="7A65F7"/>
        </a:solidFill>
      </dgm:spPr>
      <dgm:t>
        <a:bodyPr/>
        <a:lstStyle/>
        <a:p>
          <a:r>
            <a:rPr lang="pt-BR" dirty="0"/>
            <a:t>Integralidade</a:t>
          </a:r>
        </a:p>
      </dgm:t>
    </dgm:pt>
    <dgm:pt modelId="{A06F6AE3-063D-404A-AFEB-24DF8EF38600}" type="parTrans" cxnId="{FE59378D-679C-4E51-989C-684E8070F0BF}">
      <dgm:prSet/>
      <dgm:spPr/>
      <dgm:t>
        <a:bodyPr/>
        <a:lstStyle/>
        <a:p>
          <a:endParaRPr lang="pt-BR"/>
        </a:p>
      </dgm:t>
    </dgm:pt>
    <dgm:pt modelId="{9B1A91E3-88EF-4EE2-A3BB-053CD70A2CF3}" type="sibTrans" cxnId="{FE59378D-679C-4E51-989C-684E8070F0BF}">
      <dgm:prSet/>
      <dgm:spPr/>
      <dgm:t>
        <a:bodyPr/>
        <a:lstStyle/>
        <a:p>
          <a:endParaRPr lang="pt-BR"/>
        </a:p>
      </dgm:t>
    </dgm:pt>
    <dgm:pt modelId="{52F156F5-8B17-4C96-BF42-A8F2E7A0A288}">
      <dgm:prSet phldrT="[Texto]"/>
      <dgm:spPr>
        <a:solidFill>
          <a:srgbClr val="F14427"/>
        </a:solidFill>
      </dgm:spPr>
      <dgm:t>
        <a:bodyPr/>
        <a:lstStyle/>
        <a:p>
          <a:r>
            <a:rPr lang="pt-BR" dirty="0"/>
            <a:t>Humanização </a:t>
          </a:r>
        </a:p>
      </dgm:t>
    </dgm:pt>
    <dgm:pt modelId="{5D60B632-5976-45AE-8E90-860341306210}" type="parTrans" cxnId="{5F3502F9-A6AE-49D7-92AE-EB36E231D643}">
      <dgm:prSet/>
      <dgm:spPr/>
      <dgm:t>
        <a:bodyPr/>
        <a:lstStyle/>
        <a:p>
          <a:endParaRPr lang="pt-BR"/>
        </a:p>
      </dgm:t>
    </dgm:pt>
    <dgm:pt modelId="{846DC996-7ADE-4CAC-A4C7-7E6EC16A425B}" type="sibTrans" cxnId="{5F3502F9-A6AE-49D7-92AE-EB36E231D643}">
      <dgm:prSet/>
      <dgm:spPr/>
      <dgm:t>
        <a:bodyPr/>
        <a:lstStyle/>
        <a:p>
          <a:endParaRPr lang="pt-BR"/>
        </a:p>
      </dgm:t>
    </dgm:pt>
    <dgm:pt modelId="{B59F2286-45FD-4708-9B8A-FFF199BF0DD1}" type="pres">
      <dgm:prSet presAssocID="{A0DD4C2E-1647-4FDE-9AB3-8AE9550761EF}" presName="diagram" presStyleCnt="0">
        <dgm:presLayoutVars>
          <dgm:dir/>
          <dgm:resizeHandles val="exact"/>
        </dgm:presLayoutVars>
      </dgm:prSet>
      <dgm:spPr/>
    </dgm:pt>
    <dgm:pt modelId="{A53712B9-CCC9-496C-B7F2-7300EAEB46D9}" type="pres">
      <dgm:prSet presAssocID="{D2DC9FE7-C1A0-4940-9586-D763B53E2CD8}" presName="node" presStyleLbl="node1" presStyleIdx="0" presStyleCnt="5">
        <dgm:presLayoutVars>
          <dgm:bulletEnabled val="1"/>
        </dgm:presLayoutVars>
      </dgm:prSet>
      <dgm:spPr/>
    </dgm:pt>
    <dgm:pt modelId="{61345881-8CE5-459B-ACCC-A3647877965C}" type="pres">
      <dgm:prSet presAssocID="{655BD0D0-56E1-450D-98A8-8AF6A8CDAD28}" presName="sibTrans" presStyleCnt="0"/>
      <dgm:spPr/>
    </dgm:pt>
    <dgm:pt modelId="{573D9E16-5753-4446-A4E2-3511E6954219}" type="pres">
      <dgm:prSet presAssocID="{18822679-8362-4BD1-A53F-C3DB9D813EAB}" presName="node" presStyleLbl="node1" presStyleIdx="1" presStyleCnt="5" custLinFactX="20215" custLinFactNeighborX="100000" custLinFactNeighborY="-2360">
        <dgm:presLayoutVars>
          <dgm:bulletEnabled val="1"/>
        </dgm:presLayoutVars>
      </dgm:prSet>
      <dgm:spPr/>
    </dgm:pt>
    <dgm:pt modelId="{9D7037F8-7A04-48EC-8D3B-A99F78AC14A3}" type="pres">
      <dgm:prSet presAssocID="{D7B549EA-A520-4E2D-9CAB-8B7E80612622}" presName="sibTrans" presStyleCnt="0"/>
      <dgm:spPr/>
    </dgm:pt>
    <dgm:pt modelId="{D878B7EB-EACE-4663-9421-B2923587DA7A}" type="pres">
      <dgm:prSet presAssocID="{DCED25C7-B3B2-46E6-8922-C462038C6C63}" presName="node" presStyleLbl="node1" presStyleIdx="2" presStyleCnt="5" custLinFactX="-3498" custLinFactNeighborX="-100000" custLinFactNeighborY="-1737">
        <dgm:presLayoutVars>
          <dgm:bulletEnabled val="1"/>
        </dgm:presLayoutVars>
      </dgm:prSet>
      <dgm:spPr/>
    </dgm:pt>
    <dgm:pt modelId="{D09F76F6-ED4A-4D6A-8013-FD7D83B220DE}" type="pres">
      <dgm:prSet presAssocID="{4A07436B-0555-40CD-918F-026F0BD6E7AD}" presName="sibTrans" presStyleCnt="0"/>
      <dgm:spPr/>
    </dgm:pt>
    <dgm:pt modelId="{71F97514-56D1-4BB5-B370-491FC1D14E29}" type="pres">
      <dgm:prSet presAssocID="{C7016B2D-8317-4D76-A2A2-205D8C7C107D}" presName="node" presStyleLbl="node1" presStyleIdx="3" presStyleCnt="5">
        <dgm:presLayoutVars>
          <dgm:bulletEnabled val="1"/>
        </dgm:presLayoutVars>
      </dgm:prSet>
      <dgm:spPr/>
    </dgm:pt>
    <dgm:pt modelId="{CE54C701-B1B1-4983-B080-10CC3A0B45F7}" type="pres">
      <dgm:prSet presAssocID="{9B1A91E3-88EF-4EE2-A3BB-053CD70A2CF3}" presName="sibTrans" presStyleCnt="0"/>
      <dgm:spPr/>
    </dgm:pt>
    <dgm:pt modelId="{FA1C9FBE-A937-439F-9EE8-B218F4B6FDD6}" type="pres">
      <dgm:prSet presAssocID="{52F156F5-8B17-4C96-BF42-A8F2E7A0A288}" presName="node" presStyleLbl="node1" presStyleIdx="4" presStyleCnt="5">
        <dgm:presLayoutVars>
          <dgm:bulletEnabled val="1"/>
        </dgm:presLayoutVars>
      </dgm:prSet>
      <dgm:spPr/>
    </dgm:pt>
  </dgm:ptLst>
  <dgm:cxnLst>
    <dgm:cxn modelId="{513EE247-26A5-4A2E-B87E-EEA3EDED182F}" type="presOf" srcId="{52F156F5-8B17-4C96-BF42-A8F2E7A0A288}" destId="{FA1C9FBE-A937-439F-9EE8-B218F4B6FDD6}" srcOrd="0" destOrd="0" presId="urn:microsoft.com/office/officeart/2005/8/layout/default"/>
    <dgm:cxn modelId="{AFC58278-44BC-47C3-9275-4FC4475B6F83}" type="presOf" srcId="{DCED25C7-B3B2-46E6-8922-C462038C6C63}" destId="{D878B7EB-EACE-4663-9421-B2923587DA7A}" srcOrd="0" destOrd="0" presId="urn:microsoft.com/office/officeart/2005/8/layout/default"/>
    <dgm:cxn modelId="{FE59378D-679C-4E51-989C-684E8070F0BF}" srcId="{A0DD4C2E-1647-4FDE-9AB3-8AE9550761EF}" destId="{C7016B2D-8317-4D76-A2A2-205D8C7C107D}" srcOrd="3" destOrd="0" parTransId="{A06F6AE3-063D-404A-AFEB-24DF8EF38600}" sibTransId="{9B1A91E3-88EF-4EE2-A3BB-053CD70A2CF3}"/>
    <dgm:cxn modelId="{0EB5E1A9-E880-4061-AD99-94A85902AB8A}" type="presOf" srcId="{D2DC9FE7-C1A0-4940-9586-D763B53E2CD8}" destId="{A53712B9-CCC9-496C-B7F2-7300EAEB46D9}" srcOrd="0" destOrd="0" presId="urn:microsoft.com/office/officeart/2005/8/layout/default"/>
    <dgm:cxn modelId="{2F50CDAD-BE85-461D-8A99-BC58589F11DF}" type="presOf" srcId="{A0DD4C2E-1647-4FDE-9AB3-8AE9550761EF}" destId="{B59F2286-45FD-4708-9B8A-FFF199BF0DD1}" srcOrd="0" destOrd="0" presId="urn:microsoft.com/office/officeart/2005/8/layout/default"/>
    <dgm:cxn modelId="{231125BB-771F-4F49-88A3-A48FDC76461C}" srcId="{A0DD4C2E-1647-4FDE-9AB3-8AE9550761EF}" destId="{D2DC9FE7-C1A0-4940-9586-D763B53E2CD8}" srcOrd="0" destOrd="0" parTransId="{3C6BE7D5-ED66-47F3-864E-16A7091CF400}" sibTransId="{655BD0D0-56E1-450D-98A8-8AF6A8CDAD28}"/>
    <dgm:cxn modelId="{3F6716CC-DB82-4E7B-87A1-14F486A6F626}" type="presOf" srcId="{C7016B2D-8317-4D76-A2A2-205D8C7C107D}" destId="{71F97514-56D1-4BB5-B370-491FC1D14E29}" srcOrd="0" destOrd="0" presId="urn:microsoft.com/office/officeart/2005/8/layout/default"/>
    <dgm:cxn modelId="{59040BD8-2C3B-4055-BE68-703A65001C80}" srcId="{A0DD4C2E-1647-4FDE-9AB3-8AE9550761EF}" destId="{DCED25C7-B3B2-46E6-8922-C462038C6C63}" srcOrd="2" destOrd="0" parTransId="{E629B054-97AF-4070-8952-F5FB25C53415}" sibTransId="{4A07436B-0555-40CD-918F-026F0BD6E7AD}"/>
    <dgm:cxn modelId="{136AD3DE-B498-43BA-AB95-DECAFD8046DB}" type="presOf" srcId="{18822679-8362-4BD1-A53F-C3DB9D813EAB}" destId="{573D9E16-5753-4446-A4E2-3511E6954219}" srcOrd="0" destOrd="0" presId="urn:microsoft.com/office/officeart/2005/8/layout/default"/>
    <dgm:cxn modelId="{0B50CEE0-BDCB-497E-931F-C013E4A78706}" srcId="{A0DD4C2E-1647-4FDE-9AB3-8AE9550761EF}" destId="{18822679-8362-4BD1-A53F-C3DB9D813EAB}" srcOrd="1" destOrd="0" parTransId="{B5BB6CD9-3101-41D6-8B63-6B782FB72FE7}" sibTransId="{D7B549EA-A520-4E2D-9CAB-8B7E80612622}"/>
    <dgm:cxn modelId="{5F3502F9-A6AE-49D7-92AE-EB36E231D643}" srcId="{A0DD4C2E-1647-4FDE-9AB3-8AE9550761EF}" destId="{52F156F5-8B17-4C96-BF42-A8F2E7A0A288}" srcOrd="4" destOrd="0" parTransId="{5D60B632-5976-45AE-8E90-860341306210}" sibTransId="{846DC996-7ADE-4CAC-A4C7-7E6EC16A425B}"/>
    <dgm:cxn modelId="{1814EC83-2167-4547-8DF1-DCCFD989A56A}" type="presParOf" srcId="{B59F2286-45FD-4708-9B8A-FFF199BF0DD1}" destId="{A53712B9-CCC9-496C-B7F2-7300EAEB46D9}" srcOrd="0" destOrd="0" presId="urn:microsoft.com/office/officeart/2005/8/layout/default"/>
    <dgm:cxn modelId="{56EE6AF4-064A-4A4E-A59C-146B1F8A1F79}" type="presParOf" srcId="{B59F2286-45FD-4708-9B8A-FFF199BF0DD1}" destId="{61345881-8CE5-459B-ACCC-A3647877965C}" srcOrd="1" destOrd="0" presId="urn:microsoft.com/office/officeart/2005/8/layout/default"/>
    <dgm:cxn modelId="{D9CF1418-F973-4C84-AE83-A468C51C4F41}" type="presParOf" srcId="{B59F2286-45FD-4708-9B8A-FFF199BF0DD1}" destId="{573D9E16-5753-4446-A4E2-3511E6954219}" srcOrd="2" destOrd="0" presId="urn:microsoft.com/office/officeart/2005/8/layout/default"/>
    <dgm:cxn modelId="{BA665FB8-ADF8-4F17-B9A0-77533EDF72A7}" type="presParOf" srcId="{B59F2286-45FD-4708-9B8A-FFF199BF0DD1}" destId="{9D7037F8-7A04-48EC-8D3B-A99F78AC14A3}" srcOrd="3" destOrd="0" presId="urn:microsoft.com/office/officeart/2005/8/layout/default"/>
    <dgm:cxn modelId="{EC0DAB68-5D0E-4B71-A8C4-E92B8DF8EEB7}" type="presParOf" srcId="{B59F2286-45FD-4708-9B8A-FFF199BF0DD1}" destId="{D878B7EB-EACE-4663-9421-B2923587DA7A}" srcOrd="4" destOrd="0" presId="urn:microsoft.com/office/officeart/2005/8/layout/default"/>
    <dgm:cxn modelId="{63B34E63-BB48-4DA4-ADB8-151E6FA91E15}" type="presParOf" srcId="{B59F2286-45FD-4708-9B8A-FFF199BF0DD1}" destId="{D09F76F6-ED4A-4D6A-8013-FD7D83B220DE}" srcOrd="5" destOrd="0" presId="urn:microsoft.com/office/officeart/2005/8/layout/default"/>
    <dgm:cxn modelId="{C3A05DE8-8FAE-416D-BBC8-B087409E4880}" type="presParOf" srcId="{B59F2286-45FD-4708-9B8A-FFF199BF0DD1}" destId="{71F97514-56D1-4BB5-B370-491FC1D14E29}" srcOrd="6" destOrd="0" presId="urn:microsoft.com/office/officeart/2005/8/layout/default"/>
    <dgm:cxn modelId="{53E16640-D388-4C3A-A177-BE0F7C62F4E6}" type="presParOf" srcId="{B59F2286-45FD-4708-9B8A-FFF199BF0DD1}" destId="{CE54C701-B1B1-4983-B080-10CC3A0B45F7}" srcOrd="7" destOrd="0" presId="urn:microsoft.com/office/officeart/2005/8/layout/default"/>
    <dgm:cxn modelId="{79635E4B-06B6-4CB7-A9CC-44ED8666BCFE}" type="presParOf" srcId="{B59F2286-45FD-4708-9B8A-FFF199BF0DD1}" destId="{FA1C9FBE-A937-439F-9EE8-B218F4B6FDD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712B9-CCC9-496C-B7F2-7300EAEB46D9}">
      <dsp:nvSpPr>
        <dsp:cNvPr id="0" name=""/>
        <dsp:cNvSpPr/>
      </dsp:nvSpPr>
      <dsp:spPr>
        <a:xfrm>
          <a:off x="747719" y="2979"/>
          <a:ext cx="2893214" cy="1735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Experiência</a:t>
          </a:r>
        </a:p>
      </dsp:txBody>
      <dsp:txXfrm>
        <a:off x="747719" y="2979"/>
        <a:ext cx="2893214" cy="1735928"/>
      </dsp:txXfrm>
    </dsp:sp>
    <dsp:sp modelId="{573D9E16-5753-4446-A4E2-3511E6954219}">
      <dsp:nvSpPr>
        <dsp:cNvPr id="0" name=""/>
        <dsp:cNvSpPr/>
      </dsp:nvSpPr>
      <dsp:spPr>
        <a:xfrm>
          <a:off x="7408332" y="0"/>
          <a:ext cx="2893214" cy="1735928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Cuidado</a:t>
          </a:r>
        </a:p>
      </dsp:txBody>
      <dsp:txXfrm>
        <a:off x="7408332" y="0"/>
        <a:ext cx="2893214" cy="1735928"/>
      </dsp:txXfrm>
    </dsp:sp>
    <dsp:sp modelId="{D878B7EB-EACE-4663-9421-B2923587DA7A}">
      <dsp:nvSpPr>
        <dsp:cNvPr id="0" name=""/>
        <dsp:cNvSpPr/>
      </dsp:nvSpPr>
      <dsp:spPr>
        <a:xfrm>
          <a:off x="4118372" y="0"/>
          <a:ext cx="2893214" cy="1735928"/>
        </a:xfrm>
        <a:prstGeom prst="rect">
          <a:avLst/>
        </a:prstGeom>
        <a:solidFill>
          <a:srgbClr val="CC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Atividade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Cotidiano</a:t>
          </a:r>
        </a:p>
      </dsp:txBody>
      <dsp:txXfrm>
        <a:off x="4118372" y="0"/>
        <a:ext cx="2893214" cy="1735928"/>
      </dsp:txXfrm>
    </dsp:sp>
    <dsp:sp modelId="{71F97514-56D1-4BB5-B370-491FC1D14E29}">
      <dsp:nvSpPr>
        <dsp:cNvPr id="0" name=""/>
        <dsp:cNvSpPr/>
      </dsp:nvSpPr>
      <dsp:spPr>
        <a:xfrm>
          <a:off x="2338987" y="2028229"/>
          <a:ext cx="2893214" cy="1735928"/>
        </a:xfrm>
        <a:prstGeom prst="rect">
          <a:avLst/>
        </a:prstGeom>
        <a:solidFill>
          <a:srgbClr val="7A65F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Integralidade</a:t>
          </a:r>
        </a:p>
      </dsp:txBody>
      <dsp:txXfrm>
        <a:off x="2338987" y="2028229"/>
        <a:ext cx="2893214" cy="1735928"/>
      </dsp:txXfrm>
    </dsp:sp>
    <dsp:sp modelId="{FA1C9FBE-A937-439F-9EE8-B218F4B6FDD6}">
      <dsp:nvSpPr>
        <dsp:cNvPr id="0" name=""/>
        <dsp:cNvSpPr/>
      </dsp:nvSpPr>
      <dsp:spPr>
        <a:xfrm>
          <a:off x="5521523" y="2028229"/>
          <a:ext cx="2893214" cy="1735928"/>
        </a:xfrm>
        <a:prstGeom prst="rect">
          <a:avLst/>
        </a:prstGeom>
        <a:solidFill>
          <a:srgbClr val="F1442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Humanização </a:t>
          </a:r>
        </a:p>
      </dsp:txBody>
      <dsp:txXfrm>
        <a:off x="5521523" y="2028229"/>
        <a:ext cx="2893214" cy="1735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2B649-BA82-4308-83F1-7A332A2E9486}" type="datetimeFigureOut">
              <a:rPr lang="pt-BR" smtClean="0"/>
              <a:t>25/08/2022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6BB3-6595-464B-9F25-5533876D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73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terceira ideia que subjaze às práticas emancipatórias é a da importância da experiência humana em seu caráter subjetivo, intersubjetivo e coletivo.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Observa-se um deslocamento do lugar de objeto ocupado pelos usuários dos serviços para seu reposicionamento como sujeitos de suas próprias histórias de vida.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práticas se mostram comprometidas em conhecer e entender a singularidade e a complexidade das condições de vida de pessoas e grupos. Assim,  devem permitir a escuta e a validação de conhecimentos, afetos, recursos e potenciais.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Assim, ganha destaque a importância de se construir relacionamentos horizontais que reconhecem e valorizam os diferentes conhecimentos disponíveis para os usuários dos serviços. </a:t>
            </a: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Valoriza-se o saber experiências da deficiência, do sofrimento, da doença, vulnerabilidade, pobreza ou exclusão.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Ao mesmo tempo, ganha destaque a importância do conhecimento de que as experiências resultam de trocas emocionais e sociais. Além disso, eles têm maneiras próprias de manifestar o que é importante em suas vidas, bem como seus modos de resistência à opressão.</a:t>
            </a:r>
            <a:endParaRPr lang="es-419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39599-DAD3-4658-B9D7-37041840FEA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6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5427069-9DE2-4B39-AB07-8D837BB9A341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9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F92B-ED66-410C-AFB4-7A751848D16E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1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89CF-C1EB-436C-8D8A-783A3C1C404D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1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E819-8A0B-4D1F-85B0-81ABB42708D5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7EFE-5A06-45F0-BCB8-730CD749353B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9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2557-4DED-4BE5-A9AE-296B64A9BE1C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1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63BB-B82C-4520-9F76-510F17906ECD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1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1516-358B-4A10-8B03-055D39432993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9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4A4E-C37E-40AD-9752-C24BC6C4A9B5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8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290D-53F8-4C2F-8EBA-0F91772435B3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3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0A0D461-B86F-4F72-8730-199B2CCF8045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05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9F61353-438F-45A7-91D3-E19433709AA1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9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D3E06-CA91-4A13-B8A7-91B735838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512" y="691639"/>
            <a:ext cx="10782300" cy="3352800"/>
          </a:xfrm>
        </p:spPr>
        <p:txBody>
          <a:bodyPr>
            <a:noAutofit/>
          </a:bodyPr>
          <a:lstStyle/>
          <a:p>
            <a:r>
              <a:rPr lang="pt-PT" sz="4000" dirty="0"/>
              <a:t>Viver, cuidar de si, cuidar do outro, adoecer, ser cuidado, morrer: </a:t>
            </a:r>
            <a:br>
              <a:rPr lang="pt-PT" sz="4000" dirty="0"/>
            </a:br>
            <a:br>
              <a:rPr lang="pt-PT" sz="4000" dirty="0"/>
            </a:br>
            <a:r>
              <a:rPr lang="pt-PT" sz="4000" dirty="0"/>
              <a:t>primeiras problematizações acerca da experiência do adoecimento e do sofrimento no contemporâneo e acerca da experiência do cuidar.</a:t>
            </a:r>
            <a:endParaRPr lang="en-US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BE90D2-734A-4B43-BDF5-39DAB77088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Proª Drª Sandra Maria </a:t>
            </a:r>
            <a:r>
              <a:rPr lang="en-US" sz="1900" dirty="0" err="1">
                <a:solidFill>
                  <a:schemeClr val="accent1">
                    <a:lumMod val="50000"/>
                  </a:schemeClr>
                </a:solidFill>
              </a:rPr>
              <a:t>Galheigo</a:t>
            </a:r>
            <a:endParaRPr lang="en-US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MFT0781 - </a:t>
            </a:r>
            <a:r>
              <a:rPr lang="pt-PT" sz="1900" b="1" dirty="0">
                <a:solidFill>
                  <a:schemeClr val="accent1">
                    <a:lumMod val="50000"/>
                  </a:schemeClr>
                </a:solidFill>
              </a:rPr>
              <a:t>Terapia Ocupacional e Programas Hospitalares</a:t>
            </a:r>
            <a:endParaRPr lang="en-US" sz="1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81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81E68-E307-455B-A226-B439D5C04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Uma experiência que traz contradições inimagináveis</a:t>
            </a:r>
          </a:p>
        </p:txBody>
      </p:sp>
      <p:pic>
        <p:nvPicPr>
          <p:cNvPr id="5" name="Espaço Reservado para Conteúdo 4" descr="Foto preta e branca de rosto de pessoa e texto branco&#10;&#10;Descrição gerada automaticamente">
            <a:extLst>
              <a:ext uri="{FF2B5EF4-FFF2-40B4-BE49-F238E27FC236}">
                <a16:creationId xmlns:a16="http://schemas.microsoft.com/office/drawing/2014/main" id="{307225BD-5563-4240-BD22-152B35F1EE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2002" y="2011363"/>
            <a:ext cx="4242271" cy="3767137"/>
          </a:xfrm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C77A098A-88D0-4A7C-B821-ACA662F7A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9B2D82A-84B3-41FA-A64F-D6EEADDB77FE}"/>
              </a:ext>
            </a:extLst>
          </p:cNvPr>
          <p:cNvSpPr/>
          <p:nvPr/>
        </p:nvSpPr>
        <p:spPr>
          <a:xfrm>
            <a:off x="1654515" y="3429000"/>
            <a:ext cx="3830215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sz="3600" b="1" cap="none" spc="0" dirty="0">
                <a:ln/>
                <a:solidFill>
                  <a:schemeClr val="bg1">
                    <a:lumMod val="95000"/>
                  </a:schemeClr>
                </a:solidFill>
                <a:effectLst/>
              </a:rPr>
              <a:t>Interdependência e </a:t>
            </a:r>
          </a:p>
          <a:p>
            <a:pPr algn="ctr"/>
            <a:r>
              <a:rPr lang="pt-BR" sz="3600" b="1" cap="none" spc="0" dirty="0">
                <a:ln/>
                <a:solidFill>
                  <a:schemeClr val="bg1">
                    <a:lumMod val="95000"/>
                  </a:schemeClr>
                </a:solidFill>
                <a:effectLst/>
              </a:rPr>
              <a:t>solidariedade</a:t>
            </a:r>
          </a:p>
        </p:txBody>
      </p:sp>
    </p:spTree>
    <p:extLst>
      <p:ext uri="{BB962C8B-B14F-4D97-AF65-F5344CB8AC3E}">
        <p14:creationId xmlns:p14="http://schemas.microsoft.com/office/powerpoint/2010/main" val="2299991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EDB2C-786E-43E3-BD2B-714F0FBE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 saber da experiência: </a:t>
            </a:r>
            <a:br>
              <a:rPr lang="pt-BR" dirty="0"/>
            </a:br>
            <a:r>
              <a:rPr lang="pt-BR" sz="4000" dirty="0"/>
              <a:t>opinião, informação e experiência </a:t>
            </a:r>
            <a:r>
              <a:rPr lang="pt-BR" sz="2400" dirty="0"/>
              <a:t>(Larrosa </a:t>
            </a:r>
            <a:r>
              <a:rPr lang="pt-BR" sz="2400" dirty="0" err="1"/>
              <a:t>Bondía</a:t>
            </a:r>
            <a:r>
              <a:rPr lang="pt-BR" sz="2400" dirty="0"/>
              <a:t>, 2002, p. 21-22)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10C2EF-9696-4D08-BB41-DBA30CC9E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2146588"/>
            <a:ext cx="10753725" cy="376618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 experiência é o que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nos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passa, o que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nos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acontece, o que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nos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toca</a:t>
            </a:r>
            <a:r>
              <a:rPr lang="pt-BR" dirty="0"/>
              <a:t>. Não o que se passa, não o que acontece, ou o que toca. A cada dia se passam muitas coisas, porém, ao mesmo tempo, quase nada nos acontece.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É necessário distinguir experiência, informação e opinião.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O excesso de informação não deixa lugar para a experiência.</a:t>
            </a:r>
          </a:p>
          <a:p>
            <a:pPr marL="547688" lvl="2" indent="-7938">
              <a:buFont typeface="Wingdings" panose="05000000000000000000" pitchFamily="2" charset="2"/>
              <a:buChar char="Ø"/>
            </a:pPr>
            <a:r>
              <a:rPr lang="pt-BR" dirty="0"/>
              <a:t>A ênfase contemporânea na informação cancela nossas possibilidades de experiência. </a:t>
            </a:r>
          </a:p>
          <a:p>
            <a:pPr marL="547688" lvl="2" indent="-7938">
              <a:buFont typeface="Wingdings" panose="05000000000000000000" pitchFamily="2" charset="2"/>
              <a:buChar char="Ø"/>
            </a:pPr>
            <a:r>
              <a:rPr lang="pt-BR" dirty="0"/>
              <a:t>O sujeito da informação sabe muitas coisas, passa seu tempo buscando informação, porém, com essa obsessão pela informação e pelo saber (mas saber não no sentido de “sabedoria”, mas no sentido de “estar informado”), o que consegue é que nada lhe aconteça. 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1A7C56F0-DA35-4887-BB5D-D7AFD37F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31DC324-375E-42D6-A45D-FD4E5B6B737A}"/>
              </a:ext>
            </a:extLst>
          </p:cNvPr>
          <p:cNvSpPr txBox="1"/>
          <p:nvPr/>
        </p:nvSpPr>
        <p:spPr>
          <a:xfrm>
            <a:off x="757646" y="6358467"/>
            <a:ext cx="7169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chemeClr val="bg1">
                    <a:lumMod val="65000"/>
                  </a:schemeClr>
                </a:solidFill>
              </a:rPr>
              <a:t>La </a:t>
            </a:r>
            <a:r>
              <a:rPr lang="pt-BR" sz="1400" dirty="0" err="1">
                <a:solidFill>
                  <a:schemeClr val="bg1">
                    <a:lumMod val="65000"/>
                  </a:schemeClr>
                </a:solidFill>
              </a:rPr>
              <a:t>Bondía</a:t>
            </a:r>
            <a:r>
              <a:rPr lang="pt-BR" sz="1400" dirty="0">
                <a:solidFill>
                  <a:schemeClr val="bg1">
                    <a:lumMod val="65000"/>
                  </a:schemeClr>
                </a:solidFill>
              </a:rPr>
              <a:t>, J. R. A experiência e o saber da experiência. Revista Brasileira de Educação, n.19, 2002.</a:t>
            </a:r>
          </a:p>
        </p:txBody>
      </p:sp>
    </p:spTree>
    <p:extLst>
      <p:ext uri="{BB962C8B-B14F-4D97-AF65-F5344CB8AC3E}">
        <p14:creationId xmlns:p14="http://schemas.microsoft.com/office/powerpoint/2010/main" val="1549696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EDB2C-786E-43E3-BD2B-714F0FBE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 saber da experiência: </a:t>
            </a:r>
            <a:br>
              <a:rPr lang="pt-BR" dirty="0"/>
            </a:br>
            <a:r>
              <a:rPr lang="pt-BR" sz="4000" dirty="0"/>
              <a:t>opinião, informação e experiência </a:t>
            </a:r>
            <a:r>
              <a:rPr lang="pt-BR" sz="2400" dirty="0"/>
              <a:t>(Larrosa </a:t>
            </a:r>
            <a:r>
              <a:rPr lang="pt-BR" sz="2400" dirty="0" err="1"/>
              <a:t>Bondía</a:t>
            </a:r>
            <a:r>
              <a:rPr lang="pt-BR" sz="2400" dirty="0"/>
              <a:t>, 2002, p. 21-23)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10C2EF-9696-4D08-BB41-DBA30CC9E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48" y="2157731"/>
            <a:ext cx="10753725" cy="376618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obsessão pela opinião também anula as possibilidades de experiência.</a:t>
            </a:r>
          </a:p>
          <a:p>
            <a:pPr marL="547688" lvl="2" indent="-7938">
              <a:buFont typeface="Wingdings" panose="05000000000000000000" pitchFamily="2" charset="2"/>
              <a:buChar char="Ø"/>
            </a:pPr>
            <a:r>
              <a:rPr lang="pt-BR" dirty="0"/>
              <a:t>A experiência é cada vez mais rara por excesso de opinião. </a:t>
            </a:r>
          </a:p>
          <a:p>
            <a:pPr marL="547688" lvl="2" indent="-7938">
              <a:buFont typeface="Wingdings" panose="05000000000000000000" pitchFamily="2" charset="2"/>
              <a:buChar char="Ø"/>
            </a:pPr>
            <a:endParaRPr lang="pt-BR" dirty="0"/>
          </a:p>
          <a:p>
            <a:pPr marL="547688" lvl="2" indent="-7938">
              <a:buFont typeface="Wingdings" panose="05000000000000000000" pitchFamily="2" charset="2"/>
              <a:buChar char="Ø"/>
            </a:pPr>
            <a:r>
              <a:rPr lang="pt-BR" dirty="0"/>
              <a:t>O sujeito moderno tem uma opinião supostamente pessoal e supostamente própria e, às vezes, supostamente crítica sobre tudo o que se passa, sobre tudo aquilo de que tem informação. Para nós, a opinião, como a informação, converteu-se em um imperativo. Em nossa arrogância, passamos a vida opinando sobre qualquer coisa sobre que nos sentimos informados. </a:t>
            </a:r>
          </a:p>
          <a:p>
            <a:pPr marL="547688" lvl="2" indent="-7938"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experiência é cada vez mais rara por excesso de trabalho.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 experiência fica também comprometida pela aceleração do tempo contemporâneo, pelo excesso de processamento simultâneo que fazemos, pela adesão à era da produtividade e da “performance” e pela atenção e resposta que damos à convocação das redes sociais.</a:t>
            </a:r>
          </a:p>
          <a:p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9E41B1F8-75A7-41FD-BBF7-8FDC29F4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00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6375A-FE76-4AC6-A1FA-41199BEE5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Contradições em tempos de pandemia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E728A1-00C6-4B0E-97BD-DF273357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800" dirty="0"/>
              <a:t>A informação é importante e essencial:</a:t>
            </a:r>
          </a:p>
          <a:p>
            <a:pPr marL="547688" lvl="2" indent="-9525">
              <a:buFont typeface="Wingdings" panose="05000000000000000000" pitchFamily="2" charset="2"/>
              <a:buChar char="Ø"/>
            </a:pPr>
            <a:r>
              <a:rPr lang="pt-BR" sz="2400" dirty="0"/>
              <a:t>como medida de proteção e de orientação para o cuidado, frente o desconhecido;</a:t>
            </a:r>
          </a:p>
          <a:p>
            <a:pPr marL="547688" lvl="2" indent="-9525">
              <a:buFont typeface="Wingdings" panose="05000000000000000000" pitchFamily="2" charset="2"/>
              <a:buChar char="Ø"/>
            </a:pPr>
            <a:r>
              <a:rPr lang="pt-BR" sz="2400" dirty="0"/>
              <a:t>para se contrapor a um ‘governo da opinião’ do Bolsonaro;</a:t>
            </a:r>
          </a:p>
          <a:p>
            <a:pPr marL="547688" lvl="2" indent="-9525">
              <a:buFont typeface="Wingdings" panose="05000000000000000000" pitchFamily="2" charset="2"/>
              <a:buChar char="Ø"/>
            </a:pPr>
            <a:r>
              <a:rPr lang="pt-BR" sz="2400" dirty="0"/>
              <a:t>mas precisa ser usada de modo consciencioso.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/>
              <a:t>A informação se torna ainda mais valorizada.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/>
              <a:t>É o saber da experiência que pode possibilitar a apropriação do vivido, mas também o acionamento das aprendizagens anteriores com experiências de crise (vividas por nós  mesmos, e pelas pessoas, coletivos e profissionalidades).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8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4BEE84F-6A5F-4231-86EF-A0023479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95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EDB2C-786E-43E3-BD2B-714F0FBE5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21156"/>
            <a:ext cx="10772775" cy="1658198"/>
          </a:xfrm>
        </p:spPr>
        <p:txBody>
          <a:bodyPr>
            <a:normAutofit/>
          </a:bodyPr>
          <a:lstStyle/>
          <a:p>
            <a:r>
              <a:rPr lang="pt-BR" sz="4800" dirty="0"/>
              <a:t>Notas sobre o saber da experiência: </a:t>
            </a:r>
            <a:br>
              <a:rPr lang="pt-BR" sz="4800" dirty="0"/>
            </a:br>
            <a:r>
              <a:rPr lang="pt-BR" sz="2400" dirty="0"/>
              <a:t>(Larrosa </a:t>
            </a:r>
            <a:r>
              <a:rPr lang="pt-BR" sz="2400" dirty="0" err="1"/>
              <a:t>Bondía</a:t>
            </a:r>
            <a:r>
              <a:rPr lang="pt-BR" sz="2400" dirty="0"/>
              <a:t>, 2002, p. 26-27)</a:t>
            </a:r>
            <a:endParaRPr lang="pt-BR" sz="480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10C2EF-9696-4D08-BB41-DBA30CC9E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854926"/>
            <a:ext cx="10753725" cy="4650377"/>
          </a:xfrm>
        </p:spPr>
        <p:txBody>
          <a:bodyPr>
            <a:normAutofit/>
          </a:bodyPr>
          <a:lstStyle/>
          <a:p>
            <a:r>
              <a:rPr lang="pt-BR" sz="2000" dirty="0"/>
              <a:t>1ª: qualidade existencial da experiência , isto é, sua relação com a existência, com a vida singular e concreta de um existente singular e concreto. A experiência e o saber que dela deriva são o que nos permite apropriar-nos de nossa própria vida.</a:t>
            </a:r>
          </a:p>
          <a:p>
            <a:endParaRPr lang="pt-BR" sz="2000" dirty="0"/>
          </a:p>
          <a:p>
            <a:r>
              <a:rPr lang="pt-BR" sz="2000" dirty="0"/>
              <a:t>2ª: evitar a confusão de experiência com experimento: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/>
              <a:t>Se o experimento é genérico, </a:t>
            </a:r>
            <a:r>
              <a:rPr lang="pt-BR" sz="2000" b="1" dirty="0"/>
              <a:t>a experiência é singular.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/>
              <a:t>Se a lógica do experimento produz acordo, consenso  ou homogeneidade entre os sujeitos, a lógica da experiência produz diferença, heterogeneidade e pluralidade.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/>
              <a:t>Se o experimento é repetível, </a:t>
            </a:r>
            <a:r>
              <a:rPr lang="pt-BR" sz="2000" b="1" dirty="0"/>
              <a:t>a experiência é irrepetível, sempre há algo como a primeira vez.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/>
              <a:t>Se o experimento é </a:t>
            </a:r>
            <a:r>
              <a:rPr lang="pt-BR" sz="2000" dirty="0" err="1"/>
              <a:t>preditível</a:t>
            </a:r>
            <a:r>
              <a:rPr lang="pt-BR" sz="2000" dirty="0"/>
              <a:t> e previsível, </a:t>
            </a:r>
            <a:r>
              <a:rPr lang="pt-BR" sz="2000" b="1" dirty="0"/>
              <a:t>a experiência tem sempre uma dimensão de incerteza.</a:t>
            </a:r>
            <a:endParaRPr lang="pt-B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b="1" dirty="0"/>
              <a:t>A experiência não é o caminho até um objetivo previsto, até uma meta que se conhece de antemão, mas é uma abertura para o desconhecido.</a:t>
            </a:r>
            <a:endParaRPr lang="pt-B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/>
              <a:t>Compartilhar a experiência implica em </a:t>
            </a:r>
            <a:r>
              <a:rPr lang="pt-BR" sz="2000" b="1" dirty="0"/>
              <a:t>dialogia</a:t>
            </a:r>
            <a:r>
              <a:rPr lang="pt-BR" sz="2000" dirty="0"/>
              <a:t>.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3AA98187-BD3C-4578-9D20-B8145D0D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5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1A180-1CA6-4307-909D-35B134C8A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Experiência em Heidegger </a:t>
            </a:r>
            <a:r>
              <a:rPr lang="pt-BR" sz="2400" dirty="0"/>
              <a:t>(1987 apud Larrosa </a:t>
            </a:r>
            <a:r>
              <a:rPr lang="pt-BR" sz="2400" dirty="0" err="1"/>
              <a:t>Bondia</a:t>
            </a:r>
            <a:r>
              <a:rPr lang="pt-BR" sz="2400" dirty="0"/>
              <a:t>, 2002, p. 25)</a:t>
            </a:r>
            <a:endParaRPr lang="pt-BR" sz="4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8362FB-7C12-4BDD-A573-3FE4E82B0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[...] fazer uma experiência com algo significa que algo nos acontece, nos alcança; que se apodera de nós, que nos tomba e nos transforma. Quando falamos em “fazer” uma experiência, isso não significa precisamente que nós a façamos acontecer, “fazer” significa aqui: sofrer, padecer, tomar o que nos alcança receptivamente, aceitar, à medida que nos submetemos a algo. Fazer uma experiência quer dizer, portanto, deixar-nos abordar em nós próprios pelo que nos interpela, entrando e submetendo-nos a isso. Podemos ser assim transformados por tais experiências, de um dia para o outro ou no transcurso do tempo. (p. 143)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76F2E7-F609-4C10-8CD4-8D89167A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7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DB568-D1C2-457B-9E97-2C87B8B91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O saber da experiência e a construção de narrativas </a:t>
            </a:r>
            <a:br>
              <a:rPr lang="pt-BR" sz="3600" dirty="0"/>
            </a:br>
            <a:r>
              <a:rPr lang="pt-BR" sz="3200" dirty="0"/>
              <a:t>o saber-viver, o saber-fazer, o saber-escutar, e o narrar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926AB1-E09E-4308-B21D-FB9FFB5A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11" y="1567542"/>
            <a:ext cx="10753725" cy="5119008"/>
          </a:xfrm>
        </p:spPr>
        <p:txBody>
          <a:bodyPr>
            <a:noAutofit/>
          </a:bodyPr>
          <a:lstStyle/>
          <a:p>
            <a:r>
              <a:rPr lang="pt-BR" sz="2000" dirty="0"/>
              <a:t>A importância da experiência em Walter Benjamim (1936): combatentes nas trincheiras da 1ª Guerra que voltaram mudos, incapazes de comunicar sua experiência</a:t>
            </a:r>
          </a:p>
          <a:p>
            <a:r>
              <a:rPr lang="pt-BR" sz="2000" dirty="0"/>
              <a:t>(...) a arte de narrar está em vias de extinção. (...) É como se estivéssemos sendo privados de uma faculdade que nos parecia totalmente segura e inalienável: a faculdade de intercambiar experiências. (Benjamim, 2012, p. 213)</a:t>
            </a:r>
          </a:p>
          <a:p>
            <a:endParaRPr lang="pt-BR" sz="2000" dirty="0"/>
          </a:p>
          <a:p>
            <a:pPr marL="0" indent="0">
              <a:buNone/>
            </a:pPr>
            <a:r>
              <a:rPr lang="pt-BR" sz="2000" dirty="0"/>
              <a:t>“A pretensão da ciência de recobrir todo o campo de saber revela-se vã; a ciência não é o Conhecimento, é apenas um </a:t>
            </a:r>
            <a:r>
              <a:rPr lang="pt-BR" sz="2000" dirty="0" err="1"/>
              <a:t>sub-conjunto</a:t>
            </a:r>
            <a:r>
              <a:rPr lang="pt-BR" sz="2000" dirty="0"/>
              <a:t> dele que exclui, por exemplo, “o saber-viver, o saber-fazer, o saber-escutar, etc. Esses saberes remetem ao que Walter Benjamin chama de experiência, cuja transmissão depende das formas narrativas. (Kehl, 2015, p. 158)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“O narrador”(...) é uma reflexão sobre a desmoralização da experiência na modernidade cujo pano de fundo não declarado são as drásticas mudanças na temporalidade causadas pela predominância da técnica sobre (...) as relações entre os homens. (</a:t>
            </a:r>
            <a:r>
              <a:rPr lang="pt-BR" sz="2000" dirty="0" err="1"/>
              <a:t>Kelh</a:t>
            </a:r>
            <a:r>
              <a:rPr lang="pt-BR" sz="2000" dirty="0"/>
              <a:t>, 2015, p.154)</a:t>
            </a:r>
          </a:p>
          <a:p>
            <a:pPr marL="0" indent="0"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Benjamin, W. O narrador. In: Magia, técnica, arte e política: ensaios sobre a literatura e a história da cultura. São Paulo: Brasiliense, 2012.</a:t>
            </a:r>
          </a:p>
          <a:p>
            <a:pPr marL="0" indent="0"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Kehl, M.R. O tempo e o cão: atualidade das depressões. São Paulo: </a:t>
            </a:r>
            <a:r>
              <a:rPr lang="pt-BR" sz="1200" dirty="0" err="1">
                <a:solidFill>
                  <a:schemeClr val="bg1">
                    <a:lumMod val="65000"/>
                  </a:schemeClr>
                </a:solidFill>
              </a:rPr>
              <a:t>Boitempo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, 2015.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EBBD4AD-EB7C-439D-96B1-3142F311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9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E1F68-E4E9-2B37-34EC-354A34A1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Experiência: </a:t>
            </a:r>
            <a:r>
              <a:rPr lang="pt-BR" i="1" dirty="0" err="1"/>
              <a:t>experiri</a:t>
            </a:r>
            <a:r>
              <a:rPr lang="pt-BR" i="1" dirty="0"/>
              <a:t>, </a:t>
            </a:r>
            <a:r>
              <a:rPr lang="pt-BR" i="1" dirty="0" err="1"/>
              <a:t>periri</a:t>
            </a:r>
            <a:r>
              <a:rPr lang="pt-BR" i="1" dirty="0"/>
              <a:t>, per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BCAA32-1002-4B5D-E44B-0BB29E40D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48443"/>
          </a:xfrm>
        </p:spPr>
        <p:txBody>
          <a:bodyPr>
            <a:normAutofit/>
          </a:bodyPr>
          <a:lstStyle/>
          <a:p>
            <a:pPr marL="377190" indent="-285750" algn="just">
              <a:lnSpc>
                <a:spcPct val="120000"/>
              </a:lnSpc>
              <a:spcBef>
                <a:spcPts val="0"/>
              </a:spcBef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experiência –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experiri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com seu sentido de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provar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experimentar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77190" indent="-285750" algn="just">
              <a:lnSpc>
                <a:spcPct val="120000"/>
              </a:lnSpc>
              <a:spcBef>
                <a:spcPts val="0"/>
              </a:spcBef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conexão com o radical latino –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periri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que remete a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perigo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77190" indent="-285750" algn="just">
              <a:lnSpc>
                <a:spcPct val="120000"/>
              </a:lnSpc>
              <a:spcBef>
                <a:spcPts val="0"/>
              </a:spcBef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raiz indo-europeia </a:t>
            </a:r>
            <a:r>
              <a:rPr lang="pt-BR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per, 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ideia de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travessia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e, </a:t>
            </a:r>
          </a:p>
          <a:p>
            <a:pPr marL="377190" indent="-285750" algn="just">
              <a:lnSpc>
                <a:spcPct val="120000"/>
              </a:lnSpc>
              <a:spcBef>
                <a:spcPts val="0"/>
              </a:spcBef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grego, outros derivados dessa raiz relativos às ideias de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travessia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percorrido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passagem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 nossas línguas há uma bela palavra que tem esse </a:t>
            </a:r>
            <a:r>
              <a:rPr lang="pt-BR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grego de travessia: a palavra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peiratês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pirata. O sujeito da experiência tem algo desse ser fascinante que se expõe atravessando um espaço indeterminado e perigoso, pondo-se nele à prova e buscando nele sua oportunidade, sua ocasião. A palavra experiência tem o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exterior, de estrangeiro, de exílio, de estranho e também o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existência.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experiência é a passagem da existência, a passagem de um ser que não tem essência ou razão ou fundamento, mas que simplesmente “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ex-iste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de uma forma sempre singular, finita, imanente, contingente”.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(Larrosa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Bondía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2002, p.25).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6E244E3-4508-630C-C11A-8D78955EE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92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DB92E-08BE-4CD0-9385-8408F500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Como essa nova experiência pode nos ensinar? 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2AD46EC-2E5C-4BFC-8BF2-A81231733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48" y="2157731"/>
            <a:ext cx="10753725" cy="4290203"/>
          </a:xfrm>
        </p:spPr>
        <p:txBody>
          <a:bodyPr>
            <a:noAutofit/>
          </a:bodyPr>
          <a:lstStyle/>
          <a:p>
            <a:r>
              <a:rPr lang="pt-BR" sz="2000" dirty="0"/>
              <a:t>Compreender a distinção entre opinião, informação e experiência;</a:t>
            </a:r>
          </a:p>
          <a:p>
            <a:endParaRPr lang="pt-BR" sz="1000" dirty="0"/>
          </a:p>
          <a:p>
            <a:r>
              <a:rPr lang="pt-BR" sz="2000" dirty="0"/>
              <a:t>Valorizar o saber da experiência e fomentar a construção de narrativas como modo de conhecimento de si e do outro e como recurso para elaboração do vivido e acionamento dos recursos pessoais,  coletivos e profissionais;</a:t>
            </a:r>
          </a:p>
          <a:p>
            <a:pPr marL="0" indent="0">
              <a:buNone/>
            </a:pPr>
            <a:endParaRPr lang="pt-BR" sz="700" dirty="0"/>
          </a:p>
          <a:p>
            <a:r>
              <a:rPr lang="pt-BR" sz="2000" dirty="0"/>
              <a:t>Usar a narrativa como um “parar e pensar sem corrimão” (Arendt)</a:t>
            </a:r>
          </a:p>
          <a:p>
            <a:br>
              <a:rPr lang="pt-BR" sz="2000" dirty="0"/>
            </a:br>
            <a:r>
              <a:rPr lang="pt-BR" sz="2000" dirty="0"/>
              <a:t>Contar histórias, fazer autoetnografia e etnografias, e a criar observatórios como modos de produção de narrativas para desde e com as pessoas, os coletivos e as profissionalidades.</a:t>
            </a:r>
          </a:p>
          <a:p>
            <a:endParaRPr lang="pt-BR" sz="2000" dirty="0"/>
          </a:p>
          <a:p>
            <a:pPr marL="0" indent="0">
              <a:buNone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Problematizar o utilitarismo e a instrumentalização da vida – o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“fazer para não pensar e para não sentir”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“o fazer para atender a era do </a:t>
            </a:r>
            <a:r>
              <a:rPr lang="pt-BR" sz="2000" b="1" dirty="0" err="1">
                <a:solidFill>
                  <a:schemeClr val="accent1">
                    <a:lumMod val="75000"/>
                  </a:schemeClr>
                </a:solidFill>
              </a:rPr>
              <a:t>produtivismo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 e da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</a:rPr>
              <a:t>performance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”.</a:t>
            </a:r>
          </a:p>
          <a:p>
            <a:pPr marL="0" indent="0">
              <a:buNone/>
            </a:pPr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9C6AEEE7-7413-4294-8A36-54F1168E8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44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D1BF60-2AAA-49C8-98E8-758C20B7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Problematizar o utilitarismo e a instrumentalização da vida – o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“fazer para não pensar e para não sentir”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“o fazer para atender a era do </a:t>
            </a:r>
            <a:r>
              <a:rPr lang="pt-BR" sz="2800" b="1" dirty="0" err="1">
                <a:solidFill>
                  <a:schemeClr val="accent1">
                    <a:lumMod val="75000"/>
                  </a:schemeClr>
                </a:solidFill>
              </a:rPr>
              <a:t>produtivismo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 e da </a:t>
            </a:r>
            <a:r>
              <a:rPr lang="pt-BR" sz="2800" b="1" i="1" dirty="0">
                <a:solidFill>
                  <a:schemeClr val="accent1">
                    <a:lumMod val="75000"/>
                  </a:schemeClr>
                </a:solidFill>
              </a:rPr>
              <a:t>performance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”.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EE6AC8-394F-4EC0-9512-B9079DFDF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858120" cy="37661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</a:rPr>
              <a:t>Convocação da terapia ocupacional para ocupar o lugar da panaceia da ocupação</a:t>
            </a:r>
          </a:p>
          <a:p>
            <a:pPr marL="346075" lvl="2" indent="11113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ocupar alguém é terapêutico – largamente criticado por </a:t>
            </a:r>
            <a:r>
              <a:rPr lang="pt-BR" sz="2400" dirty="0" err="1">
                <a:solidFill>
                  <a:schemeClr val="tx1"/>
                </a:solidFill>
              </a:rPr>
              <a:t>TOs</a:t>
            </a:r>
            <a:endParaRPr lang="pt-BR" sz="2400" dirty="0">
              <a:solidFill>
                <a:schemeClr val="tx1"/>
              </a:solidFill>
            </a:endParaRPr>
          </a:p>
          <a:p>
            <a:pPr marL="346075" lvl="2" indent="11113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perspectiva utilitarista – importância da ocupação e do fazer </a:t>
            </a:r>
          </a:p>
          <a:p>
            <a:pPr marL="346075" lvl="2" indent="11113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instrumentalização da vida – dilemas das cartilhas sobre o que o outro deve fazer</a:t>
            </a:r>
          </a:p>
          <a:p>
            <a:pPr marL="346075" lvl="2" indent="11113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o </a:t>
            </a:r>
            <a:r>
              <a:rPr lang="pt-BR" sz="2400" b="1" dirty="0">
                <a:solidFill>
                  <a:schemeClr val="tx1"/>
                </a:solidFill>
              </a:rPr>
              <a:t>“fazer para não pensar e sentir”  - </a:t>
            </a:r>
            <a:r>
              <a:rPr lang="pt-BR" sz="2400" dirty="0">
                <a:solidFill>
                  <a:schemeClr val="tx1"/>
                </a:solidFill>
              </a:rPr>
              <a:t>Fazer que obstrui a experiencia </a:t>
            </a:r>
          </a:p>
          <a:p>
            <a:pPr marL="346075" lvl="1" indent="11113"/>
            <a:endParaRPr lang="pt-B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</a:rPr>
              <a:t>Convocação da terapia ocupacional para ocupar o lugar do promotor do </a:t>
            </a:r>
            <a:r>
              <a:rPr lang="pt-BR" i="1" dirty="0">
                <a:solidFill>
                  <a:schemeClr val="tx1"/>
                </a:solidFill>
              </a:rPr>
              <a:t>“status quo” 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</a:rPr>
              <a:t>“o fazer para atender as demandas da era do </a:t>
            </a:r>
            <a:r>
              <a:rPr lang="pt-BR" b="1" dirty="0" err="1">
                <a:solidFill>
                  <a:schemeClr val="tx1"/>
                </a:solidFill>
              </a:rPr>
              <a:t>produtivismo</a:t>
            </a:r>
            <a:r>
              <a:rPr lang="pt-BR" b="1" dirty="0">
                <a:solidFill>
                  <a:schemeClr val="tx1"/>
                </a:solidFill>
              </a:rPr>
              <a:t> e da </a:t>
            </a:r>
            <a:r>
              <a:rPr lang="pt-BR" b="1" i="1" dirty="0">
                <a:solidFill>
                  <a:schemeClr val="tx1"/>
                </a:solidFill>
              </a:rPr>
              <a:t>performance</a:t>
            </a:r>
            <a:r>
              <a:rPr lang="pt-BR" b="1" dirty="0">
                <a:solidFill>
                  <a:schemeClr val="tx1"/>
                </a:solidFill>
              </a:rPr>
              <a:t>”.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</a:rPr>
              <a:t>o</a:t>
            </a:r>
            <a:r>
              <a:rPr lang="pt-BR" dirty="0">
                <a:solidFill>
                  <a:schemeClr val="tx1"/>
                </a:solidFill>
              </a:rPr>
              <a:t>s limites do conceito de desempenho ocupacional (</a:t>
            </a:r>
            <a:r>
              <a:rPr lang="pt-BR" i="1" dirty="0" err="1">
                <a:solidFill>
                  <a:schemeClr val="tx1"/>
                </a:solidFill>
              </a:rPr>
              <a:t>occupational</a:t>
            </a:r>
            <a:r>
              <a:rPr lang="pt-BR" i="1" dirty="0">
                <a:solidFill>
                  <a:schemeClr val="tx1"/>
                </a:solidFill>
              </a:rPr>
              <a:t> performance</a:t>
            </a:r>
            <a:r>
              <a:rPr lang="pt-BR" dirty="0">
                <a:solidFill>
                  <a:schemeClr val="tx1"/>
                </a:solidFill>
              </a:rPr>
              <a:t>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89E4252-AC06-4A2A-81BD-799C973F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4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6E5C8-7A99-4E5A-BA96-665745E5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Por uma ética do cuidado: </a:t>
            </a:r>
            <a:br>
              <a:rPr lang="pt-PT" dirty="0"/>
            </a:br>
            <a:r>
              <a:rPr lang="pt-PT" sz="3600" dirty="0"/>
              <a:t>o viver, cuidar de si, cuidar do outro, adoecer, ser cuidado, morrer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0B82E3-386A-4631-A974-41F5C6E8B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Imaginários e discursos. A relação do sujeito com a verdade: a verdade científica e a verdade de sua história e seus desejos.</a:t>
            </a:r>
          </a:p>
          <a:p>
            <a:endParaRPr lang="pt-BR" dirty="0"/>
          </a:p>
          <a:p>
            <a:r>
              <a:rPr lang="pt-BR" dirty="0"/>
              <a:t>Novas narrativas e apropriação dos processos de adoecimento e tratamento.</a:t>
            </a:r>
          </a:p>
          <a:p>
            <a:endParaRPr lang="pt-BR" dirty="0"/>
          </a:p>
          <a:p>
            <a:r>
              <a:rPr lang="pt-BR" dirty="0"/>
              <a:t>Sobre escolhas e possibilidades. A </a:t>
            </a:r>
            <a:r>
              <a:rPr lang="pt-BR" i="1" dirty="0"/>
              <a:t>possibilidade da impossibilidade</a:t>
            </a:r>
            <a:r>
              <a:rPr lang="pt-BR" dirty="0"/>
              <a:t>.  </a:t>
            </a:r>
          </a:p>
          <a:p>
            <a:endParaRPr lang="pt-BR" dirty="0"/>
          </a:p>
          <a:p>
            <a:r>
              <a:rPr lang="pt-BR" dirty="0"/>
              <a:t>A enunciação e o ser enunciado. Modos de narração do sofrimento e adoecimento.</a:t>
            </a:r>
          </a:p>
        </p:txBody>
      </p:sp>
    </p:spTree>
    <p:extLst>
      <p:ext uri="{BB962C8B-B14F-4D97-AF65-F5344CB8AC3E}">
        <p14:creationId xmlns:p14="http://schemas.microsoft.com/office/powerpoint/2010/main" val="3288865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092C7-4E6F-4C5D-B6BC-EA56BE26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Desempenho</a:t>
            </a:r>
            <a:endParaRPr lang="pt-BR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1A6443-5EDB-43CD-92AB-21F3AC9B7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48" y="1754505"/>
            <a:ext cx="10753725" cy="4441371"/>
          </a:xfrm>
        </p:spPr>
        <p:txBody>
          <a:bodyPr>
            <a:normAutofit fontScale="85000" lnSpcReduction="20000"/>
          </a:bodyPr>
          <a:lstStyle/>
          <a:p>
            <a:endParaRPr lang="pt-BR" dirty="0"/>
          </a:p>
          <a:p>
            <a:r>
              <a:rPr lang="pt-BR" dirty="0" err="1"/>
              <a:t>de·sem·pe·nho</a:t>
            </a:r>
            <a:endParaRPr lang="pt-BR" dirty="0"/>
          </a:p>
          <a:p>
            <a:r>
              <a:rPr lang="pt-BR" dirty="0" err="1"/>
              <a:t>sm</a:t>
            </a:r>
            <a:endParaRPr lang="pt-BR" dirty="0"/>
          </a:p>
          <a:p>
            <a:r>
              <a:rPr lang="pt-BR" dirty="0"/>
              <a:t>1 Ato ou efeito de desempenhar(-se); </a:t>
            </a:r>
            <a:r>
              <a:rPr lang="pt-BR" dirty="0" err="1"/>
              <a:t>desempenhamento</a:t>
            </a:r>
            <a:r>
              <a:rPr lang="pt-BR" dirty="0"/>
              <a:t>.</a:t>
            </a:r>
          </a:p>
          <a:p>
            <a:r>
              <a:rPr lang="pt-BR" dirty="0"/>
              <a:t>2 </a:t>
            </a:r>
            <a:r>
              <a:rPr 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Conjunto de características que permitem determinar o grau de eficiência e as possibilidades de operação</a:t>
            </a:r>
            <a:r>
              <a:rPr lang="pt-BR" dirty="0">
                <a:highlight>
                  <a:srgbClr val="FFFF00"/>
                </a:highlight>
              </a:rPr>
              <a:t> </a:t>
            </a:r>
            <a:r>
              <a:rPr lang="pt-BR" dirty="0"/>
              <a:t>de determinado veículo, motor, máquina etc.: O que me diz do desempenho desse novo trator?</a:t>
            </a:r>
          </a:p>
          <a:p>
            <a:r>
              <a:rPr lang="pt-BR" dirty="0"/>
              <a:t>3 Resgate do que estava empenhado; recuperação.</a:t>
            </a:r>
          </a:p>
          <a:p>
            <a:r>
              <a:rPr lang="pt-BR" dirty="0"/>
              <a:t>4 </a:t>
            </a:r>
            <a:r>
              <a:rPr 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Modo de executar uma tarefa que terá, posteriormente, seu grau de eficiência submetido a análise e apreciação:</a:t>
            </a:r>
            <a:r>
              <a:rPr lang="pt-BR" b="1" dirty="0">
                <a:highlight>
                  <a:srgbClr val="FFFF00"/>
                </a:highlight>
              </a:rPr>
              <a:t> </a:t>
            </a:r>
            <a:r>
              <a:rPr lang="pt-BR" dirty="0"/>
              <a:t>A escola está atenta ao desempenho do novo professor.</a:t>
            </a:r>
          </a:p>
          <a:p>
            <a:r>
              <a:rPr lang="pt-BR" dirty="0"/>
              <a:t>5 FIG </a:t>
            </a:r>
            <a:r>
              <a:rPr 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Cumprimento de obrigação </a:t>
            </a:r>
            <a:r>
              <a:rPr lang="pt-BR" dirty="0"/>
              <a:t>ou promessa.</a:t>
            </a:r>
          </a:p>
          <a:p>
            <a:r>
              <a:rPr lang="pt-BR" dirty="0"/>
              <a:t>6 CIN, TEAT, TV Qualidade da representação ou interpretação de um artista: O desempenho da nova atriz deixou muito a desejar.</a:t>
            </a:r>
          </a:p>
          <a:p>
            <a:r>
              <a:rPr lang="pt-BR" dirty="0"/>
              <a:t>7 LING Manifestação da capacidade linguística na fala e na escrita reais; performance.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57CA1AE-7E8F-4E9D-BA2A-8358B65B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00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D3A08-70A7-48DC-B2A7-30D91BA3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Performance</a:t>
            </a:r>
            <a:r>
              <a:rPr lang="pt-BR" dirty="0"/>
              <a:t> </a:t>
            </a:r>
            <a:r>
              <a:rPr lang="pt-BR" sz="2400" dirty="0"/>
              <a:t>(Cambridge </a:t>
            </a:r>
            <a:r>
              <a:rPr lang="pt-BR" sz="2400" dirty="0" err="1"/>
              <a:t>Dictionary</a:t>
            </a:r>
            <a:r>
              <a:rPr lang="pt-BR" sz="2400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D69A66-B7DF-41AF-BBFD-77A314790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0624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Activity: 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b="1" dirty="0"/>
              <a:t>how well a person, machine, etc. does a piece of work or an activity: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i="1" dirty="0"/>
              <a:t>He was an experienced player who was always seeking to improve his performance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Entertainment: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b="1" dirty="0"/>
              <a:t>the action of entertaining other people by dancing, singing, acting, or playing music: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i="1" dirty="0"/>
              <a:t>a performance of Arthur Miller's play "The Crucible“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endParaRPr lang="en-US" dirty="0"/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b="1" dirty="0"/>
              <a:t>(FIG) an action or type of </a:t>
            </a:r>
            <a:r>
              <a:rPr lang="en-US" b="1" dirty="0" err="1"/>
              <a:t>behaviour</a:t>
            </a:r>
            <a:r>
              <a:rPr lang="en-US" b="1" dirty="0"/>
              <a:t> that involves a lot of attention to detail or to small matters that are not important: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i="1" dirty="0"/>
              <a:t>What a performance! Please stop shouting!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endParaRPr lang="en-US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Finance: 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b="1" dirty="0"/>
              <a:t>how successful an investment, company, etc. is and how much profit it makes: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i="1" dirty="0"/>
              <a:t>The Fund's past performance does not necessarily indicate how it will perform in the future.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FA0051E-3F3D-40B4-B8B9-D936AADCC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02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CC0D6-BC5E-D3C5-B03B-F303F5FA8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desempenho ocupacional. </a:t>
            </a:r>
            <a:r>
              <a:rPr lang="en-US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occupational performance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A983A6-872F-7544-DFA3-578EBDC0C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2157731"/>
            <a:ext cx="10753725" cy="4117815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desempenho ocupacional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Ato de realizar e completar uma ação selecionada (componente de desempenho), atividade ou ocupação (Fisher, 2009; Fisher &amp; </a:t>
            </a:r>
            <a:r>
              <a:rPr lang="pt-B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Griswold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2014; </a:t>
            </a:r>
            <a:r>
              <a:rPr lang="pt-B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Kielhofner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2008), que é resultado da transação dinâmica entre o cliente, o contexto e a atividade. Fornecendo ou capacitando as habilidades e padrões em desempenho ocupacional que levam ao envolvimento em ocupações ou atividades (adaptado em parte de Law </a:t>
            </a:r>
            <a:r>
              <a:rPr lang="pt-BR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al.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1996, p.16).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American Occupational Therapy Association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2015, p.43)</a:t>
            </a:r>
            <a:r>
              <a:rPr lang="en-US" sz="1800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occupational performance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Accomplishment of the selected occupation resulting from the dynamic transaction among the client, their context, and the occupation (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American Occupational Therapy Association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2020, p.80)</a:t>
            </a:r>
            <a:r>
              <a:rPr lang="en-US" sz="1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occupational performance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 ability to perceive, desire, recall, plan and carry out roles, routines, tasks and sub-tasks for the purpose of self-maintenance, productivity, leisure and rest in response to demands of the internal and/or external environment. 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Occupational</a:t>
            </a:r>
            <a:r>
              <a:rPr lang="pt-BR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Performance Model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(Australia),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2022, s/p).</a:t>
            </a:r>
            <a:endParaRPr lang="pt-BR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05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Occupational</a:t>
            </a:r>
            <a:r>
              <a:rPr lang="pt-BR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05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Therapy</a:t>
            </a:r>
            <a:r>
              <a:rPr lang="pt-BR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05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Practice</a:t>
            </a:r>
            <a:r>
              <a:rPr lang="pt-BR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Framework: Domain </a:t>
            </a:r>
            <a:r>
              <a:rPr lang="pt-BR" sz="105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05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pt-B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(OTPF) consiste em publicação da Associação</a:t>
            </a:r>
            <a:r>
              <a:rPr lang="pt-BR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Americana de Terapia Ocupacional (AOTA)</a:t>
            </a:r>
            <a:r>
              <a:rPr lang="pt-BR" sz="105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pt-BR" sz="105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apresenta sumário dos constructos que descrevem a prática da terapia ocupacional para estudantes, educadores, pesquisadores, usuários, profissionais da saúde, e formuladores de políticas. Sua 3ª edição </a:t>
            </a:r>
            <a:r>
              <a:rPr lang="pt-B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(OTPF-3), de 2014, foi traduzida e publicada em 2015 pela </a:t>
            </a:r>
            <a:r>
              <a:rPr lang="pt-BR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Revista de Terapia Ocupacional</a:t>
            </a:r>
            <a:r>
              <a:rPr lang="pt-B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USP. Uma quarta versão (OTPF-4) foi publicada em 2020.</a:t>
            </a:r>
            <a:endParaRPr lang="pt-B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544E51B-602E-BECC-160C-0CB16611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192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EB222D-7FC8-4519-85B8-D1B42342D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experiência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A79FBC-194A-4BCD-BF69-CFBDF4B40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/>
              <a:t>ex·pe·ri·ên·ci·a</a:t>
            </a:r>
            <a:endParaRPr lang="pt-BR" dirty="0"/>
          </a:p>
          <a:p>
            <a:r>
              <a:rPr lang="pt-BR" dirty="0" err="1"/>
              <a:t>sf</a:t>
            </a:r>
            <a:endParaRPr lang="pt-BR" dirty="0"/>
          </a:p>
          <a:p>
            <a:r>
              <a:rPr lang="pt-BR" dirty="0"/>
              <a:t>1 </a:t>
            </a:r>
            <a:r>
              <a:rPr lang="pt-BR" b="1" dirty="0">
                <a:solidFill>
                  <a:srgbClr val="FF0000"/>
                </a:solidFill>
              </a:rPr>
              <a:t>Ato ou efeito de experimentar(-se).</a:t>
            </a:r>
          </a:p>
          <a:p>
            <a:r>
              <a:rPr lang="pt-BR" dirty="0"/>
              <a:t>2 </a:t>
            </a:r>
            <a:r>
              <a:rPr lang="pt-BR" b="1" dirty="0">
                <a:solidFill>
                  <a:srgbClr val="FF0000"/>
                </a:solidFill>
              </a:rPr>
              <a:t>Conhecimento adquirido graças aos dados fornecidos pela própria vida</a:t>
            </a:r>
            <a:r>
              <a:rPr lang="pt-BR" dirty="0"/>
              <a:t>: “Se eu tivesse a sua idade, com a experiência de que disponho hoje, não havia de proceder como procedi!” (AA2).</a:t>
            </a:r>
          </a:p>
          <a:p>
            <a:r>
              <a:rPr lang="pt-BR" dirty="0"/>
              <a:t>3 Ensaio prático para descobrir ou determinar um fenômeno, um fato ou uma teoria; experimenta, experimentação, experimento: Fazia experiências com novos medicamentos, e os resultados eram animadores.</a:t>
            </a:r>
          </a:p>
          <a:p>
            <a:r>
              <a:rPr lang="pt-BR" dirty="0"/>
              <a:t>4 </a:t>
            </a:r>
            <a:r>
              <a:rPr lang="pt-BR" b="1" dirty="0">
                <a:solidFill>
                  <a:srgbClr val="FF0000"/>
                </a:solidFill>
              </a:rPr>
              <a:t>Conhecimento das coisas pela prática ou observação.</a:t>
            </a:r>
          </a:p>
          <a:p>
            <a:r>
              <a:rPr lang="pt-BR" dirty="0"/>
              <a:t>5 Uso cauteloso e provisório.</a:t>
            </a:r>
          </a:p>
          <a:p>
            <a:r>
              <a:rPr lang="pt-BR" dirty="0"/>
              <a:t>6 </a:t>
            </a:r>
            <a:r>
              <a:rPr lang="pt-BR" b="1" dirty="0">
                <a:solidFill>
                  <a:srgbClr val="FF0000"/>
                </a:solidFill>
              </a:rPr>
              <a:t>Perícia ou habilidade adquiridas pela prática</a:t>
            </a:r>
            <a:r>
              <a:rPr lang="pt-BR" dirty="0"/>
              <a:t>: É um jogador de muita experiência.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9211665-B8B2-4D39-AB28-8399323AA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00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F85DD0-B5FE-4D8A-A519-B80349FDA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041" y="510039"/>
            <a:ext cx="10036787" cy="1589218"/>
          </a:xfrm>
        </p:spPr>
        <p:txBody>
          <a:bodyPr/>
          <a:lstStyle/>
          <a:p>
            <a:r>
              <a:rPr lang="pt-BR" sz="3600" dirty="0"/>
              <a:t>O marco da experiência </a:t>
            </a:r>
            <a:r>
              <a:rPr lang="pt-BR" sz="2000" dirty="0"/>
              <a:t>(</a:t>
            </a:r>
            <a:r>
              <a:rPr lang="pt-BR" sz="2000" dirty="0" err="1"/>
              <a:t>Galheigo</a:t>
            </a:r>
            <a:r>
              <a:rPr lang="pt-BR" sz="2000" dirty="0"/>
              <a:t> et al, 2018)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46CBF6-E795-4FEF-ABE7-BC3A743C0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260" y="1803529"/>
            <a:ext cx="11687430" cy="4544432"/>
          </a:xfrm>
        </p:spPr>
        <p:txBody>
          <a:bodyPr>
            <a:normAutofit fontScale="92500" lnSpcReduction="10000"/>
          </a:bodyPr>
          <a:lstStyle/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deslocamento da pessoa de seu lugar de objeto para seu reposicionamento como sujeito de sua própria histórias</a:t>
            </a: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compreensão da singularidade e complexidade das condições de vida de pessoas e grupos.</a:t>
            </a: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oferta de escuta e validação de conhecimentos, afetos, recursos e potenciais.</a:t>
            </a: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construção de relações horizontais que reconhecem e valorizam os diferentes conhecimentos disponíveis.</a:t>
            </a: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saber da experiência: deficiência, sofrimento, doença, vulnerabilidade ou exclusão.</a:t>
            </a: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conhecimento de que as experiências resultam de trocas emocionais e sociais.</a:t>
            </a: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conhecimento de modos de manifestação, próprios e singulares, do que é importante em suas vidas, bem como seus modos de resistência à opressão.</a:t>
            </a:r>
            <a:endParaRPr lang="es-ES" sz="2400" dirty="0"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es-ES" sz="2400" dirty="0"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B51232F-6233-40F7-9444-27EDBECC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02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F2B717-1039-A728-DDC6-8C25432E7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Conceitos ordenadores da disciplina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7AF88C30-2E12-AE2D-608F-2FA47F15F3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218969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570627C-F385-761A-42A1-C7BCEABC3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4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265C1-5CA1-4681-AED4-5C41264F7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81970"/>
          </a:xfrm>
        </p:spPr>
        <p:txBody>
          <a:bodyPr>
            <a:normAutofit/>
          </a:bodyPr>
          <a:lstStyle/>
          <a:p>
            <a:r>
              <a:rPr lang="pt-BR" sz="4000" dirty="0"/>
              <a:t>Novos sentidos para o sofrimento e o adoecimento?*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06FDE1-5A92-4965-88DE-650A66F79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1622506"/>
            <a:ext cx="10753725" cy="4735961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/>
              <a:t>Novas organizações acadêmico-científicas-empresariais 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pt-BR" sz="2400" i="0" dirty="0"/>
              <a:t>Modos de organização, intervenção e gestão dos processos de tratamento.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pt-BR" sz="2400" i="0" dirty="0"/>
              <a:t>Exclusão do sujeito das causas e enfrentamento da gestão do próprio adoecimento e tratamento e produção de discursos.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pt-BR" sz="2400" i="0" dirty="0"/>
              <a:t>Produção de novos modos de subjetivação: modo que o sujeito participa, ocupa seu lugar e resiste  ao que lhe é oferecido como “sentido do seu sofrimento”.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pt-BR" sz="2400" i="0" dirty="0"/>
              <a:t>Técnica, tecnologia e marketing.</a:t>
            </a:r>
          </a:p>
          <a:p>
            <a:pPr lvl="2" indent="-342900">
              <a:buFont typeface="Arial" panose="020B0604020202020204" pitchFamily="34" charset="0"/>
              <a:buChar char="•"/>
            </a:pPr>
            <a:endParaRPr lang="pt-BR" sz="2400" i="0" dirty="0"/>
          </a:p>
          <a:p>
            <a:r>
              <a:rPr lang="pt-BR" sz="2800" dirty="0"/>
              <a:t>O papel da mídia: informação e desinformação. Modos de compartilhamento do adoecimento e sofrimento.</a:t>
            </a:r>
          </a:p>
          <a:p>
            <a:endParaRPr lang="pt-BR" sz="2800" dirty="0"/>
          </a:p>
          <a:p>
            <a:r>
              <a:rPr lang="pt-BR" sz="2800" dirty="0"/>
              <a:t>Novos modos de narração do sofrimento e adoecimento (blog, </a:t>
            </a:r>
            <a:r>
              <a:rPr lang="pt-BR" sz="2800" dirty="0" err="1"/>
              <a:t>vlog</a:t>
            </a:r>
            <a:r>
              <a:rPr lang="pt-BR" sz="2800" dirty="0"/>
              <a:t>).</a:t>
            </a:r>
          </a:p>
          <a:p>
            <a:endParaRPr lang="pt-BR" sz="2800" dirty="0"/>
          </a:p>
          <a:p>
            <a:r>
              <a:rPr lang="pt-BR" sz="1700" dirty="0"/>
              <a:t>*Silva Junior, N. (2018) O mal-estar no sofrimento e a necessidade de sua revisão pela psicanálise. In. </a:t>
            </a:r>
            <a:r>
              <a:rPr lang="pt-BR" sz="1700" dirty="0" err="1"/>
              <a:t>Safatle</a:t>
            </a:r>
            <a:r>
              <a:rPr lang="pt-BR" sz="1700" dirty="0"/>
              <a:t>, V. Silva Junior, N., </a:t>
            </a:r>
            <a:r>
              <a:rPr lang="pt-BR" sz="1700" dirty="0" err="1"/>
              <a:t>Dunker</a:t>
            </a:r>
            <a:r>
              <a:rPr lang="pt-BR" sz="1700" dirty="0"/>
              <a:t>, C (</a:t>
            </a:r>
            <a:r>
              <a:rPr lang="pt-BR" sz="1700" dirty="0" err="1"/>
              <a:t>orgs</a:t>
            </a:r>
            <a:r>
              <a:rPr lang="pt-BR" sz="1700" dirty="0"/>
              <a:t>.) Patologias do social: arqueologias do sofrimento </a:t>
            </a:r>
            <a:r>
              <a:rPr lang="pt-BR" sz="1700" dirty="0" err="1"/>
              <a:t>psísquico</a:t>
            </a:r>
            <a:r>
              <a:rPr lang="pt-BR" sz="1700" dirty="0"/>
              <a:t>. </a:t>
            </a:r>
            <a:r>
              <a:rPr lang="pt-BR" sz="1700" dirty="0" err="1"/>
              <a:t>Nbelo</a:t>
            </a:r>
            <a:r>
              <a:rPr lang="pt-BR" sz="1700" dirty="0"/>
              <a:t> Horizonte: Autêntica.</a:t>
            </a:r>
          </a:p>
          <a:p>
            <a:pPr lvl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3708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D1A00-CAE5-42C7-83AE-84B09ACF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Problematizando a ação da Terapia Ocupacional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C91517-C181-4FBC-9F42-7AD88D8EF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/>
              <a:t>Sobre a experiência e o sentido do adoecer, ser “tratado”, cuidar de si e do outro e morrer.</a:t>
            </a:r>
          </a:p>
          <a:p>
            <a:endParaRPr lang="pt-BR" dirty="0"/>
          </a:p>
          <a:p>
            <a:r>
              <a:rPr lang="pt-BR" dirty="0"/>
              <a:t>Sobre o cotidiano e os modos de viver a vida: autonomia, conscientização, participação e emancipação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Sobre o desempenho ocupacional, a retomada dos papéis [ocupacionais] e o retorno à produtividade.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3397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24B85-7221-4F35-94AF-D94B0CF8B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1267930" cy="3352800"/>
          </a:xfrm>
        </p:spPr>
        <p:txBody>
          <a:bodyPr/>
          <a:lstStyle/>
          <a:p>
            <a:br>
              <a:rPr lang="pt-BR" sz="6000" dirty="0"/>
            </a:br>
            <a:r>
              <a:rPr lang="pt-BR" sz="6000" dirty="0"/>
              <a:t>O que implica oferecer esta disciplina dois anos após do início da pandemia?</a:t>
            </a:r>
            <a:br>
              <a:rPr lang="pt-BR" sz="6000" dirty="0"/>
            </a:br>
            <a:endParaRPr lang="pt-BR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4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ço Reservado para Conteúdo 4" descr="Foto editada de grupo de pessoas posando para foto&#10;&#10;Descrição gerada automaticamente">
            <a:extLst>
              <a:ext uri="{FF2B5EF4-FFF2-40B4-BE49-F238E27FC236}">
                <a16:creationId xmlns:a16="http://schemas.microsoft.com/office/drawing/2014/main" id="{386793B4-8FA9-4B39-BB76-FDD0AE083A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</a14:imgLayer>
                </a14:imgProps>
              </a:ext>
            </a:extLst>
          </a:blip>
          <a:srcRect l="11900" r="2165" b="2"/>
          <a:stretch/>
        </p:blipFill>
        <p:spPr>
          <a:xfrm>
            <a:off x="6176433" y="10"/>
            <a:ext cx="6015567" cy="3920034"/>
          </a:xfrm>
          <a:custGeom>
            <a:avLst/>
            <a:gdLst/>
            <a:ahLst/>
            <a:cxnLst/>
            <a:rect l="l" t="t" r="r" b="b"/>
            <a:pathLst>
              <a:path w="6015567" h="3920044">
                <a:moveTo>
                  <a:pt x="0" y="0"/>
                </a:moveTo>
                <a:lnTo>
                  <a:pt x="6015567" y="0"/>
                </a:lnTo>
                <a:lnTo>
                  <a:pt x="6015567" y="3920044"/>
                </a:lnTo>
                <a:lnTo>
                  <a:pt x="2469659" y="3920044"/>
                </a:lnTo>
                <a:lnTo>
                  <a:pt x="2469659" y="3103224"/>
                </a:lnTo>
                <a:lnTo>
                  <a:pt x="0" y="3103224"/>
                </a:lnTo>
                <a:close/>
              </a:path>
            </a:pathLst>
          </a:custGeom>
        </p:spPr>
      </p:pic>
      <p:pic>
        <p:nvPicPr>
          <p:cNvPr id="5" name="Espaço Reservado para Conteúdo 4" descr="Foto editada de grupo de pessoas posando para foto&#10;&#10;Descrição gerada automaticamente">
            <a:extLst>
              <a:ext uri="{FF2B5EF4-FFF2-40B4-BE49-F238E27FC236}">
                <a16:creationId xmlns:a16="http://schemas.microsoft.com/office/drawing/2014/main" id="{C8EA5F28-1370-4879-BC57-452FC05931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</a14:imgLayer>
                </a14:imgProps>
              </a:ext>
            </a:extLst>
          </a:blip>
          <a:srcRect l="19364" r="9624" b="-2"/>
          <a:stretch/>
        </p:blipFill>
        <p:spPr>
          <a:xfrm>
            <a:off x="20" y="4069976"/>
            <a:ext cx="3535311" cy="2788023"/>
          </a:xfrm>
          <a:prstGeom prst="rect">
            <a:avLst/>
          </a:prstGeom>
        </p:spPr>
      </p:pic>
      <p:pic>
        <p:nvPicPr>
          <p:cNvPr id="8" name="Espaço Reservado para Conteúdo 4" descr="Foto editada de grupo de pessoas posando para foto&#10;&#10;Descrição gerada automaticamente">
            <a:extLst>
              <a:ext uri="{FF2B5EF4-FFF2-40B4-BE49-F238E27FC236}">
                <a16:creationId xmlns:a16="http://schemas.microsoft.com/office/drawing/2014/main" id="{AA0336D1-8987-40C8-82C5-86333E1050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</a14:imgLayer>
                </a14:imgProps>
              </a:ext>
            </a:extLst>
          </a:blip>
          <a:srcRect l="17629" r="7889" b="-2"/>
          <a:stretch/>
        </p:blipFill>
        <p:spPr>
          <a:xfrm>
            <a:off x="3696199" y="3257176"/>
            <a:ext cx="4789093" cy="3600824"/>
          </a:xfrm>
          <a:prstGeom prst="rect">
            <a:avLst/>
          </a:prstGeom>
        </p:spPr>
      </p:pic>
      <p:pic>
        <p:nvPicPr>
          <p:cNvPr id="11" name="Espaço Reservado para Conteúdo 4" descr="Foto editada de grupo de pessoas posando para foto&#10;&#10;Descrição gerada automaticamente">
            <a:extLst>
              <a:ext uri="{FF2B5EF4-FFF2-40B4-BE49-F238E27FC236}">
                <a16:creationId xmlns:a16="http://schemas.microsoft.com/office/drawing/2014/main" id="{62B392F2-089F-4942-BD3E-30B864B05D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</a14:imgLayer>
                </a14:imgProps>
              </a:ext>
            </a:extLst>
          </a:blip>
          <a:srcRect l="11900" r="2165" b="2"/>
          <a:stretch/>
        </p:blipFill>
        <p:spPr>
          <a:xfrm>
            <a:off x="1" y="10"/>
            <a:ext cx="6015567" cy="3920034"/>
          </a:xfrm>
          <a:custGeom>
            <a:avLst/>
            <a:gdLst/>
            <a:ahLst/>
            <a:cxnLst/>
            <a:rect l="l" t="t" r="r" b="b"/>
            <a:pathLst>
              <a:path w="6015567" h="3920044">
                <a:moveTo>
                  <a:pt x="0" y="0"/>
                </a:moveTo>
                <a:lnTo>
                  <a:pt x="6015567" y="0"/>
                </a:lnTo>
                <a:lnTo>
                  <a:pt x="6015567" y="3103224"/>
                </a:lnTo>
                <a:lnTo>
                  <a:pt x="3545908" y="3103224"/>
                </a:lnTo>
                <a:lnTo>
                  <a:pt x="3545908" y="3920044"/>
                </a:lnTo>
                <a:lnTo>
                  <a:pt x="0" y="3920044"/>
                </a:lnTo>
                <a:close/>
              </a:path>
            </a:pathLst>
          </a:custGeom>
        </p:spPr>
      </p:pic>
      <p:pic>
        <p:nvPicPr>
          <p:cNvPr id="7" name="Espaço Reservado para Conteúdo 4" descr="Foto editada de grupo de pessoas posando para foto&#10;&#10;Descrição gerada automaticamente">
            <a:extLst>
              <a:ext uri="{FF2B5EF4-FFF2-40B4-BE49-F238E27FC236}">
                <a16:creationId xmlns:a16="http://schemas.microsoft.com/office/drawing/2014/main" id="{24EC87CC-B4C9-478D-B262-656A464AE6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</a14:imgLayer>
                </a14:imgProps>
              </a:ext>
            </a:extLst>
          </a:blip>
          <a:srcRect l="19258" r="9519" b="-2"/>
          <a:stretch/>
        </p:blipFill>
        <p:spPr>
          <a:xfrm>
            <a:off x="8646161" y="4069976"/>
            <a:ext cx="3545840" cy="2788024"/>
          </a:xfrm>
          <a:prstGeom prst="rect">
            <a:avLst/>
          </a:prstGeo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1955233-0533-4395-B4A4-C4B7FD183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FAB73BC-B049-4115-A692-8D63A059BFB8}" type="slidenum">
              <a:rPr lang="en-US" sz="1200">
                <a:solidFill>
                  <a:srgbClr val="FFFFFF"/>
                </a:solidFill>
                <a:latin typeface="+mn-lt"/>
              </a:rPr>
              <a:pPr defTabSz="914400">
                <a:spcAft>
                  <a:spcPts val="600"/>
                </a:spcAft>
              </a:pPr>
              <a:t>6</a:t>
            </a:fld>
            <a:endParaRPr lang="en-US" sz="120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0186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24B85-7221-4F35-94AF-D94B0CF8B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1267930" cy="3352800"/>
          </a:xfrm>
        </p:spPr>
        <p:txBody>
          <a:bodyPr/>
          <a:lstStyle/>
          <a:p>
            <a:br>
              <a:rPr lang="pt-BR" sz="6000" dirty="0"/>
            </a:br>
            <a:r>
              <a:rPr lang="pt-BR" sz="6000" dirty="0"/>
              <a:t>O que a experiência com a pandemia pode nos ensinar?</a:t>
            </a:r>
            <a:br>
              <a:rPr lang="pt-BR" sz="6000" dirty="0"/>
            </a:br>
            <a:endParaRPr lang="pt-BR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2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68C08-ABE2-474F-B0EC-7FD328798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158581"/>
            <a:ext cx="10772775" cy="1658198"/>
          </a:xfrm>
        </p:spPr>
        <p:txBody>
          <a:bodyPr>
            <a:normAutofit/>
          </a:bodyPr>
          <a:lstStyle/>
          <a:p>
            <a:r>
              <a:rPr lang="pt-BR" sz="4800" dirty="0"/>
              <a:t>O que faz sentido refletir na aula de hoje?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3F88C2-A9E6-4015-A053-54095B325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702676"/>
            <a:ext cx="10753725" cy="48557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A experiência do viver em epidemias e pandemias: proximidades e singularidades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Gripe espanhola (1918-1919) – 100 milhões de mortos (35 mil mortos no Brasil)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Gripe asiática (1957-1958) – 2 milhões de mortos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Gripe suína (2009-2010) – 17 mil mortos (2 mil no Brasil)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Epidemia da AIDS – milhões de pessoas desde 190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dirty="0"/>
              <a:t>Epidemia de Ebola na África (2013-2016) - 11 mil mortos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dirty="0"/>
              <a:t>Epidemia de Ebola na Republica Democrática do Congo (2018-2019) – 1000 mortos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COVID – 19 (2019-...)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30/03/2020 - 50 mil mortos– mundo; 32 mortos Brasil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30/03/2021 - 2.808.648 mortos– mundo; 314.268 mortos Brasil 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Proximidades e singularidades 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Proximidade</a:t>
            </a:r>
            <a:r>
              <a:rPr lang="pt-BR" dirty="0"/>
              <a:t> – (</a:t>
            </a:r>
            <a:r>
              <a:rPr lang="pt-BR" dirty="0" err="1"/>
              <a:t>re</a:t>
            </a:r>
            <a:r>
              <a:rPr lang="pt-BR" dirty="0"/>
              <a:t>)conhecer e se identificar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Singularidade</a:t>
            </a:r>
            <a:r>
              <a:rPr lang="pt-BR" dirty="0"/>
              <a:t> -  sentir e agir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DE2F371-5F69-430F-9642-05327E2AA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Balão de Fala: Retângulo com Cantos Arredondados 4">
            <a:extLst>
              <a:ext uri="{FF2B5EF4-FFF2-40B4-BE49-F238E27FC236}">
                <a16:creationId xmlns:a16="http://schemas.microsoft.com/office/drawing/2014/main" id="{CB567B58-68E9-4C33-84A3-3A1382173489}"/>
              </a:ext>
            </a:extLst>
          </p:cNvPr>
          <p:cNvSpPr/>
          <p:nvPr/>
        </p:nvSpPr>
        <p:spPr>
          <a:xfrm>
            <a:off x="8847909" y="4376744"/>
            <a:ext cx="2420982" cy="984069"/>
          </a:xfrm>
          <a:prstGeom prst="wedgeRoundRectCallout">
            <a:avLst>
              <a:gd name="adj1" fmla="val -84199"/>
              <a:gd name="adj2" fmla="val 467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Limites, dificuldades,  sofrimentos, o desamparo e o caos</a:t>
            </a:r>
          </a:p>
        </p:txBody>
      </p:sp>
      <p:sp>
        <p:nvSpPr>
          <p:cNvPr id="6" name="Chave Direita 5">
            <a:extLst>
              <a:ext uri="{FF2B5EF4-FFF2-40B4-BE49-F238E27FC236}">
                <a16:creationId xmlns:a16="http://schemas.microsoft.com/office/drawing/2014/main" id="{69B3C89A-FCE8-4A0C-9003-5E8D42899244}"/>
              </a:ext>
            </a:extLst>
          </p:cNvPr>
          <p:cNvSpPr/>
          <p:nvPr/>
        </p:nvSpPr>
        <p:spPr>
          <a:xfrm>
            <a:off x="5792261" y="5146765"/>
            <a:ext cx="261257" cy="870858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938096C-450B-40E9-BD2B-0B8670093A53}"/>
              </a:ext>
            </a:extLst>
          </p:cNvPr>
          <p:cNvSpPr/>
          <p:nvPr/>
        </p:nvSpPr>
        <p:spPr>
          <a:xfrm>
            <a:off x="6245279" y="5351361"/>
            <a:ext cx="13931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narrativas</a:t>
            </a:r>
          </a:p>
        </p:txBody>
      </p:sp>
      <p:sp>
        <p:nvSpPr>
          <p:cNvPr id="10" name="Balão de Fala: Retângulo com Cantos Arredondados 9">
            <a:extLst>
              <a:ext uri="{FF2B5EF4-FFF2-40B4-BE49-F238E27FC236}">
                <a16:creationId xmlns:a16="http://schemas.microsoft.com/office/drawing/2014/main" id="{A32E1883-4994-4F31-BDE6-9DA0BB303A47}"/>
              </a:ext>
            </a:extLst>
          </p:cNvPr>
          <p:cNvSpPr/>
          <p:nvPr/>
        </p:nvSpPr>
        <p:spPr>
          <a:xfrm>
            <a:off x="7175863" y="5836540"/>
            <a:ext cx="4685211" cy="653143"/>
          </a:xfrm>
          <a:prstGeom prst="wedgeRoundRectCallout">
            <a:avLst>
              <a:gd name="adj1" fmla="val -30905"/>
              <a:gd name="adj2" fmla="val -801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Potência criativa, reinvenções e a organização social e a solidariedade  </a:t>
            </a:r>
          </a:p>
        </p:txBody>
      </p:sp>
    </p:spTree>
    <p:extLst>
      <p:ext uri="{BB962C8B-B14F-4D97-AF65-F5344CB8AC3E}">
        <p14:creationId xmlns:p14="http://schemas.microsoft.com/office/powerpoint/2010/main" val="382334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68C08-ABE2-474F-B0EC-7FD328798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-34350"/>
            <a:ext cx="10772775" cy="1658198"/>
          </a:xfrm>
        </p:spPr>
        <p:txBody>
          <a:bodyPr>
            <a:normAutofit/>
          </a:bodyPr>
          <a:lstStyle/>
          <a:p>
            <a:r>
              <a:rPr lang="pt-BR" sz="4000" dirty="0"/>
              <a:t>A experiência com o COVID-19 até agora: </a:t>
            </a:r>
            <a:br>
              <a:rPr lang="pt-BR" sz="4000" dirty="0"/>
            </a:br>
            <a:r>
              <a:rPr lang="pt-BR" sz="3200" dirty="0"/>
              <a:t>contradições</a:t>
            </a:r>
            <a:r>
              <a:rPr lang="pt-BR" sz="4000" dirty="0"/>
              <a:t>, </a:t>
            </a:r>
            <a:r>
              <a:rPr lang="pt-BR" sz="3600" dirty="0"/>
              <a:t>proximidades e singularidades 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3F88C2-A9E6-4015-A053-54095B325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623848"/>
            <a:ext cx="10753725" cy="4734619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pt-BR" b="1" dirty="0">
                <a:solidFill>
                  <a:schemeClr val="tx1"/>
                </a:solidFill>
              </a:rPr>
              <a:t>A pandemia e sua relação com a globalização e o neoliberalismo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b="1" i="0" dirty="0">
                <a:solidFill>
                  <a:schemeClr val="accent1">
                    <a:lumMod val="50000"/>
                  </a:schemeClr>
                </a:solidFill>
              </a:rPr>
              <a:t>Fácil disseminação – viagens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b="1" i="0" dirty="0">
                <a:solidFill>
                  <a:schemeClr val="accent1">
                    <a:lumMod val="50000"/>
                  </a:schemeClr>
                </a:solidFill>
              </a:rPr>
              <a:t>A concentração de mais de 90% da produção de insumos para remédios (Índia) e de máscaras e respiradores (China) – o barato que hoje sai caro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b="1" i="0" dirty="0">
                <a:solidFill>
                  <a:schemeClr val="accent1">
                    <a:lumMod val="50000"/>
                  </a:schemeClr>
                </a:solidFill>
              </a:rPr>
              <a:t>Quem paga mais, leva! – competição neoliberal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b="1" i="0" dirty="0">
                <a:solidFill>
                  <a:schemeClr val="accent1">
                    <a:lumMod val="50000"/>
                  </a:schemeClr>
                </a:solidFill>
              </a:rPr>
              <a:t>Os trabalhadores e os imigrantes são importantes.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b="1" i="0" dirty="0">
                <a:solidFill>
                  <a:schemeClr val="accent1">
                    <a:lumMod val="50000"/>
                  </a:schemeClr>
                </a:solidFill>
              </a:rPr>
              <a:t>A produção contemporânea da ciência em sua lógica produtivista e econômica acaba por abandonar temas importantes.  - imediatismo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pt-BR" b="1" dirty="0">
                <a:solidFill>
                  <a:schemeClr val="tx1"/>
                </a:solidFill>
              </a:rPr>
              <a:t>Dilemas éticos importantes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b="1" i="0" dirty="0">
                <a:solidFill>
                  <a:schemeClr val="accent1">
                    <a:lumMod val="50000"/>
                  </a:schemeClr>
                </a:solidFill>
              </a:rPr>
              <a:t>Quem merece a chance da sobrevivência? sobre idosos, cardíacos, diabéticos e pessoas com condições pré-existentes – A luta for um respirador.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b="1" i="0" dirty="0">
                <a:solidFill>
                  <a:schemeClr val="accent1">
                    <a:lumMod val="50000"/>
                  </a:schemeClr>
                </a:solidFill>
              </a:rPr>
              <a:t>Se tudo é urgência e corona, como ficam as demais dimensões do cuidado, populações e serviços?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pt-BR" b="1" dirty="0">
                <a:solidFill>
                  <a:schemeClr val="tx1"/>
                </a:solidFill>
              </a:rPr>
              <a:t>A falta de imunidade, o medo da contaminação, a identificação com o desamparo e a demanda por reorganização da vida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b="1" i="0" dirty="0">
                <a:solidFill>
                  <a:schemeClr val="accent1">
                    <a:lumMod val="75000"/>
                  </a:schemeClr>
                </a:solidFill>
              </a:rPr>
              <a:t>Proximidade</a:t>
            </a:r>
            <a:r>
              <a:rPr lang="pt-BR" i="0" dirty="0"/>
              <a:t> </a:t>
            </a:r>
            <a:r>
              <a:rPr lang="pt-BR" dirty="0"/>
              <a:t>– (</a:t>
            </a:r>
            <a:r>
              <a:rPr lang="pt-BR" dirty="0" err="1"/>
              <a:t>re</a:t>
            </a:r>
            <a:r>
              <a:rPr lang="pt-BR" dirty="0"/>
              <a:t>)conhecer e se identificar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b="1" i="0" dirty="0">
                <a:solidFill>
                  <a:schemeClr val="accent1">
                    <a:lumMod val="75000"/>
                  </a:schemeClr>
                </a:solidFill>
              </a:rPr>
              <a:t>Singularidade</a:t>
            </a:r>
            <a:r>
              <a:rPr lang="pt-BR" dirty="0"/>
              <a:t> -  sentir e agir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DD4CD92-1AA2-4049-A7FD-B841B4626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AEB4CDE1-87E3-4804-9E71-F1434A32D4F7}"/>
              </a:ext>
            </a:extLst>
          </p:cNvPr>
          <p:cNvSpPr/>
          <p:nvPr/>
        </p:nvSpPr>
        <p:spPr>
          <a:xfrm>
            <a:off x="5895703" y="5677989"/>
            <a:ext cx="818606" cy="322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9B9BB21-0D77-49A2-B59D-2C4697539A91}"/>
              </a:ext>
            </a:extLst>
          </p:cNvPr>
          <p:cNvSpPr/>
          <p:nvPr/>
        </p:nvSpPr>
        <p:spPr>
          <a:xfrm>
            <a:off x="6837271" y="5577487"/>
            <a:ext cx="48224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t-BR" sz="2800" b="1" cap="none" spc="0" dirty="0">
                <a:ln/>
                <a:solidFill>
                  <a:schemeClr val="accent3"/>
                </a:solidFill>
                <a:effectLst/>
              </a:rPr>
              <a:t>Desafios para a profissionalidade</a:t>
            </a:r>
          </a:p>
        </p:txBody>
      </p:sp>
    </p:spTree>
    <p:extLst>
      <p:ext uri="{BB962C8B-B14F-4D97-AF65-F5344CB8AC3E}">
        <p14:creationId xmlns:p14="http://schemas.microsoft.com/office/powerpoint/2010/main" val="284936376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1156</TotalTime>
  <Words>3258</Words>
  <Application>Microsoft Office PowerPoint</Application>
  <PresentationFormat>Widescreen</PresentationFormat>
  <Paragraphs>239</Paragraphs>
  <Slides>25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Metropolitano</vt:lpstr>
      <vt:lpstr>Viver, cuidar de si, cuidar do outro, adoecer, ser cuidado, morrer:   primeiras problematizações acerca da experiência do adoecimento e do sofrimento no contemporâneo e acerca da experiência do cuidar.</vt:lpstr>
      <vt:lpstr>Por uma ética do cuidado:  o viver, cuidar de si, cuidar do outro, adoecer, ser cuidado, morrer</vt:lpstr>
      <vt:lpstr>Novos sentidos para o sofrimento e o adoecimento?* </vt:lpstr>
      <vt:lpstr>Problematizando a ação da Terapia Ocupacional</vt:lpstr>
      <vt:lpstr> O que implica oferecer esta disciplina dois anos após do início da pandemia? </vt:lpstr>
      <vt:lpstr>Apresentação do PowerPoint</vt:lpstr>
      <vt:lpstr> O que a experiência com a pandemia pode nos ensinar? </vt:lpstr>
      <vt:lpstr>O que faz sentido refletir na aula de hoje?</vt:lpstr>
      <vt:lpstr>A experiência com o COVID-19 até agora:  contradições, proximidades e singularidades </vt:lpstr>
      <vt:lpstr>Uma experiência que traz contradições inimagináveis</vt:lpstr>
      <vt:lpstr>O saber da experiência:  opinião, informação e experiência (Larrosa Bondía, 2002, p. 21-22)</vt:lpstr>
      <vt:lpstr>O saber da experiência:  opinião, informação e experiência (Larrosa Bondía, 2002, p. 21-23)</vt:lpstr>
      <vt:lpstr>Contradições em tempos de pandemia</vt:lpstr>
      <vt:lpstr>Notas sobre o saber da experiência:  (Larrosa Bondía, 2002, p. 26-27)</vt:lpstr>
      <vt:lpstr>Experiência em Heidegger (1987 apud Larrosa Bondia, 2002, p. 25)</vt:lpstr>
      <vt:lpstr>O saber da experiência e a construção de narrativas  o saber-viver, o saber-fazer, o saber-escutar, e o narrar </vt:lpstr>
      <vt:lpstr>Experiência: experiri, periri, per</vt:lpstr>
      <vt:lpstr>Como essa nova experiência pode nos ensinar? </vt:lpstr>
      <vt:lpstr>Problematizar o utilitarismo e a instrumentalização da vida – o “fazer para não pensar e para não sentir” – “o fazer para atender a era do produtivismo e da performance”.</vt:lpstr>
      <vt:lpstr>Desempenho</vt:lpstr>
      <vt:lpstr>Performance (Cambridge Dictionary)</vt:lpstr>
      <vt:lpstr>desempenho ocupacional. occupational performance</vt:lpstr>
      <vt:lpstr>experiência</vt:lpstr>
      <vt:lpstr>O marco da experiência (Galheigo et al, 2018)</vt:lpstr>
      <vt:lpstr>Conceitos ordenadores da disciplina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saber da experiência e a construção de  narrativas no contexto de uma pandemia</dc:title>
  <dc:creator>Reviewer</dc:creator>
  <cp:lastModifiedBy>Sandra Galheigo</cp:lastModifiedBy>
  <cp:revision>66</cp:revision>
  <dcterms:created xsi:type="dcterms:W3CDTF">2020-04-02T13:50:38Z</dcterms:created>
  <dcterms:modified xsi:type="dcterms:W3CDTF">2022-08-25T14:05:42Z</dcterms:modified>
</cp:coreProperties>
</file>