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1" r:id="rId2"/>
    <p:sldId id="261" r:id="rId3"/>
    <p:sldId id="262" r:id="rId4"/>
    <p:sldId id="372" r:id="rId5"/>
    <p:sldId id="304" r:id="rId6"/>
    <p:sldId id="373" r:id="rId7"/>
    <p:sldId id="384" r:id="rId8"/>
    <p:sldId id="379" r:id="rId9"/>
    <p:sldId id="394" r:id="rId10"/>
    <p:sldId id="388" r:id="rId11"/>
    <p:sldId id="389" r:id="rId12"/>
    <p:sldId id="390" r:id="rId13"/>
    <p:sldId id="392" r:id="rId14"/>
    <p:sldId id="395" r:id="rId15"/>
    <p:sldId id="393" r:id="rId16"/>
    <p:sldId id="391" r:id="rId17"/>
    <p:sldId id="307" r:id="rId18"/>
    <p:sldId id="270" r:id="rId19"/>
    <p:sldId id="377" r:id="rId20"/>
    <p:sldId id="396" r:id="rId21"/>
    <p:sldId id="305" r:id="rId22"/>
    <p:sldId id="370" r:id="rId23"/>
    <p:sldId id="375" r:id="rId24"/>
    <p:sldId id="376" r:id="rId25"/>
    <p:sldId id="397" r:id="rId26"/>
    <p:sldId id="357" r:id="rId27"/>
    <p:sldId id="353" r:id="rId28"/>
    <p:sldId id="385" r:id="rId29"/>
    <p:sldId id="386" r:id="rId30"/>
    <p:sldId id="387" r:id="rId31"/>
    <p:sldId id="378" r:id="rId32"/>
    <p:sldId id="310" r:id="rId33"/>
    <p:sldId id="311" r:id="rId34"/>
    <p:sldId id="312" r:id="rId35"/>
    <p:sldId id="313" r:id="rId36"/>
    <p:sldId id="314" r:id="rId37"/>
    <p:sldId id="315" r:id="rId38"/>
    <p:sldId id="316" r:id="rId39"/>
    <p:sldId id="317" r:id="rId40"/>
    <p:sldId id="380" r:id="rId41"/>
    <p:sldId id="335" r:id="rId42"/>
    <p:sldId id="303" r:id="rId43"/>
    <p:sldId id="383"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14/03/2019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42272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14/03/2019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33911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14/03/2019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72683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6"/>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609600" y="6245225"/>
            <a:ext cx="28448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4165600" y="6245225"/>
            <a:ext cx="38608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8737600" y="6245225"/>
            <a:ext cx="2844800" cy="476250"/>
          </a:xfrm>
        </p:spPr>
        <p:txBody>
          <a:bodyPr/>
          <a:lstStyle>
            <a:lvl1pPr>
              <a:defRPr/>
            </a:lvl1pPr>
          </a:lstStyle>
          <a:p>
            <a:fld id="{1F0BF610-000D-49D3-A6BC-38CADBB87A08}" type="slidenum">
              <a:rPr lang="pt-BR"/>
              <a:pPr/>
              <a:t>‹nº›</a:t>
            </a:fld>
            <a:endParaRPr lang="pt-BR"/>
          </a:p>
        </p:txBody>
      </p:sp>
    </p:spTree>
    <p:extLst>
      <p:ext uri="{BB962C8B-B14F-4D97-AF65-F5344CB8AC3E}">
        <p14:creationId xmlns:p14="http://schemas.microsoft.com/office/powerpoint/2010/main" val="349804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609600" y="274638"/>
            <a:ext cx="10972800" cy="1143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600200"/>
            <a:ext cx="53848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197600" y="1600200"/>
            <a:ext cx="53848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609600" y="3938591"/>
            <a:ext cx="53848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6197600" y="3938591"/>
            <a:ext cx="53848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09600" y="6245225"/>
            <a:ext cx="2844800" cy="476250"/>
          </a:xfrm>
        </p:spPr>
        <p:txBody>
          <a:bodyPr/>
          <a:lstStyle>
            <a:lvl1pPr>
              <a:defRPr/>
            </a:lvl1pPr>
          </a:lstStyle>
          <a:p>
            <a:endParaRPr lang="pt-BR"/>
          </a:p>
        </p:txBody>
      </p:sp>
      <p:sp>
        <p:nvSpPr>
          <p:cNvPr id="8" name="Espaço Reservado para Rodapé 7"/>
          <p:cNvSpPr>
            <a:spLocks noGrp="1"/>
          </p:cNvSpPr>
          <p:nvPr>
            <p:ph type="ftr" sz="quarter" idx="11"/>
          </p:nvPr>
        </p:nvSpPr>
        <p:spPr>
          <a:xfrm>
            <a:off x="4165600" y="6245225"/>
            <a:ext cx="3860800" cy="476250"/>
          </a:xfrm>
        </p:spPr>
        <p:txBody>
          <a:bodyPr/>
          <a:lstStyle>
            <a:lvl1pPr>
              <a:defRPr/>
            </a:lvl1pPr>
          </a:lstStyle>
          <a:p>
            <a:endParaRPr lang="pt-BR"/>
          </a:p>
        </p:txBody>
      </p:sp>
      <p:sp>
        <p:nvSpPr>
          <p:cNvPr id="9" name="Espaço Reservado para Número de Slide 8"/>
          <p:cNvSpPr>
            <a:spLocks noGrp="1"/>
          </p:cNvSpPr>
          <p:nvPr>
            <p:ph type="sldNum" sz="quarter" idx="12"/>
          </p:nvPr>
        </p:nvSpPr>
        <p:spPr>
          <a:xfrm>
            <a:off x="8737600" y="6245225"/>
            <a:ext cx="2844800" cy="476250"/>
          </a:xfrm>
        </p:spPr>
        <p:txBody>
          <a:bodyPr/>
          <a:lstStyle>
            <a:lvl1pPr>
              <a:defRPr/>
            </a:lvl1pPr>
          </a:lstStyle>
          <a:p>
            <a:fld id="{BD96AA13-45B3-46BB-B44F-24F78E6362D0}" type="slidenum">
              <a:rPr lang="pt-BR"/>
              <a:pPr/>
              <a:t>‹nº›</a:t>
            </a:fld>
            <a:endParaRPr lang="pt-BR"/>
          </a:p>
        </p:txBody>
      </p:sp>
    </p:spTree>
    <p:extLst>
      <p:ext uri="{BB962C8B-B14F-4D97-AF65-F5344CB8AC3E}">
        <p14:creationId xmlns:p14="http://schemas.microsoft.com/office/powerpoint/2010/main" val="47774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7D22CAA-ED44-43FE-A7E5-45E583910E55}" type="datetimeFigureOut">
              <a:rPr lang="pt-BR" smtClean="0"/>
              <a:t>14/03/2019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88947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57D22CAA-ED44-43FE-A7E5-45E583910E55}" type="datetimeFigureOut">
              <a:rPr lang="pt-BR" smtClean="0"/>
              <a:t>14/03/2019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118004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7D22CAA-ED44-43FE-A7E5-45E583910E55}" type="datetimeFigureOut">
              <a:rPr lang="pt-BR" smtClean="0"/>
              <a:t>14/03/2019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2625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7D22CAA-ED44-43FE-A7E5-45E583910E55}" type="datetimeFigureOut">
              <a:rPr lang="pt-BR" smtClean="0"/>
              <a:t>14/03/2019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53502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7D22CAA-ED44-43FE-A7E5-45E583910E55}" type="datetimeFigureOut">
              <a:rPr lang="pt-BR" smtClean="0"/>
              <a:t>14/03/2019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7871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7D22CAA-ED44-43FE-A7E5-45E583910E55}" type="datetimeFigureOut">
              <a:rPr lang="pt-BR" smtClean="0"/>
              <a:t>14/03/2019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34076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7D22CAA-ED44-43FE-A7E5-45E583910E55}" type="datetimeFigureOut">
              <a:rPr lang="pt-BR" smtClean="0"/>
              <a:t>14/03/2019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287270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7D22CAA-ED44-43FE-A7E5-45E583910E55}" type="datetimeFigureOut">
              <a:rPr lang="pt-BR" smtClean="0"/>
              <a:t>14/03/2019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1AC94E-DF5F-48F3-88B0-BD4AB8475B60}" type="slidenum">
              <a:rPr lang="pt-BR" smtClean="0"/>
              <a:t>‹nº›</a:t>
            </a:fld>
            <a:endParaRPr lang="pt-BR"/>
          </a:p>
        </p:txBody>
      </p:sp>
    </p:spTree>
    <p:extLst>
      <p:ext uri="{BB962C8B-B14F-4D97-AF65-F5344CB8AC3E}">
        <p14:creationId xmlns:p14="http://schemas.microsoft.com/office/powerpoint/2010/main" val="340612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2CAA-ED44-43FE-A7E5-45E583910E55}" type="datetimeFigureOut">
              <a:rPr lang="pt-BR" smtClean="0"/>
              <a:t>14/03/2019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AC94E-DF5F-48F3-88B0-BD4AB8475B60}" type="slidenum">
              <a:rPr lang="pt-BR" smtClean="0"/>
              <a:t>‹nº›</a:t>
            </a:fld>
            <a:endParaRPr lang="pt-BR"/>
          </a:p>
        </p:txBody>
      </p:sp>
    </p:spTree>
    <p:extLst>
      <p:ext uri="{BB962C8B-B14F-4D97-AF65-F5344CB8AC3E}">
        <p14:creationId xmlns:p14="http://schemas.microsoft.com/office/powerpoint/2010/main" val="45489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etrocosm.com/global-immigration-ma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outraspalavras.net/posts/boaventura-procuram-se-horizontes-com-urgencia-maxim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p-9c3YblPT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ethe.de/ins/br/pt/kul/mag/20940616.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noticias.uol.com.br/cotidiano/ultimas-noticias/2011/09/15/lider-que-levou-o-google-a-aldeias-indigenas-denuncia-sofrer-ameacas-de-morte.htm"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mbol.lucia@gmail.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armarius.araujo@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4027861"/>
          </a:xfrm>
        </p:spPr>
        <p:txBody>
          <a:bodyPr>
            <a:noAutofit/>
          </a:bodyPr>
          <a:lstStyle/>
          <a:p>
            <a:r>
              <a:rPr lang="pt-BR" sz="8000" b="1" dirty="0" smtClean="0"/>
              <a:t/>
            </a:r>
            <a:br>
              <a:rPr lang="pt-BR" sz="8000" b="1" dirty="0" smtClean="0"/>
            </a:br>
            <a:r>
              <a:rPr lang="pt-BR" sz="8000" b="1" dirty="0"/>
              <a:t/>
            </a:r>
            <a:br>
              <a:rPr lang="pt-BR" sz="8000" b="1" dirty="0"/>
            </a:br>
            <a:r>
              <a:rPr lang="pt-BR" sz="8000" b="1" dirty="0" smtClean="0"/>
              <a:t/>
            </a:r>
            <a:br>
              <a:rPr lang="pt-BR" sz="8000" b="1" dirty="0" smtClean="0"/>
            </a:br>
            <a:r>
              <a:rPr lang="pt-BR" sz="8000" b="1" dirty="0"/>
              <a:t/>
            </a:r>
            <a:br>
              <a:rPr lang="pt-BR" sz="8000" b="1" dirty="0"/>
            </a:br>
            <a:r>
              <a:rPr lang="pt-BR" sz="8000" b="1" dirty="0" smtClean="0"/>
              <a:t>DINÂMICAS CULTURAIS CONTEMPORÂNEAS</a:t>
            </a:r>
            <a:endParaRPr lang="pt-BR" sz="8000" b="1" dirty="0"/>
          </a:p>
        </p:txBody>
      </p:sp>
      <p:sp>
        <p:nvSpPr>
          <p:cNvPr id="3" name="Subtítulo 2"/>
          <p:cNvSpPr>
            <a:spLocks noGrp="1"/>
          </p:cNvSpPr>
          <p:nvPr>
            <p:ph type="subTitle" idx="1"/>
          </p:nvPr>
        </p:nvSpPr>
        <p:spPr>
          <a:xfrm>
            <a:off x="1523999" y="3602037"/>
            <a:ext cx="10269071" cy="2919787"/>
          </a:xfrm>
        </p:spPr>
        <p:txBody>
          <a:bodyPr>
            <a:normAutofit/>
          </a:bodyPr>
          <a:lstStyle/>
          <a:p>
            <a:pPr algn="r"/>
            <a:endParaRPr lang="pt-BR" dirty="0" smtClean="0"/>
          </a:p>
          <a:p>
            <a:pPr algn="r"/>
            <a:endParaRPr lang="pt-BR" dirty="0"/>
          </a:p>
          <a:p>
            <a:pPr algn="r"/>
            <a:endParaRPr lang="pt-BR" dirty="0" smtClean="0"/>
          </a:p>
          <a:p>
            <a:pPr algn="r"/>
            <a:endParaRPr lang="pt-BR" dirty="0"/>
          </a:p>
          <a:p>
            <a:pPr algn="r"/>
            <a:r>
              <a:rPr lang="pt-BR" dirty="0" smtClean="0"/>
              <a:t>2019</a:t>
            </a:r>
            <a:endParaRPr lang="pt-BR" dirty="0"/>
          </a:p>
        </p:txBody>
      </p:sp>
    </p:spTree>
    <p:extLst>
      <p:ext uri="{BB962C8B-B14F-4D97-AF65-F5344CB8AC3E}">
        <p14:creationId xmlns:p14="http://schemas.microsoft.com/office/powerpoint/2010/main" val="343239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9"/>
            <a:ext cx="8229600" cy="349305"/>
          </a:xfrm>
        </p:spPr>
        <p:txBody>
          <a:bodyPr>
            <a:normAutofit fontScale="90000"/>
          </a:bodyPr>
          <a:lstStyle/>
          <a:p>
            <a:pPr algn="ctr"/>
            <a:r>
              <a:rPr lang="pt-BR" sz="2400" b="1" dirty="0" smtClean="0">
                <a:solidFill>
                  <a:srgbClr val="C00000"/>
                </a:solidFill>
              </a:rPr>
              <a:t>DADOS</a:t>
            </a:r>
            <a:endParaRPr lang="pt-BR" sz="2400" b="1" dirty="0">
              <a:solidFill>
                <a:srgbClr val="C00000"/>
              </a:solidFill>
            </a:endParaRPr>
          </a:p>
        </p:txBody>
      </p:sp>
      <p:sp>
        <p:nvSpPr>
          <p:cNvPr id="11267" name="Rectangle 3"/>
          <p:cNvSpPr>
            <a:spLocks noGrp="1" noChangeArrowheads="1"/>
          </p:cNvSpPr>
          <p:nvPr>
            <p:ph type="body" idx="1"/>
          </p:nvPr>
        </p:nvSpPr>
        <p:spPr>
          <a:xfrm>
            <a:off x="2095472" y="714357"/>
            <a:ext cx="8229600" cy="5383219"/>
          </a:xfrm>
        </p:spPr>
        <p:txBody>
          <a:bodyPr>
            <a:noAutofit/>
          </a:bodyPr>
          <a:lstStyle/>
          <a:p>
            <a:pPr>
              <a:lnSpc>
                <a:spcPct val="80000"/>
              </a:lnSpc>
            </a:pPr>
            <a:r>
              <a:rPr lang="pt-BR" sz="1100" dirty="0"/>
              <a:t>Há mais mobilidade agora do que em qualquer outro momento da história   [continuam as interdições</a:t>
            </a:r>
            <a:r>
              <a:rPr lang="pt-BR" sz="1100" dirty="0" smtClean="0"/>
              <a:t>].</a:t>
            </a:r>
            <a:endParaRPr lang="pt-BR" sz="1100" dirty="0"/>
          </a:p>
          <a:p>
            <a:pPr>
              <a:lnSpc>
                <a:spcPct val="80000"/>
              </a:lnSpc>
            </a:pPr>
            <a:r>
              <a:rPr lang="pt-BR" sz="1100" dirty="0"/>
              <a:t>Forças demográficas, globalização, conflitos e mudanças climáticas incrementarão  os fluxos migratórios nas próximas décadas</a:t>
            </a:r>
            <a:r>
              <a:rPr lang="pt-BR" sz="1100" dirty="0" smtClean="0"/>
              <a:t>.</a:t>
            </a:r>
            <a:endParaRPr lang="pt-BR" sz="1100" dirty="0"/>
          </a:p>
          <a:p>
            <a:pPr>
              <a:lnSpc>
                <a:spcPct val="80000"/>
              </a:lnSpc>
            </a:pPr>
            <a:r>
              <a:rPr lang="pt-BR" sz="1100" dirty="0">
                <a:solidFill>
                  <a:srgbClr val="FF0000"/>
                </a:solidFill>
              </a:rPr>
              <a:t>244 milhões </a:t>
            </a:r>
            <a:r>
              <a:rPr lang="pt-BR" sz="1100" dirty="0"/>
              <a:t>de imigrantes no planeta  (2015) = 3,3% população do planeta (ONU – </a:t>
            </a:r>
            <a:r>
              <a:rPr lang="pt-BR" sz="1100" i="1" dirty="0"/>
              <a:t>World </a:t>
            </a:r>
            <a:r>
              <a:rPr lang="pt-BR" sz="1100" i="1" dirty="0" err="1"/>
              <a:t>Migration</a:t>
            </a:r>
            <a:r>
              <a:rPr lang="pt-BR" sz="1100" i="1" dirty="0"/>
              <a:t> </a:t>
            </a:r>
            <a:r>
              <a:rPr lang="pt-BR" sz="1100" i="1" dirty="0" err="1"/>
              <a:t>Report</a:t>
            </a:r>
            <a:r>
              <a:rPr lang="pt-BR" sz="1100" i="1" dirty="0"/>
              <a:t> 2018 </a:t>
            </a:r>
            <a:r>
              <a:rPr lang="pt-BR" sz="1100" i="1" dirty="0" smtClean="0"/>
              <a:t>).</a:t>
            </a:r>
            <a:endParaRPr lang="pt-BR" sz="1100" i="1" dirty="0"/>
          </a:p>
          <a:p>
            <a:pPr>
              <a:lnSpc>
                <a:spcPct val="80000"/>
              </a:lnSpc>
            </a:pPr>
            <a:r>
              <a:rPr lang="pt-BR" sz="1100" dirty="0"/>
              <a:t>Total mundial de pessoas internamente deslocadas por conflitos e violência generalizada no final de 2016 foi de 40,3 </a:t>
            </a:r>
            <a:r>
              <a:rPr lang="pt-BR" sz="1100" dirty="0" smtClean="0"/>
              <a:t>milhões</a:t>
            </a:r>
            <a:r>
              <a:rPr lang="pt-BR" sz="1100" dirty="0"/>
              <a:t>.</a:t>
            </a:r>
          </a:p>
          <a:p>
            <a:pPr>
              <a:lnSpc>
                <a:spcPct val="80000"/>
              </a:lnSpc>
            </a:pPr>
            <a:r>
              <a:rPr lang="pt-BR" sz="1100" dirty="0"/>
              <a:t>Estimativa de 227 milhões de pessoas deslocadas por desastres desde 2008</a:t>
            </a:r>
            <a:r>
              <a:rPr lang="pt-BR" sz="1100" dirty="0" smtClean="0"/>
              <a:t>.</a:t>
            </a:r>
            <a:endParaRPr lang="pt-BR" sz="1100" dirty="0"/>
          </a:p>
          <a:p>
            <a:pPr>
              <a:lnSpc>
                <a:spcPct val="80000"/>
              </a:lnSpc>
            </a:pPr>
            <a:r>
              <a:rPr lang="pt-BR" sz="1100" dirty="0"/>
              <a:t>1 em cada 113 pessoas no planeta é solicitante de refúgio, deslocada interna ou refugiada (Tendências Globais – ACNUR – 2017</a:t>
            </a:r>
            <a:r>
              <a:rPr lang="pt-BR" sz="1100" dirty="0" smtClean="0"/>
              <a:t>)</a:t>
            </a:r>
            <a:endParaRPr lang="pt-BR" sz="1100" dirty="0"/>
          </a:p>
          <a:p>
            <a:pPr>
              <a:lnSpc>
                <a:spcPct val="80000"/>
              </a:lnSpc>
            </a:pPr>
            <a:r>
              <a:rPr lang="pt-BR" sz="1100" dirty="0"/>
              <a:t>Relatório OECD – 2016 – 5 milhões de imigrantes  para os 37 países membros; 1.6 milhões de solicitações de asilo;  1.5 milhões de permissões para estudantes de educação superior na zona da OCDE; mais de 10% dos casamentos se dá entre cidadãos e estrangeiros</a:t>
            </a:r>
            <a:r>
              <a:rPr lang="pt-BR" sz="1100" dirty="0" smtClean="0"/>
              <a:t>.</a:t>
            </a:r>
            <a:endParaRPr lang="pt-BR" sz="1100" dirty="0"/>
          </a:p>
          <a:p>
            <a:pPr>
              <a:lnSpc>
                <a:spcPct val="80000"/>
              </a:lnSpc>
            </a:pPr>
            <a:r>
              <a:rPr lang="en-US" sz="1100" dirty="0" err="1"/>
              <a:t>Refugiados</a:t>
            </a:r>
            <a:r>
              <a:rPr lang="en-US" sz="1100" dirty="0"/>
              <a:t> no </a:t>
            </a:r>
            <a:r>
              <a:rPr lang="en-US" sz="1100" dirty="0" err="1"/>
              <a:t>mundo</a:t>
            </a:r>
            <a:r>
              <a:rPr lang="en-US" sz="1100" dirty="0"/>
              <a:t> </a:t>
            </a:r>
            <a:r>
              <a:rPr lang="en-US" sz="1100" dirty="0" err="1"/>
              <a:t>estimados</a:t>
            </a:r>
            <a:r>
              <a:rPr lang="en-US" sz="1100" dirty="0"/>
              <a:t> </a:t>
            </a:r>
            <a:r>
              <a:rPr lang="en-US" sz="1100" dirty="0" err="1"/>
              <a:t>em</a:t>
            </a:r>
            <a:r>
              <a:rPr lang="en-US" sz="1100" dirty="0"/>
              <a:t> 65.6 </a:t>
            </a:r>
            <a:r>
              <a:rPr lang="en-US" sz="1100" dirty="0" err="1"/>
              <a:t>milhões</a:t>
            </a:r>
            <a:r>
              <a:rPr lang="en-US" sz="1100" dirty="0"/>
              <a:t> (ACNUR 2017)</a:t>
            </a:r>
            <a:r>
              <a:rPr lang="pt-BR" sz="1100" dirty="0"/>
              <a:t> [população maior que o Reino Unido, o 21º país mais populoso do mundo</a:t>
            </a:r>
            <a:r>
              <a:rPr lang="en-US" sz="1100" dirty="0"/>
              <a:t>]</a:t>
            </a:r>
            <a:r>
              <a:rPr lang="en-US" sz="1100" dirty="0" err="1"/>
              <a:t>crianças</a:t>
            </a:r>
            <a:r>
              <a:rPr lang="en-US" sz="1100" dirty="0"/>
              <a:t> </a:t>
            </a:r>
            <a:r>
              <a:rPr lang="en-US" sz="1100" dirty="0" err="1"/>
              <a:t>são</a:t>
            </a:r>
            <a:r>
              <a:rPr lang="en-US" sz="1100" dirty="0"/>
              <a:t> </a:t>
            </a:r>
            <a:r>
              <a:rPr lang="en-US" sz="1100" dirty="0" err="1"/>
              <a:t>metade</a:t>
            </a:r>
            <a:r>
              <a:rPr lang="en-US" sz="1100" dirty="0"/>
              <a:t> da </a:t>
            </a:r>
            <a:r>
              <a:rPr lang="en-US" sz="1100" dirty="0" err="1"/>
              <a:t>população</a:t>
            </a:r>
            <a:r>
              <a:rPr lang="en-US" sz="1100" dirty="0"/>
              <a:t> de </a:t>
            </a:r>
            <a:r>
              <a:rPr lang="en-US" sz="1100" dirty="0" err="1"/>
              <a:t>refugiados</a:t>
            </a:r>
            <a:r>
              <a:rPr lang="en-US" sz="1100" dirty="0"/>
              <a:t> no </a:t>
            </a:r>
            <a:r>
              <a:rPr lang="en-US" sz="1100" dirty="0" err="1"/>
              <a:t>mundo</a:t>
            </a:r>
            <a:r>
              <a:rPr lang="en-US" sz="1100" dirty="0" smtClean="0"/>
              <a:t>.</a:t>
            </a:r>
            <a:endParaRPr lang="en-US" sz="1100" dirty="0"/>
          </a:p>
          <a:p>
            <a:pPr>
              <a:lnSpc>
                <a:spcPct val="80000"/>
              </a:lnSpc>
            </a:pPr>
            <a:r>
              <a:rPr lang="en-US" sz="1100" dirty="0"/>
              <a:t>2/3 dos </a:t>
            </a:r>
            <a:r>
              <a:rPr lang="en-US" sz="1100" dirty="0" err="1"/>
              <a:t>imigrantes</a:t>
            </a:r>
            <a:r>
              <a:rPr lang="en-US" sz="1100" dirty="0"/>
              <a:t> </a:t>
            </a:r>
            <a:r>
              <a:rPr lang="en-US" sz="1100" dirty="0" err="1"/>
              <a:t>vivem</a:t>
            </a:r>
            <a:r>
              <a:rPr lang="en-US" sz="1100" dirty="0"/>
              <a:t> </a:t>
            </a:r>
            <a:r>
              <a:rPr lang="en-US" sz="1100" dirty="0" err="1"/>
              <a:t>na</a:t>
            </a:r>
            <a:r>
              <a:rPr lang="en-US" sz="1100" dirty="0"/>
              <a:t> </a:t>
            </a:r>
            <a:r>
              <a:rPr lang="en-US" sz="1100" dirty="0">
                <a:solidFill>
                  <a:srgbClr val="FF0000"/>
                </a:solidFill>
              </a:rPr>
              <a:t>Europa</a:t>
            </a:r>
            <a:r>
              <a:rPr lang="en-US" sz="1100" dirty="0"/>
              <a:t> (76 </a:t>
            </a:r>
            <a:r>
              <a:rPr lang="en-US" sz="1100" dirty="0" err="1"/>
              <a:t>milhões</a:t>
            </a:r>
            <a:r>
              <a:rPr lang="en-US" sz="1100" dirty="0"/>
              <a:t>) </a:t>
            </a:r>
            <a:r>
              <a:rPr lang="en-US" sz="1100" dirty="0" err="1"/>
              <a:t>ou</a:t>
            </a:r>
            <a:r>
              <a:rPr lang="en-US" sz="1100" dirty="0"/>
              <a:t> </a:t>
            </a:r>
            <a:r>
              <a:rPr lang="en-US" sz="1100" dirty="0" err="1"/>
              <a:t>Ásia</a:t>
            </a:r>
            <a:r>
              <a:rPr lang="en-US" sz="1100" dirty="0"/>
              <a:t> (75 </a:t>
            </a:r>
            <a:r>
              <a:rPr lang="en-US" sz="1100" dirty="0" err="1"/>
              <a:t>milhões</a:t>
            </a:r>
            <a:r>
              <a:rPr lang="en-US" sz="1100" dirty="0"/>
              <a:t>), </a:t>
            </a:r>
            <a:r>
              <a:rPr lang="en-US" sz="1100" dirty="0" err="1"/>
              <a:t>seguidos</a:t>
            </a:r>
            <a:r>
              <a:rPr lang="en-US" sz="1100" dirty="0"/>
              <a:t> pela </a:t>
            </a:r>
            <a:r>
              <a:rPr lang="en-US" sz="1100" dirty="0" err="1"/>
              <a:t>América</a:t>
            </a:r>
            <a:r>
              <a:rPr lang="en-US" sz="1100" dirty="0"/>
              <a:t> do Norte (54 </a:t>
            </a:r>
            <a:r>
              <a:rPr lang="en-US" sz="1100" dirty="0" err="1"/>
              <a:t>milhões</a:t>
            </a:r>
            <a:r>
              <a:rPr lang="en-US" sz="1100" dirty="0"/>
              <a:t> )e </a:t>
            </a:r>
            <a:r>
              <a:rPr lang="en-US" sz="1100" dirty="0" err="1"/>
              <a:t>África</a:t>
            </a:r>
            <a:r>
              <a:rPr lang="en-US" sz="1100" dirty="0"/>
              <a:t> (21 </a:t>
            </a:r>
            <a:r>
              <a:rPr lang="en-US" sz="1100" dirty="0" err="1"/>
              <a:t>milhões</a:t>
            </a:r>
            <a:r>
              <a:rPr lang="en-US" sz="1100" dirty="0" smtClean="0"/>
              <a:t>)</a:t>
            </a:r>
            <a:endParaRPr lang="en-US" sz="1100" dirty="0"/>
          </a:p>
          <a:p>
            <a:pPr>
              <a:lnSpc>
                <a:spcPct val="80000"/>
              </a:lnSpc>
            </a:pPr>
            <a:r>
              <a:rPr lang="en-US" sz="1100" dirty="0" err="1"/>
              <a:t>Em</a:t>
            </a:r>
            <a:r>
              <a:rPr lang="en-US" sz="1100" dirty="0"/>
              <a:t> 2015, 67% dos </a:t>
            </a:r>
            <a:r>
              <a:rPr lang="en-US" sz="1100" dirty="0" err="1"/>
              <a:t>imigrantes</a:t>
            </a:r>
            <a:r>
              <a:rPr lang="en-US" sz="1100" dirty="0"/>
              <a:t> </a:t>
            </a:r>
            <a:r>
              <a:rPr lang="en-US" sz="1100" dirty="0" err="1"/>
              <a:t>viviam</a:t>
            </a:r>
            <a:r>
              <a:rPr lang="en-US" sz="1100" dirty="0"/>
              <a:t> </a:t>
            </a:r>
            <a:r>
              <a:rPr lang="en-US" sz="1100" dirty="0" err="1"/>
              <a:t>em</a:t>
            </a:r>
            <a:r>
              <a:rPr lang="en-US" sz="1100" dirty="0"/>
              <a:t> </a:t>
            </a:r>
            <a:r>
              <a:rPr lang="en-US" sz="1100" dirty="0" err="1"/>
              <a:t>apenas</a:t>
            </a:r>
            <a:r>
              <a:rPr lang="en-US" sz="1100" dirty="0"/>
              <a:t> 20 </a:t>
            </a:r>
            <a:r>
              <a:rPr lang="en-US" sz="1100" dirty="0" err="1"/>
              <a:t>países</a:t>
            </a:r>
            <a:r>
              <a:rPr lang="en-US" sz="1100" dirty="0"/>
              <a:t> </a:t>
            </a:r>
            <a:r>
              <a:rPr lang="en-US" sz="1100" dirty="0">
                <a:solidFill>
                  <a:srgbClr val="FF0000"/>
                </a:solidFill>
              </a:rPr>
              <a:t>(EUA </a:t>
            </a:r>
            <a:r>
              <a:rPr lang="en-US" sz="1100" dirty="0"/>
              <a:t>é o </a:t>
            </a:r>
            <a:r>
              <a:rPr lang="en-US" sz="1100" dirty="0" err="1"/>
              <a:t>país</a:t>
            </a:r>
            <a:r>
              <a:rPr lang="en-US" sz="1100" dirty="0"/>
              <a:t> com </a:t>
            </a:r>
            <a:r>
              <a:rPr lang="en-US" sz="1100" dirty="0" err="1"/>
              <a:t>maior</a:t>
            </a:r>
            <a:r>
              <a:rPr lang="en-US" sz="1100" dirty="0"/>
              <a:t> </a:t>
            </a:r>
            <a:r>
              <a:rPr lang="en-US" sz="1100" dirty="0" err="1"/>
              <a:t>número</a:t>
            </a:r>
            <a:r>
              <a:rPr lang="en-US" sz="1100" dirty="0"/>
              <a:t> de </a:t>
            </a:r>
            <a:r>
              <a:rPr lang="en-US" sz="1100" dirty="0" err="1"/>
              <a:t>imigrantes</a:t>
            </a:r>
            <a:r>
              <a:rPr lang="en-US" sz="1100" dirty="0" smtClean="0"/>
              <a:t>).</a:t>
            </a:r>
            <a:endParaRPr lang="en-US" sz="1100" dirty="0"/>
          </a:p>
          <a:p>
            <a:pPr>
              <a:lnSpc>
                <a:spcPct val="80000"/>
              </a:lnSpc>
            </a:pPr>
            <a:r>
              <a:rPr lang="en-US" sz="1100" dirty="0" smtClean="0"/>
              <a:t>2/3 dos </a:t>
            </a:r>
            <a:r>
              <a:rPr lang="en-US" sz="1100" dirty="0" err="1"/>
              <a:t>imigrantes</a:t>
            </a:r>
            <a:r>
              <a:rPr lang="en-US" sz="1100" dirty="0"/>
              <a:t> </a:t>
            </a:r>
            <a:r>
              <a:rPr lang="en-US" sz="1100" dirty="0" err="1"/>
              <a:t>internacionais</a:t>
            </a:r>
            <a:r>
              <a:rPr lang="en-US" sz="1100" dirty="0"/>
              <a:t> </a:t>
            </a:r>
            <a:r>
              <a:rPr lang="en-US" sz="1100" dirty="0" err="1"/>
              <a:t>residem</a:t>
            </a:r>
            <a:r>
              <a:rPr lang="en-US" sz="1100" dirty="0"/>
              <a:t> </a:t>
            </a:r>
            <a:r>
              <a:rPr lang="en-US" sz="1100" dirty="0" err="1"/>
              <a:t>em</a:t>
            </a:r>
            <a:r>
              <a:rPr lang="en-US" sz="1100" dirty="0"/>
              <a:t> </a:t>
            </a:r>
            <a:r>
              <a:rPr lang="en-US" sz="1100" dirty="0" err="1"/>
              <a:t>paises</a:t>
            </a:r>
            <a:r>
              <a:rPr lang="en-US" sz="1100" dirty="0"/>
              <a:t> </a:t>
            </a:r>
            <a:r>
              <a:rPr lang="en-US" sz="1100" dirty="0" err="1"/>
              <a:t>altamente</a:t>
            </a:r>
            <a:r>
              <a:rPr lang="en-US" sz="1100" dirty="0"/>
              <a:t> </a:t>
            </a:r>
            <a:r>
              <a:rPr lang="en-US" sz="1100" dirty="0" err="1"/>
              <a:t>desenvolvidos</a:t>
            </a:r>
            <a:r>
              <a:rPr lang="en-US" sz="1100" dirty="0" smtClean="0"/>
              <a:t>.</a:t>
            </a:r>
            <a:endParaRPr lang="en-US" sz="1100" dirty="0"/>
          </a:p>
          <a:p>
            <a:pPr>
              <a:lnSpc>
                <a:spcPct val="80000"/>
              </a:lnSpc>
            </a:pPr>
            <a:r>
              <a:rPr lang="pt-BR" sz="1100" dirty="0"/>
              <a:t>Remessa de dinheiro </a:t>
            </a:r>
            <a:r>
              <a:rPr lang="pt-BR" sz="1100" dirty="0">
                <a:solidFill>
                  <a:srgbClr val="FF0000"/>
                </a:solidFill>
              </a:rPr>
              <a:t>429 bilhões de dólares </a:t>
            </a:r>
            <a:r>
              <a:rPr lang="pt-BR" sz="1100" dirty="0"/>
              <a:t>(BM 2016) = 3 vezes a quantia aportada por programas oficiais de assistência (mesmo com a crise mundial remessas crescem, 4,4%  2013)→ remessas de dinheiro + </a:t>
            </a:r>
            <a:r>
              <a:rPr lang="pt-BR" sz="1100" dirty="0">
                <a:solidFill>
                  <a:srgbClr val="FF0000"/>
                </a:solidFill>
              </a:rPr>
              <a:t>remessas culturais</a:t>
            </a:r>
            <a:r>
              <a:rPr lang="pt-BR" sz="1100" dirty="0" smtClean="0">
                <a:solidFill>
                  <a:srgbClr val="FF0000"/>
                </a:solidFill>
              </a:rPr>
              <a:t>.</a:t>
            </a:r>
            <a:endParaRPr lang="pt-BR" sz="1100" dirty="0">
              <a:solidFill>
                <a:srgbClr val="FF0000"/>
              </a:solidFill>
            </a:endParaRPr>
          </a:p>
          <a:p>
            <a:pPr>
              <a:lnSpc>
                <a:spcPct val="80000"/>
              </a:lnSpc>
            </a:pPr>
            <a:r>
              <a:rPr lang="pt-BR" sz="1100" dirty="0"/>
              <a:t>Fatores de expulsão e atração = </a:t>
            </a:r>
            <a:r>
              <a:rPr lang="pt-BR" sz="1100" dirty="0">
                <a:solidFill>
                  <a:srgbClr val="FF0000"/>
                </a:solidFill>
              </a:rPr>
              <a:t>migrações livres e forçadas </a:t>
            </a:r>
            <a:r>
              <a:rPr lang="pt-BR" sz="1100" dirty="0"/>
              <a:t>(vulnerabilidade</a:t>
            </a:r>
            <a:r>
              <a:rPr lang="pt-BR" sz="1100" dirty="0" smtClean="0"/>
              <a:t>).</a:t>
            </a:r>
            <a:endParaRPr lang="pt-BR" sz="1100" dirty="0"/>
          </a:p>
          <a:p>
            <a:pPr>
              <a:lnSpc>
                <a:spcPct val="80000"/>
              </a:lnSpc>
            </a:pPr>
            <a:r>
              <a:rPr lang="pt-BR" sz="1100" dirty="0"/>
              <a:t>48% dos migrantes mundiais são </a:t>
            </a:r>
            <a:r>
              <a:rPr lang="pt-BR" sz="1100" dirty="0">
                <a:solidFill>
                  <a:srgbClr val="FF0000"/>
                </a:solidFill>
              </a:rPr>
              <a:t>mulheres </a:t>
            </a:r>
            <a:r>
              <a:rPr lang="pt-BR" sz="1100" dirty="0"/>
              <a:t>(Europa e América do Norte), chefes de família, que deixam seus filhos (ONU</a:t>
            </a:r>
            <a:r>
              <a:rPr lang="pt-BR" sz="1100" dirty="0" smtClean="0"/>
              <a:t>).</a:t>
            </a:r>
            <a:endParaRPr lang="pt-BR" sz="1100" dirty="0"/>
          </a:p>
          <a:p>
            <a:pPr>
              <a:lnSpc>
                <a:spcPct val="80000"/>
              </a:lnSpc>
            </a:pPr>
            <a:r>
              <a:rPr lang="pt-BR" sz="1100" dirty="0"/>
              <a:t>Tecnologia (celulares, webcams) permitem contato permanente com lugar de origem – integração</a:t>
            </a:r>
            <a:r>
              <a:rPr lang="pt-BR" sz="1100" dirty="0" smtClean="0"/>
              <a:t>?</a:t>
            </a:r>
            <a:endParaRPr lang="pt-BR" sz="1100" dirty="0">
              <a:solidFill>
                <a:srgbClr val="FF0000"/>
              </a:solidFill>
            </a:endParaRPr>
          </a:p>
          <a:p>
            <a:pPr>
              <a:lnSpc>
                <a:spcPct val="80000"/>
              </a:lnSpc>
            </a:pPr>
            <a:r>
              <a:rPr lang="pt-BR" sz="1100" dirty="0">
                <a:solidFill>
                  <a:srgbClr val="FF0000"/>
                </a:solidFill>
              </a:rPr>
              <a:t>Aparecimento das margens no centro</a:t>
            </a:r>
            <a:r>
              <a:rPr lang="pt-BR" sz="1100" dirty="0"/>
              <a:t>.</a:t>
            </a:r>
          </a:p>
          <a:p>
            <a:pPr marL="0" indent="0" algn="r">
              <a:lnSpc>
                <a:spcPct val="80000"/>
              </a:lnSpc>
              <a:buNone/>
            </a:pPr>
            <a:r>
              <a:rPr lang="pt-BR" sz="1100" dirty="0">
                <a:hlinkClick r:id="rId2"/>
              </a:rPr>
              <a:t>http://metrocosm.com/global-immigration-map</a:t>
            </a:r>
            <a:r>
              <a:rPr lang="pt-BR" sz="1100" dirty="0" smtClean="0">
                <a:hlinkClick r:id="rId2"/>
              </a:rPr>
              <a:t>/</a:t>
            </a:r>
            <a:endParaRPr lang="pt-BR" sz="1100" dirty="0" smtClean="0"/>
          </a:p>
          <a:p>
            <a:pPr marL="0" indent="0" algn="r">
              <a:lnSpc>
                <a:spcPct val="80000"/>
              </a:lnSpc>
              <a:buNone/>
            </a:pPr>
            <a:endParaRPr lang="pt-BR" sz="11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a:p>
            <a:pPr marL="0" indent="0" algn="r">
              <a:lnSpc>
                <a:spcPct val="80000"/>
              </a:lnSpc>
              <a:buNone/>
            </a:pPr>
            <a:endParaRPr lang="pt-BR" sz="1800" dirty="0"/>
          </a:p>
        </p:txBody>
      </p:sp>
    </p:spTree>
    <p:extLst>
      <p:ext uri="{BB962C8B-B14F-4D97-AF65-F5344CB8AC3E}">
        <p14:creationId xmlns:p14="http://schemas.microsoft.com/office/powerpoint/2010/main" val="326403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DADOS ONU</a:t>
            </a:r>
            <a:endParaRPr lang="pt-BR"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50 </a:t>
            </a:r>
            <a:r>
              <a:rPr lang="pt-BR" dirty="0"/>
              <a:t>maiores multinacionais têm uma receita anual maior do que o PIB de 70% dos </a:t>
            </a:r>
            <a:r>
              <a:rPr lang="pt-BR" dirty="0" smtClean="0"/>
              <a:t>países.</a:t>
            </a:r>
          </a:p>
          <a:p>
            <a:r>
              <a:rPr lang="pt-BR" dirty="0" smtClean="0">
                <a:solidFill>
                  <a:srgbClr val="C00000"/>
                </a:solidFill>
              </a:rPr>
              <a:t>29 das cem </a:t>
            </a:r>
            <a:r>
              <a:rPr lang="pt-BR" dirty="0" smtClean="0"/>
              <a:t>maiores economias do mundo são empresas multinacionais e não países.</a:t>
            </a:r>
          </a:p>
          <a:p>
            <a:r>
              <a:rPr lang="pt-BR" dirty="0"/>
              <a:t>R</a:t>
            </a:r>
            <a:r>
              <a:rPr lang="pt-BR" dirty="0" smtClean="0"/>
              <a:t>eceita </a:t>
            </a:r>
            <a:r>
              <a:rPr lang="pt-BR" dirty="0"/>
              <a:t>das multinacionais fora do seu país de origem ronda 40 trilhões de dólares, ou mais da metade do PIB mundial, com seus 73,5 trilhões de dólares em 2013. O total de exportações dos países está próximo de 20 trilhões de dólares, a metade do que fazem as multinacionais fora do seu país de </a:t>
            </a:r>
            <a:r>
              <a:rPr lang="pt-BR" dirty="0" smtClean="0"/>
              <a:t>origem.</a:t>
            </a:r>
          </a:p>
          <a:p>
            <a:r>
              <a:rPr lang="pt-BR" dirty="0" smtClean="0"/>
              <a:t>Oito homens concentram a riqueza equivalente de 3,6 bilhões de pessoas, a metade mais pobre da população mundial (</a:t>
            </a:r>
            <a:r>
              <a:rPr lang="pt-BR" dirty="0" err="1" smtClean="0"/>
              <a:t>Oxfam</a:t>
            </a:r>
            <a:r>
              <a:rPr lang="pt-BR" dirty="0" smtClean="0"/>
              <a:t>, 2017)</a:t>
            </a:r>
          </a:p>
        </p:txBody>
      </p:sp>
      <p:sp>
        <p:nvSpPr>
          <p:cNvPr id="4" name="Espaço Reservado para Número de Slide 3"/>
          <p:cNvSpPr>
            <a:spLocks noGrp="1"/>
          </p:cNvSpPr>
          <p:nvPr>
            <p:ph type="sldNum" sz="quarter" idx="12"/>
          </p:nvPr>
        </p:nvSpPr>
        <p:spPr/>
        <p:txBody>
          <a:bodyPr/>
          <a:lstStyle/>
          <a:p>
            <a:fld id="{112A32AB-97C7-4EEE-A737-E198AB2A7FEF}" type="slidenum">
              <a:rPr lang="pt-BR" smtClean="0"/>
              <a:pPr/>
              <a:t>11</a:t>
            </a:fld>
            <a:endParaRPr lang="pt-BR"/>
          </a:p>
        </p:txBody>
      </p:sp>
    </p:spTree>
    <p:extLst>
      <p:ext uri="{BB962C8B-B14F-4D97-AF65-F5344CB8AC3E}">
        <p14:creationId xmlns:p14="http://schemas.microsoft.com/office/powerpoint/2010/main" val="19025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r>
              <a:rPr lang="pt-BR" sz="4000" dirty="0" smtClean="0">
                <a:solidFill>
                  <a:srgbClr val="FF0000"/>
                </a:solidFill>
              </a:rPr>
              <a:t/>
            </a:r>
            <a:br>
              <a:rPr lang="pt-BR" sz="4000" dirty="0" smtClean="0">
                <a:solidFill>
                  <a:srgbClr val="FF0000"/>
                </a:solidFill>
              </a:rPr>
            </a:br>
            <a:r>
              <a:rPr lang="pt-BR" sz="4900" dirty="0" smtClean="0">
                <a:solidFill>
                  <a:srgbClr val="C00000"/>
                </a:solidFill>
              </a:rPr>
              <a:t>Octavio </a:t>
            </a:r>
            <a:r>
              <a:rPr lang="pt-BR" sz="4900" dirty="0" err="1" smtClean="0">
                <a:solidFill>
                  <a:srgbClr val="C00000"/>
                </a:solidFill>
              </a:rPr>
              <a:t>Ianni</a:t>
            </a:r>
            <a:r>
              <a:rPr lang="pt-BR" sz="4900" dirty="0" smtClean="0">
                <a:solidFill>
                  <a:srgbClr val="C00000"/>
                </a:solidFill>
              </a:rPr>
              <a:t/>
            </a:r>
            <a:br>
              <a:rPr lang="pt-BR" sz="4900" dirty="0" smtClean="0">
                <a:solidFill>
                  <a:srgbClr val="C00000"/>
                </a:solidFill>
              </a:rPr>
            </a:br>
            <a:r>
              <a:rPr lang="pt-BR" sz="4000" dirty="0" smtClean="0">
                <a:solidFill>
                  <a:srgbClr val="C00000"/>
                </a:solidFill>
              </a:rPr>
              <a:t> </a:t>
            </a:r>
            <a:r>
              <a:rPr lang="pt-BR" sz="4000" dirty="0" smtClean="0"/>
              <a:t>A </a:t>
            </a:r>
            <a:r>
              <a:rPr lang="pt-BR" sz="4000" dirty="0"/>
              <a:t>Era do </a:t>
            </a:r>
            <a:r>
              <a:rPr lang="pt-BR" sz="4000" dirty="0" err="1" smtClean="0"/>
              <a:t>Globalismo</a:t>
            </a:r>
            <a:r>
              <a:rPr lang="pt-BR" sz="4000" dirty="0" smtClean="0"/>
              <a:t> (1997)</a:t>
            </a:r>
            <a:r>
              <a:rPr lang="pt-BR" sz="4000" dirty="0">
                <a:solidFill>
                  <a:srgbClr val="C00000"/>
                </a:solidFill>
              </a:rPr>
              <a:t/>
            </a:r>
            <a:br>
              <a:rPr lang="pt-BR" sz="4000" dirty="0">
                <a:solidFill>
                  <a:srgbClr val="C00000"/>
                </a:solidFill>
              </a:rPr>
            </a:br>
            <a:r>
              <a:rPr lang="pt-BR" sz="4000" dirty="0">
                <a:solidFill>
                  <a:srgbClr val="C00000"/>
                </a:solidFill>
              </a:rPr>
              <a:t> </a:t>
            </a:r>
          </a:p>
        </p:txBody>
      </p:sp>
      <p:sp>
        <p:nvSpPr>
          <p:cNvPr id="16387" name="Rectangle 3"/>
          <p:cNvSpPr>
            <a:spLocks noGrp="1" noChangeArrowheads="1"/>
          </p:cNvSpPr>
          <p:nvPr>
            <p:ph type="body" idx="1"/>
          </p:nvPr>
        </p:nvSpPr>
        <p:spPr/>
        <p:txBody>
          <a:bodyPr>
            <a:normAutofit lnSpcReduction="10000"/>
          </a:bodyPr>
          <a:lstStyle/>
          <a:p>
            <a:pPr>
              <a:lnSpc>
                <a:spcPct val="90000"/>
              </a:lnSpc>
            </a:pPr>
            <a:r>
              <a:rPr lang="pt-BR" sz="2200" dirty="0"/>
              <a:t>Configuração histórico-social </a:t>
            </a:r>
            <a:r>
              <a:rPr lang="pt-BR" sz="2200" dirty="0">
                <a:cs typeface="Arial" charset="0"/>
              </a:rPr>
              <a:t>→ complexo jogo de forças.</a:t>
            </a:r>
            <a:endParaRPr lang="pt-BR" sz="2200" dirty="0"/>
          </a:p>
          <a:p>
            <a:pPr>
              <a:lnSpc>
                <a:spcPct val="90000"/>
              </a:lnSpc>
            </a:pPr>
            <a:r>
              <a:rPr lang="pt-BR" sz="2200" dirty="0"/>
              <a:t>Produto e condição de múltiplos processos sociais, econômicos, políticos e culturais, em geral sintetizados no conceito de globalização.</a:t>
            </a:r>
          </a:p>
          <a:p>
            <a:pPr>
              <a:lnSpc>
                <a:spcPct val="90000"/>
              </a:lnSpc>
            </a:pPr>
            <a:r>
              <a:rPr lang="pt-BR" sz="2200" dirty="0"/>
              <a:t>Na base está o capitalismo, como modo de produção global: presente em todas as nações, regimes políticos, tradições culturais.</a:t>
            </a:r>
          </a:p>
          <a:p>
            <a:pPr marL="0" indent="0" algn="r">
              <a:buNone/>
            </a:pPr>
            <a:r>
              <a:rPr lang="pt-BR" sz="1200" dirty="0"/>
              <a:t>        “O capitalismo se apresenta como um modo de produção e um processo civilizatório. Além de desenvolver e </a:t>
            </a:r>
            <a:r>
              <a:rPr lang="pt-BR" sz="1200" dirty="0" err="1"/>
              <a:t>mundializar</a:t>
            </a:r>
            <a:r>
              <a:rPr lang="pt-BR" sz="1200" dirty="0"/>
              <a:t>  as suas forças produtivas, e as suas relações de produção, desenvolve e </a:t>
            </a:r>
            <a:r>
              <a:rPr lang="pt-BR" sz="1200" dirty="0" err="1"/>
              <a:t>mundializa</a:t>
            </a:r>
            <a:r>
              <a:rPr lang="pt-BR" sz="1200" dirty="0"/>
              <a:t> instituições, padrões e valores socioculturais, formas de agir, sentir, pensar, imaginar” (p.187).</a:t>
            </a:r>
          </a:p>
          <a:p>
            <a:pPr>
              <a:lnSpc>
                <a:spcPct val="90000"/>
              </a:lnSpc>
            </a:pPr>
            <a:r>
              <a:rPr lang="pt-BR" sz="2200" dirty="0"/>
              <a:t>Emerge de forma particularmente evidente, em suas configurações e em seus movimentos, no fim do século XX, a partir do desabamento do mundo </a:t>
            </a:r>
            <a:r>
              <a:rPr lang="pt-BR" sz="2200" dirty="0" err="1"/>
              <a:t>bipolarizado</a:t>
            </a:r>
            <a:r>
              <a:rPr lang="pt-BR" sz="2200" dirty="0"/>
              <a:t> capitalismo/comunismo. </a:t>
            </a:r>
          </a:p>
          <a:p>
            <a:pPr>
              <a:lnSpc>
                <a:spcPct val="90000"/>
              </a:lnSpc>
              <a:buNone/>
            </a:pPr>
            <a:r>
              <a:rPr lang="pt-BR" sz="2200" dirty="0"/>
              <a:t>      </a:t>
            </a:r>
            <a:r>
              <a:rPr lang="pt-BR" sz="1800" dirty="0"/>
              <a:t>[Beck = capitalismo sem impostos: </a:t>
            </a:r>
            <a:r>
              <a:rPr lang="pt-BR" sz="1200" dirty="0"/>
              <a:t>“produzir em um país, pagar impostos em outro e exigir gastos estatais na forma de criação de infraestrutura em um terceiro” (p.19)</a:t>
            </a:r>
            <a:r>
              <a:rPr lang="pt-BR" sz="1800" dirty="0"/>
              <a:t>]</a:t>
            </a:r>
          </a:p>
          <a:p>
            <a:pPr>
              <a:lnSpc>
                <a:spcPct val="90000"/>
              </a:lnSpc>
            </a:pPr>
            <a:r>
              <a:rPr lang="pt-BR" sz="2200" dirty="0"/>
              <a:t>Ruptura histórica drástica</a:t>
            </a:r>
          </a:p>
        </p:txBody>
      </p:sp>
    </p:spTree>
    <p:extLst>
      <p:ext uri="{BB962C8B-B14F-4D97-AF65-F5344CB8AC3E}">
        <p14:creationId xmlns:p14="http://schemas.microsoft.com/office/powerpoint/2010/main" val="2489783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a:r>
              <a:rPr lang="pt-BR" sz="6000" dirty="0" smtClean="0">
                <a:solidFill>
                  <a:srgbClr val="C00000"/>
                </a:solidFill>
              </a:rPr>
              <a:t/>
            </a:r>
            <a:br>
              <a:rPr lang="pt-BR" sz="6000" dirty="0" smtClean="0">
                <a:solidFill>
                  <a:srgbClr val="C00000"/>
                </a:solidFill>
              </a:rPr>
            </a:br>
            <a:r>
              <a:rPr lang="pt-BR" sz="4900" dirty="0" smtClean="0">
                <a:solidFill>
                  <a:srgbClr val="C00000"/>
                </a:solidFill>
              </a:rPr>
              <a:t>Octavio </a:t>
            </a:r>
            <a:r>
              <a:rPr lang="pt-BR" sz="4900" dirty="0" err="1">
                <a:solidFill>
                  <a:srgbClr val="C00000"/>
                </a:solidFill>
              </a:rPr>
              <a:t>Ianni</a:t>
            </a:r>
            <a:r>
              <a:rPr lang="pt-BR" sz="6000" dirty="0">
                <a:solidFill>
                  <a:srgbClr val="C00000"/>
                </a:solidFill>
              </a:rPr>
              <a:t/>
            </a:r>
            <a:br>
              <a:rPr lang="pt-BR" sz="6000" dirty="0">
                <a:solidFill>
                  <a:srgbClr val="C00000"/>
                </a:solidFill>
              </a:rPr>
            </a:br>
            <a:r>
              <a:rPr lang="pt-BR" dirty="0">
                <a:solidFill>
                  <a:srgbClr val="C00000"/>
                </a:solidFill>
              </a:rPr>
              <a:t> </a:t>
            </a:r>
            <a:r>
              <a:rPr lang="pt-BR" dirty="0"/>
              <a:t>A Era do </a:t>
            </a:r>
            <a:r>
              <a:rPr lang="pt-BR" dirty="0" err="1"/>
              <a:t>Globalismo</a:t>
            </a:r>
            <a:r>
              <a:rPr lang="pt-BR" dirty="0"/>
              <a:t> (1997)</a:t>
            </a:r>
            <a:r>
              <a:rPr lang="pt-BR" dirty="0">
                <a:solidFill>
                  <a:srgbClr val="C00000"/>
                </a:solidFill>
              </a:rPr>
              <a:t/>
            </a:r>
            <a:br>
              <a:rPr lang="pt-BR" dirty="0">
                <a:solidFill>
                  <a:srgbClr val="C00000"/>
                </a:solidFill>
              </a:rPr>
            </a:br>
            <a:r>
              <a:rPr lang="pt-BR" dirty="0">
                <a:solidFill>
                  <a:srgbClr val="C00000"/>
                </a:solidFill>
              </a:rPr>
              <a:t> </a:t>
            </a:r>
            <a:endParaRPr lang="pt-BR" dirty="0">
              <a:solidFill>
                <a:srgbClr val="FF0000"/>
              </a:solidFill>
            </a:endParaRPr>
          </a:p>
        </p:txBody>
      </p:sp>
      <p:sp>
        <p:nvSpPr>
          <p:cNvPr id="18435" name="Rectangle 3"/>
          <p:cNvSpPr>
            <a:spLocks noGrp="1" noChangeArrowheads="1"/>
          </p:cNvSpPr>
          <p:nvPr>
            <p:ph type="body" idx="1"/>
          </p:nvPr>
        </p:nvSpPr>
        <p:spPr/>
        <p:txBody>
          <a:bodyPr/>
          <a:lstStyle/>
          <a:p>
            <a:pPr>
              <a:lnSpc>
                <a:spcPct val="80000"/>
              </a:lnSpc>
            </a:pPr>
            <a:r>
              <a:rPr lang="pt-BR" dirty="0"/>
              <a:t>Expansão das empresas, corporações e conglomerados transnacionais</a:t>
            </a:r>
          </a:p>
          <a:p>
            <a:pPr>
              <a:lnSpc>
                <a:spcPct val="80000"/>
              </a:lnSpc>
            </a:pPr>
            <a:r>
              <a:rPr lang="pt-BR" dirty="0"/>
              <a:t>Nova divisão transnacional do trabalho</a:t>
            </a:r>
          </a:p>
          <a:p>
            <a:pPr>
              <a:lnSpc>
                <a:spcPct val="80000"/>
              </a:lnSpc>
            </a:pPr>
            <a:r>
              <a:rPr lang="pt-BR" dirty="0"/>
              <a:t>Emergência das cidades globais</a:t>
            </a:r>
          </a:p>
          <a:p>
            <a:pPr>
              <a:lnSpc>
                <a:spcPct val="80000"/>
              </a:lnSpc>
            </a:pPr>
            <a:r>
              <a:rPr lang="pt-BR" dirty="0"/>
              <a:t>Declínio do </a:t>
            </a:r>
            <a:r>
              <a:rPr lang="pt-BR" dirty="0" err="1"/>
              <a:t>estado-nação</a:t>
            </a:r>
            <a:endParaRPr lang="pt-BR" dirty="0"/>
          </a:p>
          <a:p>
            <a:pPr>
              <a:lnSpc>
                <a:spcPct val="80000"/>
              </a:lnSpc>
            </a:pPr>
            <a:r>
              <a:rPr lang="pt-BR" dirty="0"/>
              <a:t>Estados nacionais: elos da sociedade global</a:t>
            </a:r>
          </a:p>
          <a:p>
            <a:pPr>
              <a:lnSpc>
                <a:spcPct val="80000"/>
              </a:lnSpc>
            </a:pPr>
            <a:r>
              <a:rPr lang="pt-BR" dirty="0"/>
              <a:t>Estruturas de poder globais: FMI, BM, OMC</a:t>
            </a:r>
          </a:p>
          <a:p>
            <a:pPr>
              <a:lnSpc>
                <a:spcPct val="80000"/>
              </a:lnSpc>
            </a:pPr>
            <a:r>
              <a:rPr lang="pt-BR" dirty="0"/>
              <a:t>Novos movimentos </a:t>
            </a:r>
            <a:r>
              <a:rPr lang="pt-BR" dirty="0" smtClean="0"/>
              <a:t>sociais</a:t>
            </a:r>
            <a:endParaRPr lang="pt-BR" dirty="0"/>
          </a:p>
        </p:txBody>
      </p:sp>
    </p:spTree>
    <p:extLst>
      <p:ext uri="{BB962C8B-B14F-4D97-AF65-F5344CB8AC3E}">
        <p14:creationId xmlns:p14="http://schemas.microsoft.com/office/powerpoint/2010/main" val="26545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200" dirty="0" smtClean="0"/>
              <a:t/>
            </a:r>
            <a:br>
              <a:rPr lang="pt-BR" sz="3200" dirty="0" smtClean="0"/>
            </a:br>
            <a:r>
              <a:rPr lang="pt-BR" dirty="0" smtClean="0">
                <a:solidFill>
                  <a:srgbClr val="C00000"/>
                </a:solidFill>
              </a:rPr>
              <a:t>Jesus Martín-</a:t>
            </a:r>
            <a:r>
              <a:rPr lang="pt-BR" dirty="0" err="1" smtClean="0">
                <a:solidFill>
                  <a:srgbClr val="C00000"/>
                </a:solidFill>
              </a:rPr>
              <a:t>Barbero</a:t>
            </a:r>
            <a:r>
              <a:rPr lang="pt-BR" sz="3200" dirty="0"/>
              <a:t/>
            </a:r>
            <a:br>
              <a:rPr lang="pt-BR" sz="3200" dirty="0"/>
            </a:br>
            <a:r>
              <a:rPr lang="pt-BR" sz="3200" dirty="0" smtClean="0"/>
              <a:t>Diversidade em Convergência</a:t>
            </a:r>
            <a:r>
              <a:rPr lang="pt-BR" sz="3200" dirty="0" smtClean="0">
                <a:solidFill>
                  <a:srgbClr val="FF0000"/>
                </a:solidFill>
              </a:rPr>
              <a:t/>
            </a:r>
            <a:br>
              <a:rPr lang="pt-BR" sz="3200" dirty="0" smtClean="0">
                <a:solidFill>
                  <a:srgbClr val="FF0000"/>
                </a:solidFill>
              </a:rPr>
            </a:br>
            <a:endParaRPr lang="pt-BR" sz="3200" dirty="0"/>
          </a:p>
        </p:txBody>
      </p:sp>
      <p:sp>
        <p:nvSpPr>
          <p:cNvPr id="3" name="Espaço Reservado para Conteúdo 2"/>
          <p:cNvSpPr>
            <a:spLocks noGrp="1"/>
          </p:cNvSpPr>
          <p:nvPr>
            <p:ph idx="1"/>
          </p:nvPr>
        </p:nvSpPr>
        <p:spPr/>
        <p:txBody>
          <a:bodyPr/>
          <a:lstStyle/>
          <a:p>
            <a:pPr marL="0" indent="0">
              <a:buNone/>
            </a:pPr>
            <a:r>
              <a:rPr lang="pt-BR" dirty="0" smtClean="0"/>
              <a:t>“A globalização é um movimento que, ao fazer da comunicação e da informação a chave de um novo modelo de sociedade, empurra todas as sociedades para uma intensificação de seus contatos e conflitos, expondo as culturas umas às outras de modo inédito”.</a:t>
            </a:r>
            <a:endParaRPr lang="pt-BR" dirty="0"/>
          </a:p>
        </p:txBody>
      </p:sp>
    </p:spTree>
    <p:extLst>
      <p:ext uri="{BB962C8B-B14F-4D97-AF65-F5344CB8AC3E}">
        <p14:creationId xmlns:p14="http://schemas.microsoft.com/office/powerpoint/2010/main" val="4065696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pt-BR" dirty="0" smtClean="0"/>
              <a:t>   “A relação entre cada cultura e um território específico, sem desaparecer, está sendo alterada pelo deslocamento de enormes massas de imigrantes, exilados, turistas e outros viajantes, assim como pela crescente interdependência de cada sociedade com muitas outras, próximas e longínquas</a:t>
            </a:r>
            <a:r>
              <a:rPr lang="pt-BR" dirty="0" smtClean="0"/>
              <a:t>.“</a:t>
            </a:r>
          </a:p>
          <a:p>
            <a:pPr>
              <a:buNone/>
            </a:pPr>
            <a:endParaRPr lang="pt-BR" dirty="0"/>
          </a:p>
          <a:p>
            <a:pPr>
              <a:buNone/>
            </a:pPr>
            <a:endParaRPr lang="pt-BR" dirty="0" smtClean="0"/>
          </a:p>
          <a:p>
            <a:pPr>
              <a:buNone/>
            </a:pPr>
            <a:endParaRPr lang="pt-BR" dirty="0"/>
          </a:p>
          <a:p>
            <a:pPr>
              <a:buNone/>
            </a:pPr>
            <a:r>
              <a:rPr lang="pt-BR" dirty="0" smtClean="0"/>
              <a:t>Desafio: entre lugares, interseções, interações, terceiro espaço</a:t>
            </a:r>
            <a:endParaRPr lang="pt-BR" dirty="0"/>
          </a:p>
        </p:txBody>
      </p:sp>
      <p:sp>
        <p:nvSpPr>
          <p:cNvPr id="5" name="Título 1"/>
          <p:cNvSpPr>
            <a:spLocks noGrp="1"/>
          </p:cNvSpPr>
          <p:nvPr>
            <p:ph type="title"/>
          </p:nvPr>
        </p:nvSpPr>
        <p:spPr/>
        <p:txBody>
          <a:bodyPr>
            <a:normAutofit fontScale="90000"/>
          </a:bodyPr>
          <a:lstStyle/>
          <a:p>
            <a:pPr algn="ctr"/>
            <a:r>
              <a:rPr lang="pt-BR" dirty="0" err="1" smtClean="0">
                <a:solidFill>
                  <a:srgbClr val="C00000"/>
                </a:solidFill>
              </a:rPr>
              <a:t>Néstor</a:t>
            </a:r>
            <a:r>
              <a:rPr lang="pt-BR" dirty="0" smtClean="0">
                <a:solidFill>
                  <a:srgbClr val="C00000"/>
                </a:solidFill>
              </a:rPr>
              <a:t> García </a:t>
            </a:r>
            <a:r>
              <a:rPr lang="pt-BR" dirty="0" err="1" smtClean="0">
                <a:solidFill>
                  <a:srgbClr val="C00000"/>
                </a:solidFill>
              </a:rPr>
              <a:t>Canclini</a:t>
            </a:r>
            <a:r>
              <a:rPr lang="pt-BR" dirty="0" smtClean="0">
                <a:solidFill>
                  <a:srgbClr val="FF0000"/>
                </a:solidFill>
              </a:rPr>
              <a:t/>
            </a:r>
            <a:br>
              <a:rPr lang="pt-BR" dirty="0" smtClean="0">
                <a:solidFill>
                  <a:srgbClr val="FF0000"/>
                </a:solidFill>
              </a:rPr>
            </a:br>
            <a:r>
              <a:rPr lang="pt-BR" sz="3600" dirty="0" err="1" smtClean="0"/>
              <a:t>Conflictos</a:t>
            </a:r>
            <a:r>
              <a:rPr lang="pt-BR" sz="3600" dirty="0" smtClean="0"/>
              <a:t> </a:t>
            </a:r>
            <a:r>
              <a:rPr lang="pt-BR" sz="3600" dirty="0" err="1" smtClean="0"/>
              <a:t>Interculturares</a:t>
            </a:r>
            <a:r>
              <a:rPr lang="pt-BR" sz="3600" dirty="0" smtClean="0"/>
              <a:t> </a:t>
            </a:r>
            <a:br>
              <a:rPr lang="pt-BR" sz="3600" dirty="0" smtClean="0"/>
            </a:br>
            <a:endParaRPr lang="pt-BR" sz="3600" dirty="0"/>
          </a:p>
        </p:txBody>
      </p:sp>
    </p:spTree>
    <p:extLst>
      <p:ext uri="{BB962C8B-B14F-4D97-AF65-F5344CB8AC3E}">
        <p14:creationId xmlns:p14="http://schemas.microsoft.com/office/powerpoint/2010/main" val="699775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sz="quarter"/>
          </p:nvPr>
        </p:nvSpPr>
        <p:spPr>
          <a:xfrm>
            <a:off x="2133600" y="-1899592"/>
            <a:ext cx="8229600" cy="3024336"/>
          </a:xfrm>
        </p:spPr>
        <p:txBody>
          <a:bodyPr>
            <a:normAutofit/>
          </a:bodyPr>
          <a:lstStyle/>
          <a:p>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
            </a:r>
            <a:br>
              <a:rPr lang="pt-BR" sz="1200" dirty="0"/>
            </a:br>
            <a:r>
              <a:rPr lang="pt-BR" sz="1200" dirty="0"/>
              <a:t>Agência de Imigração e Alfândega (ICE) dos EUA está transferindo 1.600 presos para prisões federais como meio de enfrentar o excesso de processos resultantes das novas políticas de “tolerância zero” do governo de Donald </a:t>
            </a:r>
            <a:r>
              <a:rPr lang="pt-BR" sz="1200" dirty="0" err="1"/>
              <a:t>Trump</a:t>
            </a:r>
            <a:r>
              <a:rPr lang="pt-BR" sz="1200" dirty="0"/>
              <a:t>, informou nesta sexta-feira, 8, a instituição (O Estado de </a:t>
            </a:r>
            <a:r>
              <a:rPr lang="pt-BR" sz="1200" dirty="0" err="1"/>
              <a:t>SPaulo</a:t>
            </a:r>
            <a:r>
              <a:rPr lang="pt-BR" sz="1200" dirty="0"/>
              <a:t>, 08/06/18)</a:t>
            </a:r>
            <a:br>
              <a:rPr lang="pt-BR" sz="1200" dirty="0"/>
            </a:br>
            <a:r>
              <a:rPr lang="pt-BR" sz="1200" dirty="0"/>
              <a:t/>
            </a:r>
            <a:br>
              <a:rPr lang="pt-BR" sz="1200" dirty="0"/>
            </a:br>
            <a:r>
              <a:rPr lang="pt-BR" sz="1200" dirty="0"/>
              <a:t>População de imigrantes nos EUA é estimada em 43 milhões</a:t>
            </a:r>
            <a:br>
              <a:rPr lang="pt-BR" sz="1200" dirty="0"/>
            </a:br>
            <a:endParaRPr lang="pt-BR" sz="1200" dirty="0"/>
          </a:p>
        </p:txBody>
      </p:sp>
      <p:pic>
        <p:nvPicPr>
          <p:cNvPr id="9" name="Espaço Reservado para Conteúdo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56091" y="1600200"/>
            <a:ext cx="3888819" cy="2185988"/>
          </a:xfrm>
        </p:spPr>
      </p:pic>
      <p:pic>
        <p:nvPicPr>
          <p:cNvPr id="10" name="Espaço Reservado para Conteúdo 9"/>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6248400" y="1600200"/>
            <a:ext cx="3886200" cy="2185988"/>
          </a:xfrm>
        </p:spPr>
      </p:pic>
      <p:pic>
        <p:nvPicPr>
          <p:cNvPr id="11" name="Espaço Reservado para Conteúdo 10"/>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2055989" y="3938589"/>
            <a:ext cx="3889022" cy="2187575"/>
          </a:xfrm>
        </p:spPr>
      </p:pic>
      <p:sp>
        <p:nvSpPr>
          <p:cNvPr id="12" name="Rectangle 1"/>
          <p:cNvSpPr>
            <a:spLocks noGrp="1" noChangeArrowheads="1"/>
          </p:cNvSpPr>
          <p:nvPr>
            <p:ph sz="quarter" idx="4"/>
          </p:nvPr>
        </p:nvSpPr>
        <p:spPr bwMode="auto">
          <a:xfrm>
            <a:off x="6172200" y="4109051"/>
            <a:ext cx="4499630"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pt-BR" altLang="pt-BR" sz="800" b="1" dirty="0">
                <a:solidFill>
                  <a:srgbClr val="111111"/>
                </a:solidFill>
                <a:latin typeface="inherit"/>
              </a:rPr>
              <a:t>Por que</a:t>
            </a:r>
            <a:r>
              <a:rPr lang="pt-BR" altLang="pt-BR" sz="800" b="1" dirty="0">
                <a:solidFill>
                  <a:srgbClr val="111111"/>
                </a:solidFill>
                <a:latin typeface="Majerit"/>
              </a:rPr>
              <a:t> </a:t>
            </a:r>
            <a:r>
              <a:rPr lang="pt-BR" altLang="pt-BR" sz="800" b="1" dirty="0">
                <a:solidFill>
                  <a:srgbClr val="111111"/>
                </a:solidFill>
                <a:latin typeface="inherit"/>
              </a:rPr>
              <a:t>as crianças estão sendo separadas de seus pais ou parentes adultos na fronteira?</a:t>
            </a:r>
            <a:endParaRPr lang="pt-BR" altLang="pt-BR" sz="800" b="1" dirty="0">
              <a:solidFill>
                <a:srgbClr val="111111"/>
              </a:solidFill>
              <a:latin typeface="Majerit"/>
            </a:endParaRPr>
          </a:p>
          <a:p>
            <a:pPr marL="0" indent="0">
              <a:lnSpc>
                <a:spcPct val="100000"/>
              </a:lnSpc>
              <a:buNone/>
            </a:pPr>
            <a:r>
              <a:rPr lang="pt-BR" altLang="pt-BR" sz="800" dirty="0">
                <a:solidFill>
                  <a:srgbClr val="444444"/>
                </a:solidFill>
                <a:latin typeface="Benton Sans"/>
              </a:rPr>
              <a:t>Devido a uma mudança de critério do Departamento de Justiça anunciada em abril, impondo </a:t>
            </a:r>
          </a:p>
          <a:p>
            <a:pPr marL="0" indent="0">
              <a:lnSpc>
                <a:spcPct val="100000"/>
              </a:lnSpc>
              <a:buNone/>
            </a:pPr>
            <a:r>
              <a:rPr lang="pt-BR" altLang="pt-BR" sz="800" dirty="0">
                <a:solidFill>
                  <a:srgbClr val="444444"/>
                </a:solidFill>
                <a:latin typeface="Benton Sans"/>
              </a:rPr>
              <a:t>“tolerância zero” às chegadas ilegais no país. Qualquer adulto que tente entrar nos </a:t>
            </a:r>
          </a:p>
          <a:p>
            <a:pPr marL="0" indent="0">
              <a:lnSpc>
                <a:spcPct val="100000"/>
              </a:lnSpc>
              <a:buNone/>
            </a:pPr>
            <a:r>
              <a:rPr lang="pt-BR" altLang="pt-BR" sz="800" dirty="0">
                <a:solidFill>
                  <a:srgbClr val="016CA2"/>
                </a:solidFill>
                <a:latin typeface="Benton Sans"/>
              </a:rPr>
              <a:t>Estados Unidos</a:t>
            </a:r>
            <a:r>
              <a:rPr lang="pt-BR" altLang="pt-BR" sz="800" dirty="0">
                <a:solidFill>
                  <a:srgbClr val="444444"/>
                </a:solidFill>
                <a:latin typeface="Benton Sans"/>
              </a:rPr>
              <a:t> de forma irregular e sem os procedimentos corretos de asilo é considerado um </a:t>
            </a:r>
          </a:p>
          <a:p>
            <a:pPr marL="0" indent="0">
              <a:lnSpc>
                <a:spcPct val="100000"/>
              </a:lnSpc>
              <a:buNone/>
            </a:pPr>
            <a:r>
              <a:rPr lang="pt-BR" altLang="pt-BR" sz="800" dirty="0">
                <a:solidFill>
                  <a:srgbClr val="444444"/>
                </a:solidFill>
                <a:latin typeface="Benton Sans"/>
              </a:rPr>
              <a:t>delinquente e processado judicialmente como tal, mesmo que não tenha antecedentes penais. </a:t>
            </a:r>
          </a:p>
          <a:p>
            <a:pPr marL="0" indent="0">
              <a:lnSpc>
                <a:spcPct val="100000"/>
              </a:lnSpc>
              <a:buNone/>
            </a:pPr>
            <a:r>
              <a:rPr lang="pt-BR" altLang="pt-BR" sz="800" dirty="0">
                <a:solidFill>
                  <a:srgbClr val="444444"/>
                </a:solidFill>
                <a:latin typeface="Benton Sans"/>
              </a:rPr>
              <a:t>Como os menores não podem ser levados à prisão, são separados. Um juiz determina se os pais</a:t>
            </a:r>
          </a:p>
          <a:p>
            <a:pPr marL="0" indent="0">
              <a:lnSpc>
                <a:spcPct val="100000"/>
              </a:lnSpc>
              <a:buNone/>
            </a:pPr>
            <a:r>
              <a:rPr lang="pt-BR" altLang="pt-BR" sz="800" dirty="0">
                <a:solidFill>
                  <a:srgbClr val="444444"/>
                </a:solidFill>
                <a:latin typeface="Benton Sans"/>
              </a:rPr>
              <a:t> e os filhos são deportados ou podem ficar nos EUA. A imensa maioria de imigrantes </a:t>
            </a:r>
          </a:p>
          <a:p>
            <a:pPr marL="0" indent="0">
              <a:lnSpc>
                <a:spcPct val="100000"/>
              </a:lnSpc>
              <a:buNone/>
            </a:pPr>
            <a:r>
              <a:rPr lang="pt-BR" altLang="pt-BR" sz="800" dirty="0">
                <a:solidFill>
                  <a:srgbClr val="444444"/>
                </a:solidFill>
                <a:latin typeface="Benton Sans"/>
              </a:rPr>
              <a:t>indocumentados é de centro-americanos.</a:t>
            </a:r>
            <a:endParaRPr lang="pt-BR" altLang="pt-BR" sz="800" b="1" dirty="0">
              <a:solidFill>
                <a:srgbClr val="111111"/>
              </a:solidFill>
              <a:latin typeface="Majerit"/>
            </a:endParaRPr>
          </a:p>
          <a:p>
            <a:pPr marL="0" indent="0">
              <a:lnSpc>
                <a:spcPct val="100000"/>
              </a:lnSpc>
              <a:buNone/>
            </a:pPr>
            <a:r>
              <a:rPr lang="pt-BR" altLang="pt-BR" sz="800" b="1" dirty="0">
                <a:solidFill>
                  <a:srgbClr val="111111"/>
                </a:solidFill>
                <a:latin typeface="inherit"/>
              </a:rPr>
              <a:t>Quantas crianças já foram separadas?</a:t>
            </a:r>
            <a:endParaRPr lang="pt-BR" altLang="pt-BR" sz="800" b="1" dirty="0">
              <a:solidFill>
                <a:srgbClr val="111111"/>
              </a:solidFill>
              <a:latin typeface="Majerit"/>
            </a:endParaRPr>
          </a:p>
          <a:p>
            <a:pPr marL="0" indent="0">
              <a:lnSpc>
                <a:spcPct val="100000"/>
              </a:lnSpc>
              <a:buNone/>
            </a:pPr>
            <a:r>
              <a:rPr lang="pt-BR" altLang="pt-BR" sz="800" dirty="0">
                <a:solidFill>
                  <a:srgbClr val="444444"/>
                </a:solidFill>
                <a:latin typeface="Benton Sans"/>
              </a:rPr>
              <a:t>Não há cifras completas. Entre 19 de abril e 6 de junho, 2.033 crianças foram separadas dos </a:t>
            </a:r>
          </a:p>
          <a:p>
            <a:pPr marL="0" indent="0">
              <a:lnSpc>
                <a:spcPct val="100000"/>
              </a:lnSpc>
              <a:buNone/>
            </a:pPr>
            <a:r>
              <a:rPr lang="pt-BR" altLang="pt-BR" sz="800" dirty="0">
                <a:solidFill>
                  <a:srgbClr val="444444"/>
                </a:solidFill>
                <a:latin typeface="Benton Sans"/>
              </a:rPr>
              <a:t>seus pais ao tentarem entrar nos EUA em pontos fronteiriços oficiais, segundo estatísticas obtidas</a:t>
            </a:r>
          </a:p>
          <a:p>
            <a:pPr marL="0" indent="0">
              <a:lnSpc>
                <a:spcPct val="100000"/>
              </a:lnSpc>
              <a:buNone/>
            </a:pPr>
            <a:r>
              <a:rPr lang="pt-BR" altLang="pt-BR" sz="800" dirty="0">
                <a:solidFill>
                  <a:srgbClr val="444444"/>
                </a:solidFill>
                <a:latin typeface="Benton Sans"/>
              </a:rPr>
              <a:t> pela agência Associated Press. Isso exclui os muitos imigrantes que chegam ao país por vias </a:t>
            </a:r>
          </a:p>
          <a:p>
            <a:pPr marL="0" indent="0">
              <a:lnSpc>
                <a:spcPct val="100000"/>
              </a:lnSpc>
              <a:buNone/>
            </a:pPr>
            <a:r>
              <a:rPr lang="pt-BR" altLang="pt-BR" sz="800" dirty="0">
                <a:solidFill>
                  <a:srgbClr val="444444"/>
                </a:solidFill>
                <a:latin typeface="Benton Sans"/>
              </a:rPr>
              <a:t>não oficiais, como por exemplo atravessando o rio Grande em um bote. Em abril houve 55 </a:t>
            </a:r>
          </a:p>
          <a:p>
            <a:pPr marL="0" indent="0">
              <a:lnSpc>
                <a:spcPct val="100000"/>
              </a:lnSpc>
              <a:buNone/>
            </a:pPr>
            <a:r>
              <a:rPr lang="pt-BR" altLang="pt-BR" sz="800" dirty="0">
                <a:solidFill>
                  <a:srgbClr val="444444"/>
                </a:solidFill>
                <a:latin typeface="Benton Sans"/>
              </a:rPr>
              <a:t>separações, e em março foram 64. De outubro de 2016 a fevereiro de 2018 houve quase 1.800 </a:t>
            </a:r>
          </a:p>
          <a:p>
            <a:pPr marL="0" indent="0">
              <a:lnSpc>
                <a:spcPct val="100000"/>
              </a:lnSpc>
              <a:buNone/>
            </a:pPr>
            <a:r>
              <a:rPr lang="pt-BR" altLang="pt-BR" sz="800" dirty="0">
                <a:solidFill>
                  <a:srgbClr val="444444"/>
                </a:solidFill>
                <a:latin typeface="Benton Sans"/>
              </a:rPr>
              <a:t>separações, segundo a agência Reuters.</a:t>
            </a:r>
            <a:endParaRPr lang="pt-BR" altLang="pt-BR" sz="800" dirty="0"/>
          </a:p>
        </p:txBody>
      </p:sp>
    </p:spTree>
    <p:extLst>
      <p:ext uri="{BB962C8B-B14F-4D97-AF65-F5344CB8AC3E}">
        <p14:creationId xmlns:p14="http://schemas.microsoft.com/office/powerpoint/2010/main" val="107180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solidFill>
                  <a:srgbClr val="FF0000"/>
                </a:solidFill>
              </a:rPr>
              <a:t/>
            </a:r>
            <a:br>
              <a:rPr lang="pt-BR" sz="4000" dirty="0" smtClean="0">
                <a:solidFill>
                  <a:srgbClr val="FF0000"/>
                </a:solidFill>
              </a:rPr>
            </a:br>
            <a:r>
              <a:rPr lang="pt-BR" dirty="0" smtClean="0">
                <a:solidFill>
                  <a:srgbClr val="C00000"/>
                </a:solidFill>
              </a:rPr>
              <a:t>Boaventura de Sousa Santos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ctr">
              <a:buNone/>
            </a:pPr>
            <a:endParaRPr lang="pt-BR" sz="3200" b="1" dirty="0" smtClean="0"/>
          </a:p>
          <a:p>
            <a:pPr marL="0" indent="0" algn="ctr">
              <a:buNone/>
            </a:pPr>
            <a:endParaRPr lang="pt-BR" sz="3200" b="1" dirty="0" smtClean="0"/>
          </a:p>
          <a:p>
            <a:pPr marL="0" indent="0" algn="ctr">
              <a:buNone/>
            </a:pPr>
            <a:r>
              <a:rPr lang="pt-BR" sz="3200" b="1" dirty="0" smtClean="0"/>
              <a:t>Para onde vai a democracia</a:t>
            </a:r>
            <a:r>
              <a:rPr lang="pt-BR" sz="6000" b="1" dirty="0" smtClean="0">
                <a:solidFill>
                  <a:srgbClr val="C00000"/>
                </a:solidFill>
              </a:rPr>
              <a:t>?</a:t>
            </a:r>
          </a:p>
          <a:p>
            <a:pPr marL="0" indent="0">
              <a:buNone/>
            </a:pPr>
            <a:endParaRPr lang="pt-BR" dirty="0" smtClean="0"/>
          </a:p>
        </p:txBody>
      </p:sp>
    </p:spTree>
    <p:extLst>
      <p:ext uri="{BB962C8B-B14F-4D97-AF65-F5344CB8AC3E}">
        <p14:creationId xmlns:p14="http://schemas.microsoft.com/office/powerpoint/2010/main" val="337964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difícil democracia </a:t>
            </a:r>
            <a:r>
              <a:rPr lang="pt-BR" b="1" dirty="0" smtClean="0">
                <a:solidFill>
                  <a:srgbClr val="FF0000"/>
                </a:solidFill>
              </a:rPr>
              <a:t/>
            </a:r>
            <a:br>
              <a:rPr lang="pt-BR" b="1" dirty="0" smtClean="0">
                <a:solidFill>
                  <a:srgbClr val="FF0000"/>
                </a:solidFill>
              </a:rPr>
            </a:br>
            <a:r>
              <a:rPr lang="pt-BR" dirty="0" smtClean="0">
                <a:solidFill>
                  <a:srgbClr val="C00000"/>
                </a:solidFill>
              </a:rPr>
              <a:t>Boaventura de Sousa Santos</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buNone/>
            </a:pPr>
            <a:endParaRPr lang="pt-BR" dirty="0" smtClean="0"/>
          </a:p>
          <a:p>
            <a:pPr marL="0" indent="0">
              <a:buNone/>
            </a:pPr>
            <a:r>
              <a:rPr lang="pt-BR" dirty="0" smtClean="0"/>
              <a:t>“A segunda década do milênio está dominada, talvez como nunca, pelo monopólio de uma concepção de democracia de tão baixa intensidade que facilmente se confunde com a </a:t>
            </a:r>
            <a:r>
              <a:rPr lang="pt-BR" dirty="0" err="1" smtClean="0"/>
              <a:t>antidemocracia</a:t>
            </a:r>
            <a:r>
              <a:rPr lang="pt-BR" dirty="0" smtClean="0"/>
              <a:t>. Com cada vez mais infeliz convicção, </a:t>
            </a:r>
            <a:r>
              <a:rPr lang="pt-BR" dirty="0" smtClean="0">
                <a:solidFill>
                  <a:srgbClr val="C00000"/>
                </a:solidFill>
              </a:rPr>
              <a:t>vivemos em sociedades politicamente democráticas e socialmente fascistas.”</a:t>
            </a:r>
            <a:endParaRPr lang="pt-BR" dirty="0">
              <a:solidFill>
                <a:srgbClr val="C00000"/>
              </a:solidFill>
            </a:endParaRPr>
          </a:p>
        </p:txBody>
      </p:sp>
    </p:spTree>
    <p:extLst>
      <p:ext uri="{BB962C8B-B14F-4D97-AF65-F5344CB8AC3E}">
        <p14:creationId xmlns:p14="http://schemas.microsoft.com/office/powerpoint/2010/main" val="1621387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dirty="0" smtClean="0"/>
              <a:t/>
            </a:r>
            <a:br>
              <a:rPr lang="pt-BR" dirty="0" smtClean="0"/>
            </a:br>
            <a:r>
              <a:rPr lang="pt-BR" sz="4900" b="1" dirty="0" smtClean="0"/>
              <a:t>O ódio à democracia </a:t>
            </a:r>
            <a:r>
              <a:rPr lang="pt-BR" sz="4000" dirty="0" smtClean="0"/>
              <a:t>(2005)</a:t>
            </a:r>
            <a:r>
              <a:rPr lang="pt-BR" dirty="0"/>
              <a:t/>
            </a:r>
            <a:br>
              <a:rPr lang="pt-BR" dirty="0"/>
            </a:br>
            <a:r>
              <a:rPr lang="pt-BR" sz="4900" dirty="0" smtClean="0">
                <a:solidFill>
                  <a:srgbClr val="C00000"/>
                </a:solidFill>
              </a:rPr>
              <a:t>Jacques </a:t>
            </a:r>
            <a:r>
              <a:rPr lang="pt-BR" sz="4900" dirty="0" err="1">
                <a:solidFill>
                  <a:srgbClr val="C00000"/>
                </a:solidFill>
              </a:rPr>
              <a:t>Rancière</a:t>
            </a:r>
            <a:r>
              <a:rPr lang="pt-BR" sz="4900" dirty="0">
                <a:solidFill>
                  <a:srgbClr val="C00000"/>
                </a:solidFill>
              </a:rPr>
              <a:t> </a:t>
            </a:r>
            <a:r>
              <a:rPr lang="pt-BR" dirty="0" smtClean="0"/>
              <a:t/>
            </a:r>
            <a:br>
              <a:rPr lang="pt-BR" dirty="0" smtClean="0"/>
            </a:b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dirty="0"/>
          </a:p>
          <a:p>
            <a:pPr marL="0" indent="0" algn="just">
              <a:buNone/>
            </a:pPr>
            <a:r>
              <a:rPr lang="pt-BR" dirty="0" smtClean="0"/>
              <a:t>“A intensidade </a:t>
            </a:r>
            <a:r>
              <a:rPr lang="pt-BR" dirty="0"/>
              <a:t>da vida democrática, </a:t>
            </a:r>
            <a:r>
              <a:rPr lang="pt-BR" dirty="0" smtClean="0"/>
              <a:t>advém da </a:t>
            </a:r>
            <a:r>
              <a:rPr lang="pt-BR" dirty="0"/>
              <a:t>constante e conflituosa expansão que opera em seu interior, </a:t>
            </a:r>
            <a:r>
              <a:rPr lang="pt-BR" dirty="0" smtClean="0"/>
              <a:t>cujo cerne é o</a:t>
            </a:r>
            <a:r>
              <a:rPr lang="pt-BR" dirty="0" smtClean="0">
                <a:solidFill>
                  <a:srgbClr val="C00000"/>
                </a:solidFill>
              </a:rPr>
              <a:t> poder de qualquer um </a:t>
            </a:r>
            <a:r>
              <a:rPr lang="pt-BR" dirty="0">
                <a:solidFill>
                  <a:srgbClr val="C00000"/>
                </a:solidFill>
              </a:rPr>
              <a:t>para governar, </a:t>
            </a:r>
            <a:r>
              <a:rPr lang="pt-BR" dirty="0"/>
              <a:t>para adentrar as esferas antes reservadas a </a:t>
            </a:r>
            <a:r>
              <a:rPr lang="pt-BR" dirty="0" smtClean="0"/>
              <a:t>poucos.”</a:t>
            </a:r>
          </a:p>
          <a:p>
            <a:pPr marL="0" indent="0">
              <a:buNone/>
            </a:pPr>
            <a:r>
              <a:rPr lang="pt-BR" dirty="0" smtClean="0">
                <a:solidFill>
                  <a:srgbClr val="FF0000"/>
                </a:solidFill>
              </a:rPr>
              <a:t>_________________________________________________________</a:t>
            </a:r>
          </a:p>
          <a:p>
            <a:pPr marL="0" indent="0" algn="just">
              <a:buNone/>
            </a:pPr>
            <a:r>
              <a:rPr lang="pt-BR" sz="2200" dirty="0" smtClean="0"/>
              <a:t>“A verdadeira democracia é precisamente essa luta de democracias, a democracia contestando a si mesma, se expondo ao seu próprio limite.”</a:t>
            </a:r>
            <a:endParaRPr lang="pt-BR" sz="2200" dirty="0"/>
          </a:p>
        </p:txBody>
      </p:sp>
    </p:spTree>
    <p:extLst>
      <p:ext uri="{BB962C8B-B14F-4D97-AF65-F5344CB8AC3E}">
        <p14:creationId xmlns:p14="http://schemas.microsoft.com/office/powerpoint/2010/main" val="53898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dirty="0"/>
          </a:p>
        </p:txBody>
      </p:sp>
      <p:sp>
        <p:nvSpPr>
          <p:cNvPr id="8" name="Espaço Reservado para Conteúdo 7"/>
          <p:cNvSpPr>
            <a:spLocks noGrp="1"/>
          </p:cNvSpPr>
          <p:nvPr>
            <p:ph idx="1"/>
          </p:nvPr>
        </p:nvSpPr>
        <p:spPr/>
        <p:txBody>
          <a:bodyPr>
            <a:normAutofit/>
          </a:bodyPr>
          <a:lstStyle/>
          <a:p>
            <a:pPr algn="ctr">
              <a:buNone/>
            </a:pPr>
            <a:endParaRPr lang="pt-BR" sz="4800" b="1" dirty="0" smtClean="0">
              <a:solidFill>
                <a:srgbClr val="FF0000"/>
              </a:solidFill>
            </a:endParaRPr>
          </a:p>
          <a:p>
            <a:pPr algn="ctr">
              <a:buNone/>
            </a:pPr>
            <a:r>
              <a:rPr lang="pt-BR" sz="4800" dirty="0" smtClean="0">
                <a:solidFill>
                  <a:srgbClr val="C00000"/>
                </a:solidFill>
              </a:rPr>
              <a:t>PRECEITOS que norteiam as reflexões</a:t>
            </a:r>
            <a:endParaRPr lang="pt-BR" sz="4800" dirty="0">
              <a:solidFill>
                <a:srgbClr val="C00000"/>
              </a:solidFill>
            </a:endParaRPr>
          </a:p>
        </p:txBody>
      </p:sp>
      <p:pic>
        <p:nvPicPr>
          <p:cNvPr id="9" name="Espaço Reservado para Conteúdo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226231" y="3943686"/>
            <a:ext cx="1213727" cy="2185988"/>
          </a:xfrm>
        </p:spPr>
      </p:pic>
    </p:spTree>
    <p:extLst>
      <p:ext uri="{BB962C8B-B14F-4D97-AF65-F5344CB8AC3E}">
        <p14:creationId xmlns:p14="http://schemas.microsoft.com/office/powerpoint/2010/main" val="425026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
            </a:r>
            <a:br>
              <a:rPr lang="pt-BR" sz="4000" dirty="0"/>
            </a:br>
            <a:r>
              <a:rPr lang="pt-BR" sz="4900" dirty="0">
                <a:solidFill>
                  <a:srgbClr val="C00000"/>
                </a:solidFill>
              </a:rPr>
              <a:t>Boaventura de Sousa Santos</a:t>
            </a:r>
            <a:r>
              <a:rPr lang="pt-BR" sz="3200" dirty="0" smtClean="0"/>
              <a:t/>
            </a:r>
            <a:br>
              <a:rPr lang="pt-BR" sz="3200" dirty="0" smtClean="0"/>
            </a:br>
            <a:r>
              <a:rPr lang="pt-BR" sz="4000" dirty="0" smtClean="0"/>
              <a:t>Procuram-se </a:t>
            </a:r>
            <a:r>
              <a:rPr lang="pt-BR" sz="4000" dirty="0"/>
              <a:t>horizontes, urgente (2018)</a:t>
            </a:r>
            <a:br>
              <a:rPr lang="pt-BR" sz="4000" dirty="0"/>
            </a:br>
            <a:r>
              <a:rPr lang="pt-BR" sz="3200" dirty="0"/>
              <a:t/>
            </a:r>
            <a:br>
              <a:rPr lang="pt-BR" sz="3200" dirty="0"/>
            </a:br>
            <a:endParaRPr lang="pt-BR" sz="3200" dirty="0"/>
          </a:p>
        </p:txBody>
      </p:sp>
      <p:sp>
        <p:nvSpPr>
          <p:cNvPr id="3" name="Espaço Reservado para Conteúdo 2"/>
          <p:cNvSpPr>
            <a:spLocks noGrp="1"/>
          </p:cNvSpPr>
          <p:nvPr>
            <p:ph idx="1"/>
          </p:nvPr>
        </p:nvSpPr>
        <p:spPr/>
        <p:txBody>
          <a:bodyPr>
            <a:normAutofit fontScale="55000" lnSpcReduction="20000"/>
          </a:bodyPr>
          <a:lstStyle/>
          <a:p>
            <a:r>
              <a:rPr lang="pt-BR" dirty="0"/>
              <a:t>A versão otimista da luta contra o extremismo racionalista e dogmatista consiste em pensar que as lutas do passado lograram vencer de modo irreversível os excessos e perversidades do extremismo e que somos hoje demasiado humanos para admitir a existência de sub-humanos. Trata-se de um pensamento anacrônico inverso que consiste em imaginar o presente como tendo superado definitivamente o passado. Enquanto o pensamento reacionário pretende fazer o presente regressar ao passado, o pensamento anacrônico inverso opera como se o passado não fosse ainda presente. Devido ao pensamento anacrônico inverso, vivemos em tempo colonial com imaginários pós-coloniais; vivemos em tempo de ditadura informal com imaginários de democracia formal; vivemos em tempo de corpos </a:t>
            </a:r>
            <a:r>
              <a:rPr lang="pt-BR" dirty="0" err="1"/>
              <a:t>racializados</a:t>
            </a:r>
            <a:r>
              <a:rPr lang="pt-BR" dirty="0"/>
              <a:t>, </a:t>
            </a:r>
            <a:r>
              <a:rPr lang="pt-BR" dirty="0" err="1"/>
              <a:t>sexualizados</a:t>
            </a:r>
            <a:r>
              <a:rPr lang="pt-BR" dirty="0"/>
              <a:t>, assassinados, esquartejados com imaginários de direitos humanos; vivemos em tempo de muros, fronteiras como trincheiras, exílios forçados, deslocamentos internos com imaginários de globalização; vivemos em tempo de </a:t>
            </a:r>
            <a:r>
              <a:rPr lang="pt-BR" dirty="0" err="1"/>
              <a:t>silenciamentos</a:t>
            </a:r>
            <a:r>
              <a:rPr lang="pt-BR" dirty="0"/>
              <a:t> e de sociologias das ausências com imaginários de orgia comunicacional digital; vivemos em tempo de grandes maiorias só terem liberdade para serem miseráveis com imaginários de autonomia e empreendedorismo; vivemos em tempo de vítimas a virarem-se contra vítimas e de oprimidos a elegerem os seus opressores com imaginários de libertação e de justiça social.</a:t>
            </a:r>
          </a:p>
          <a:p>
            <a:r>
              <a:rPr lang="pt-BR" dirty="0"/>
              <a:t>O totalitarismo do nosso tempo apresenta-se como o fim do totalitarismo e é, por isso, mais insidioso que os totalitarismos anteriores. Somos demasiados e demasiado humanos para cabermos num caminho só; mas, por outro lado, se os caminhos forem muitos e em todas as direções facilmente se transformam num labirinto ou num novelo, em todo o caso, num campo dinâmico de paralisia. É esta a condição do nosso tempo. Para sair dela é preciso combinar a pluralidade de caminhos com a coerência de um horizonte que ordene as circunstâncias e lhes dê sentido. Para pensar tal combinação e, aliás, até para pensar que ela é necessária, são necessárias outras maneiras de pensar, sentir e conhecer</a:t>
            </a:r>
            <a:r>
              <a:rPr lang="pt-BR" dirty="0" smtClean="0"/>
              <a:t>.</a:t>
            </a:r>
          </a:p>
          <a:p>
            <a:pPr marL="0" indent="0">
              <a:buNone/>
            </a:pPr>
            <a:endParaRPr lang="pt-BR" dirty="0" smtClean="0"/>
          </a:p>
          <a:p>
            <a:pPr marL="0" indent="0">
              <a:buNone/>
            </a:pPr>
            <a:r>
              <a:rPr lang="pt-BR" dirty="0">
                <a:hlinkClick r:id="rId2"/>
              </a:rPr>
              <a:t>https://outraspalavras.net/posts/boaventura-procuram-se-horizontes-com-urgencia-maxima</a:t>
            </a:r>
            <a:r>
              <a:rPr lang="pt-BR" dirty="0" smtClean="0">
                <a:hlinkClick r:id="rId2"/>
              </a:rPr>
              <a:t>/</a:t>
            </a:r>
            <a:endParaRPr lang="pt-BR" dirty="0" smtClean="0"/>
          </a:p>
          <a:p>
            <a:pPr marL="0" indent="0">
              <a:buNone/>
            </a:pPr>
            <a:endParaRPr lang="pt-BR" dirty="0"/>
          </a:p>
          <a:p>
            <a:endParaRPr lang="pt-BR" dirty="0"/>
          </a:p>
        </p:txBody>
      </p:sp>
    </p:spTree>
    <p:extLst>
      <p:ext uri="{BB962C8B-B14F-4D97-AF65-F5344CB8AC3E}">
        <p14:creationId xmlns:p14="http://schemas.microsoft.com/office/powerpoint/2010/main" val="402958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dirty="0" err="1" smtClean="0">
                <a:solidFill>
                  <a:srgbClr val="C00000"/>
                </a:solidFill>
              </a:rPr>
              <a:t>Jesús</a:t>
            </a:r>
            <a:r>
              <a:rPr lang="pt-BR" dirty="0" smtClean="0">
                <a:solidFill>
                  <a:srgbClr val="C00000"/>
                </a:solidFill>
              </a:rPr>
              <a:t> Martín-</a:t>
            </a:r>
            <a:r>
              <a:rPr lang="pt-BR" dirty="0" err="1" smtClean="0">
                <a:solidFill>
                  <a:srgbClr val="C00000"/>
                </a:solidFill>
              </a:rPr>
              <a:t>Barbero</a:t>
            </a:r>
            <a:endParaRPr lang="pt-BR" dirty="0">
              <a:solidFill>
                <a:srgbClr val="C00000"/>
              </a:solidFill>
            </a:endParaRPr>
          </a:p>
        </p:txBody>
      </p:sp>
      <p:sp>
        <p:nvSpPr>
          <p:cNvPr id="5" name="Espaço Reservado para Conteúdo 4"/>
          <p:cNvSpPr>
            <a:spLocks noGrp="1"/>
          </p:cNvSpPr>
          <p:nvPr>
            <p:ph idx="1"/>
          </p:nvPr>
        </p:nvSpPr>
        <p:spPr/>
        <p:txBody>
          <a:bodyPr>
            <a:normAutofit/>
          </a:bodyPr>
          <a:lstStyle/>
          <a:p>
            <a:pPr algn="ctr">
              <a:buNone/>
            </a:pPr>
            <a:r>
              <a:rPr lang="pt-BR" dirty="0" smtClean="0"/>
              <a:t>Sociedade em mutação</a:t>
            </a:r>
          </a:p>
          <a:p>
            <a:pPr algn="ctr">
              <a:buNone/>
            </a:pPr>
            <a:r>
              <a:rPr lang="pt-BR" dirty="0" smtClean="0">
                <a:solidFill>
                  <a:srgbClr val="FF0000"/>
                </a:solidFill>
              </a:rPr>
              <a:t>↓</a:t>
            </a:r>
          </a:p>
          <a:p>
            <a:pPr algn="ctr">
              <a:buNone/>
            </a:pPr>
            <a:r>
              <a:rPr lang="pt-BR" dirty="0" smtClean="0"/>
              <a:t>Sociedade de falas estendidas</a:t>
            </a:r>
          </a:p>
          <a:p>
            <a:pPr algn="ctr">
              <a:buNone/>
            </a:pPr>
            <a:r>
              <a:rPr lang="pt-BR" dirty="0" smtClean="0">
                <a:solidFill>
                  <a:srgbClr val="FF0000"/>
                </a:solidFill>
              </a:rPr>
              <a:t>↓</a:t>
            </a:r>
          </a:p>
          <a:p>
            <a:pPr algn="ctr">
              <a:buNone/>
            </a:pPr>
            <a:r>
              <a:rPr lang="pt-BR" dirty="0" smtClean="0"/>
              <a:t>Ruídos = entrechoque das falas do mundo</a:t>
            </a:r>
          </a:p>
          <a:p>
            <a:pPr algn="ctr">
              <a:buNone/>
            </a:pPr>
            <a:r>
              <a:rPr lang="pt-BR" dirty="0" smtClean="0">
                <a:solidFill>
                  <a:srgbClr val="FF0000"/>
                </a:solidFill>
                <a:latin typeface="Times New Roman" panose="02020603050405020304" pitchFamily="18" charset="0"/>
                <a:cs typeface="Times New Roman" panose="02020603050405020304" pitchFamily="18" charset="0"/>
              </a:rPr>
              <a:t>ꜜ</a:t>
            </a:r>
            <a:endParaRPr lang="pt-BR" dirty="0">
              <a:solidFill>
                <a:srgbClr val="FF0000"/>
              </a:solidFill>
            </a:endParaRPr>
          </a:p>
          <a:p>
            <a:pPr algn="ctr">
              <a:buNone/>
            </a:pPr>
            <a:r>
              <a:rPr lang="pt-BR" dirty="0" smtClean="0"/>
              <a:t>Novo ecossistema comunicativo</a:t>
            </a:r>
            <a:endParaRPr lang="pt-BR" dirty="0"/>
          </a:p>
        </p:txBody>
      </p:sp>
    </p:spTree>
    <p:extLst>
      <p:ext uri="{BB962C8B-B14F-4D97-AF65-F5344CB8AC3E}">
        <p14:creationId xmlns:p14="http://schemas.microsoft.com/office/powerpoint/2010/main" val="847408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solidFill>
                  <a:srgbClr val="FF0000"/>
                </a:solidFill>
              </a:rPr>
              <a:t>SPECTRES ARE HAUNTING EUROPE</a:t>
            </a:r>
            <a:br>
              <a:rPr lang="pt-BR" sz="3600" dirty="0" smtClean="0">
                <a:solidFill>
                  <a:srgbClr val="FF0000"/>
                </a:solidFill>
              </a:rPr>
            </a:br>
            <a:r>
              <a:rPr lang="pt-BR" sz="2400" dirty="0" smtClean="0"/>
              <a:t>Maria </a:t>
            </a:r>
            <a:r>
              <a:rPr lang="pt-BR" sz="2400" dirty="0" err="1" smtClean="0"/>
              <a:t>Kourkouta</a:t>
            </a:r>
            <a:r>
              <a:rPr lang="pt-BR" sz="2400" dirty="0" smtClean="0"/>
              <a:t> e Niki </a:t>
            </a:r>
            <a:r>
              <a:rPr lang="pt-BR" sz="2400" dirty="0" err="1" smtClean="0"/>
              <a:t>Gianari</a:t>
            </a:r>
            <a:r>
              <a:rPr lang="pt-BR" sz="2400" dirty="0" smtClean="0"/>
              <a:t>, 2016, Grécia</a:t>
            </a:r>
            <a:endParaRPr lang="pt-BR" sz="3600" dirty="0">
              <a:solidFill>
                <a:srgbClr val="FF0000"/>
              </a:solidFill>
            </a:endParaRPr>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www.youtube.com/watch?v=p-9c3YblPTc</a:t>
            </a:r>
            <a:endParaRPr lang="pt-BR" dirty="0" smtClean="0"/>
          </a:p>
          <a:p>
            <a:pPr marL="0" indent="0">
              <a:buNone/>
            </a:pPr>
            <a:endParaRPr lang="pt-BR" dirty="0"/>
          </a:p>
          <a:p>
            <a:pPr marL="0" indent="0">
              <a:buNone/>
            </a:pPr>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257" y="2707341"/>
            <a:ext cx="5429250" cy="3810000"/>
          </a:xfrm>
          <a:prstGeom prst="rect">
            <a:avLst/>
          </a:prstGeom>
        </p:spPr>
      </p:pic>
    </p:spTree>
    <p:extLst>
      <p:ext uri="{BB962C8B-B14F-4D97-AF65-F5344CB8AC3E}">
        <p14:creationId xmlns:p14="http://schemas.microsoft.com/office/powerpoint/2010/main" val="124187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latin typeface="+mn-lt"/>
              </a:rPr>
              <a:t>Vladimir </a:t>
            </a:r>
            <a:r>
              <a:rPr lang="pt-BR" dirty="0" err="1" smtClean="0">
                <a:solidFill>
                  <a:srgbClr val="C00000"/>
                </a:solidFill>
                <a:latin typeface="+mn-lt"/>
              </a:rPr>
              <a:t>Safatle</a:t>
            </a:r>
            <a:r>
              <a:rPr lang="pt-BR" dirty="0" smtClean="0">
                <a:solidFill>
                  <a:srgbClr val="C00000"/>
                </a:solidFill>
                <a:latin typeface="+mn-lt"/>
              </a:rPr>
              <a:t> </a:t>
            </a:r>
            <a:r>
              <a:rPr lang="pt-BR" dirty="0" smtClean="0"/>
              <a:t>(2018)</a:t>
            </a:r>
            <a:endParaRPr lang="pt-BR"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a:t>A questão do outro, o drama do reconhecimento, talvez seja hoje a questão política </a:t>
            </a:r>
            <a:r>
              <a:rPr lang="pt-BR" smtClean="0"/>
              <a:t>central.</a:t>
            </a:r>
          </a:p>
          <a:p>
            <a:pPr marL="0" indent="0" algn="just">
              <a:buNone/>
            </a:pPr>
            <a:endParaRPr lang="pt-BR" dirty="0"/>
          </a:p>
          <a:p>
            <a:pPr marL="0" indent="0" algn="just">
              <a:buNone/>
            </a:pPr>
            <a:r>
              <a:rPr lang="pt-BR" dirty="0" smtClean="0"/>
              <a:t>________________________________________________________</a:t>
            </a:r>
          </a:p>
          <a:p>
            <a:pPr algn="just"/>
            <a:r>
              <a:rPr lang="pt-BR" sz="2100" b="1" dirty="0">
                <a:solidFill>
                  <a:srgbClr val="C00000"/>
                </a:solidFill>
              </a:rPr>
              <a:t>Democracia é invenção</a:t>
            </a:r>
            <a:r>
              <a:rPr lang="pt-BR" sz="2100" dirty="0"/>
              <a:t>: cria, subverte e recria ininterruptamente os direitos, reinstituindo o social e o político. </a:t>
            </a:r>
            <a:r>
              <a:rPr lang="pt-BR" sz="2100" dirty="0" smtClean="0"/>
              <a:t>Tem </a:t>
            </a:r>
            <a:r>
              <a:rPr lang="pt-BR" sz="2100" dirty="0"/>
              <a:t>como princípio fundamental a ampliação dos direitos, cuja matéria-prima é o</a:t>
            </a:r>
            <a:r>
              <a:rPr lang="pt-BR" sz="2100" b="1" dirty="0">
                <a:solidFill>
                  <a:srgbClr val="FF0000"/>
                </a:solidFill>
              </a:rPr>
              <a:t> </a:t>
            </a:r>
            <a:r>
              <a:rPr lang="pt-BR" sz="2100" b="1" dirty="0" smtClean="0">
                <a:solidFill>
                  <a:srgbClr val="C00000"/>
                </a:solidFill>
              </a:rPr>
              <a:t>desejo.</a:t>
            </a:r>
            <a:endParaRPr lang="pt-BR" sz="2100" dirty="0">
              <a:solidFill>
                <a:srgbClr val="C00000"/>
              </a:solidFill>
            </a:endParaRPr>
          </a:p>
          <a:p>
            <a:r>
              <a:rPr lang="pt-BR" sz="2100" dirty="0"/>
              <a:t>N</a:t>
            </a:r>
            <a:r>
              <a:rPr lang="pt-BR" sz="2100" dirty="0" smtClean="0"/>
              <a:t>ão </a:t>
            </a:r>
            <a:r>
              <a:rPr lang="pt-BR" sz="2100" dirty="0"/>
              <a:t>chegará a um momento em que estará consolidada: </a:t>
            </a:r>
            <a:r>
              <a:rPr lang="pt-BR" sz="2100" b="1" dirty="0">
                <a:solidFill>
                  <a:srgbClr val="C00000"/>
                </a:solidFill>
              </a:rPr>
              <a:t>permanente condição de </a:t>
            </a:r>
            <a:r>
              <a:rPr lang="pt-BR" sz="2100" b="1" dirty="0" smtClean="0">
                <a:solidFill>
                  <a:srgbClr val="C00000"/>
                </a:solidFill>
              </a:rPr>
              <a:t>desejo.</a:t>
            </a:r>
            <a:endParaRPr lang="pt-BR" sz="2100" b="1" dirty="0">
              <a:solidFill>
                <a:srgbClr val="C00000"/>
              </a:solidFill>
            </a:endParaRPr>
          </a:p>
          <a:p>
            <a:pPr marL="0" indent="0" algn="just">
              <a:buNone/>
            </a:pPr>
            <a:endParaRPr lang="pt-BR" dirty="0" smtClean="0"/>
          </a:p>
        </p:txBody>
      </p:sp>
    </p:spTree>
    <p:extLst>
      <p:ext uri="{BB962C8B-B14F-4D97-AF65-F5344CB8AC3E}">
        <p14:creationId xmlns:p14="http://schemas.microsoft.com/office/powerpoint/2010/main" val="3919778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4000" dirty="0" smtClean="0"/>
              <a:t>O fardo da raça (2018)</a:t>
            </a:r>
            <a:r>
              <a:rPr lang="pt-BR" dirty="0" smtClean="0">
                <a:solidFill>
                  <a:srgbClr val="C00000"/>
                </a:solidFill>
              </a:rPr>
              <a:t/>
            </a:r>
            <a:br>
              <a:rPr lang="pt-BR" dirty="0" smtClean="0">
                <a:solidFill>
                  <a:srgbClr val="C00000"/>
                </a:solidFill>
              </a:rPr>
            </a:br>
            <a:r>
              <a:rPr lang="pt-BR" dirty="0" err="1" smtClean="0">
                <a:solidFill>
                  <a:srgbClr val="C00000"/>
                </a:solidFill>
              </a:rPr>
              <a:t>Achille</a:t>
            </a:r>
            <a:r>
              <a:rPr lang="pt-BR" dirty="0" smtClean="0">
                <a:solidFill>
                  <a:srgbClr val="C00000"/>
                </a:solidFill>
              </a:rPr>
              <a:t> </a:t>
            </a:r>
            <a:r>
              <a:rPr lang="pt-BR" dirty="0" err="1" smtClean="0">
                <a:solidFill>
                  <a:srgbClr val="C00000"/>
                </a:solidFill>
              </a:rPr>
              <a:t>Mbembe</a:t>
            </a:r>
            <a:endParaRPr lang="pt-BR"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pPr algn="just"/>
            <a:r>
              <a:rPr lang="pt-BR" dirty="0" smtClean="0"/>
              <a:t>O tempo atual é marcado, entre outras coisas, por uma </a:t>
            </a:r>
            <a:r>
              <a:rPr lang="pt-BR" dirty="0" smtClean="0">
                <a:solidFill>
                  <a:srgbClr val="C00000"/>
                </a:solidFill>
              </a:rPr>
              <a:t>profunda crise das relações entre a democracia, a memória e a ideia de um futuro que possa ser compartilhado por toda a humanidade</a:t>
            </a:r>
            <a:r>
              <a:rPr lang="pt-BR" dirty="0" smtClean="0"/>
              <a:t>*.</a:t>
            </a:r>
          </a:p>
          <a:p>
            <a:pPr algn="just"/>
            <a:r>
              <a:rPr lang="pt-BR" dirty="0"/>
              <a:t>Modo de produção de </a:t>
            </a:r>
            <a:r>
              <a:rPr lang="pt-BR" dirty="0">
                <a:solidFill>
                  <a:srgbClr val="C00000"/>
                </a:solidFill>
              </a:rPr>
              <a:t>novas subespécies humanas </a:t>
            </a:r>
            <a:r>
              <a:rPr lang="pt-BR" dirty="0"/>
              <a:t>fadadas ao abandono e à indiferença, quando não </a:t>
            </a:r>
            <a:r>
              <a:rPr lang="pt-BR" dirty="0" smtClean="0"/>
              <a:t>à </a:t>
            </a:r>
            <a:r>
              <a:rPr lang="pt-BR" dirty="0"/>
              <a:t>destruição: população excedente</a:t>
            </a:r>
            <a:r>
              <a:rPr lang="pt-BR" dirty="0" smtClean="0"/>
              <a:t>.</a:t>
            </a:r>
          </a:p>
          <a:p>
            <a:pPr algn="just"/>
            <a:r>
              <a:rPr lang="pt-BR" dirty="0"/>
              <a:t>A tarefa de uma sociedade democrática é proporcionar um espaço onde o pluralismo –</a:t>
            </a:r>
            <a:r>
              <a:rPr lang="pt-BR" dirty="0">
                <a:solidFill>
                  <a:srgbClr val="C00000"/>
                </a:solidFill>
              </a:rPr>
              <a:t> o maior número possível de manifestações do humano </a:t>
            </a:r>
            <a:r>
              <a:rPr lang="pt-BR" dirty="0"/>
              <a:t>– é expressado e vivido</a:t>
            </a:r>
            <a:r>
              <a:rPr lang="pt-BR" dirty="0" smtClean="0"/>
              <a:t>.</a:t>
            </a:r>
          </a:p>
          <a:p>
            <a:pPr algn="just"/>
            <a:r>
              <a:rPr lang="pt-BR" dirty="0" smtClean="0"/>
              <a:t>Existem </a:t>
            </a:r>
            <a:r>
              <a:rPr lang="pt-BR" dirty="0" smtClean="0">
                <a:solidFill>
                  <a:srgbClr val="C00000"/>
                </a:solidFill>
              </a:rPr>
              <a:t>cronologias plurais do mundo </a:t>
            </a:r>
            <a:r>
              <a:rPr lang="pt-BR" dirty="0" smtClean="0"/>
              <a:t>que habitamos e a tarefa do pensamento é atravessar todos esses feixes. Nesse gesto que implica a circulação, a tradução, o conflito e também os mal-entendidos, existem questões que se dissolvem por si sós e essa dissolução autoriza que surjam, com relativa clareza, demandas comuns: </a:t>
            </a:r>
            <a:r>
              <a:rPr lang="pt-BR" dirty="0" smtClean="0">
                <a:solidFill>
                  <a:srgbClr val="C00000"/>
                </a:solidFill>
              </a:rPr>
              <a:t>demandas por uma possível universalidade</a:t>
            </a:r>
            <a:r>
              <a:rPr lang="pt-BR" dirty="0" smtClean="0"/>
              <a:t>. E é essa possibilidade de circulação e de encontro de distintas inteligibilidades que o pensamento-mundo exige.</a:t>
            </a:r>
          </a:p>
          <a:p>
            <a:pPr algn="just"/>
            <a:r>
              <a:rPr lang="pt-BR" dirty="0" smtClean="0"/>
              <a:t>A democracia do futuro será construída sobre a base de uma clara distinção entre </a:t>
            </a:r>
            <a:r>
              <a:rPr lang="pt-BR" dirty="0" smtClean="0">
                <a:solidFill>
                  <a:srgbClr val="C00000"/>
                </a:solidFill>
              </a:rPr>
              <a:t>“o universal” e o “em comum”. </a:t>
            </a:r>
            <a:r>
              <a:rPr lang="pt-BR" dirty="0" smtClean="0"/>
              <a:t>O universal implica a inclusão em uma entidade qualquer já estabelecida. O em comum pressupõe uma relação de </a:t>
            </a:r>
            <a:r>
              <a:rPr lang="pt-BR" dirty="0" err="1" smtClean="0"/>
              <a:t>copertença</a:t>
            </a:r>
            <a:r>
              <a:rPr lang="pt-BR" dirty="0" smtClean="0"/>
              <a:t> e de partilha, de mutualidade.</a:t>
            </a:r>
          </a:p>
          <a:p>
            <a:pPr marL="0" indent="0" algn="just">
              <a:buNone/>
            </a:pPr>
            <a:endParaRPr lang="pt-BR" dirty="0"/>
          </a:p>
        </p:txBody>
      </p:sp>
    </p:spTree>
    <p:extLst>
      <p:ext uri="{BB962C8B-B14F-4D97-AF65-F5344CB8AC3E}">
        <p14:creationId xmlns:p14="http://schemas.microsoft.com/office/powerpoint/2010/main" val="1767594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Achille</a:t>
            </a:r>
            <a:r>
              <a:rPr lang="pt-BR" dirty="0" smtClean="0">
                <a:solidFill>
                  <a:srgbClr val="C00000"/>
                </a:solidFill>
              </a:rPr>
              <a:t> </a:t>
            </a:r>
            <a:r>
              <a:rPr lang="pt-BR" dirty="0" err="1" smtClean="0">
                <a:solidFill>
                  <a:srgbClr val="C00000"/>
                </a:solidFill>
              </a:rPr>
              <a:t>Mbembe</a:t>
            </a:r>
            <a:r>
              <a:rPr lang="pt-BR" dirty="0" smtClean="0">
                <a:solidFill>
                  <a:srgbClr val="C00000"/>
                </a:solidFill>
              </a:rPr>
              <a:t/>
            </a:r>
            <a:br>
              <a:rPr lang="pt-BR" dirty="0" smtClean="0">
                <a:solidFill>
                  <a:srgbClr val="C00000"/>
                </a:solidFill>
              </a:rPr>
            </a:br>
            <a:r>
              <a:rPr lang="pt-BR" sz="2800" dirty="0" smtClean="0"/>
              <a:t>The age </a:t>
            </a:r>
            <a:r>
              <a:rPr lang="pt-BR" sz="2800" dirty="0" err="1" smtClean="0"/>
              <a:t>of</a:t>
            </a:r>
            <a:r>
              <a:rPr lang="pt-BR" sz="2800" dirty="0" smtClean="0"/>
              <a:t> </a:t>
            </a:r>
            <a:r>
              <a:rPr lang="pt-BR" sz="2800" dirty="0" err="1" smtClean="0"/>
              <a:t>humanism</a:t>
            </a:r>
            <a:r>
              <a:rPr lang="pt-BR" sz="2800" dirty="0" smtClean="0"/>
              <a:t> </a:t>
            </a:r>
            <a:r>
              <a:rPr lang="pt-BR" sz="2800" dirty="0" err="1" smtClean="0"/>
              <a:t>is</a:t>
            </a:r>
            <a:r>
              <a:rPr lang="pt-BR" sz="2800" dirty="0" smtClean="0"/>
              <a:t> </a:t>
            </a:r>
            <a:r>
              <a:rPr lang="pt-BR" sz="2800" dirty="0" err="1" smtClean="0"/>
              <a:t>ending</a:t>
            </a: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“Sob as condições do capitalismo neoliberal, a política se converterá em uma guerra mal sublimada. Esta será uma guerra de classe que nega sua própria natureza: uma guerra contra os pobres, uma guerra racial contra as minorias, uma guerra de gênero contra as mulheres, uma guerra religiosa contra os muçulmanos, uma guerra contra os deficientes.</a:t>
            </a:r>
          </a:p>
          <a:p>
            <a:pPr marL="0" indent="0">
              <a:buNone/>
            </a:pPr>
            <a:r>
              <a:rPr lang="pt-BR" dirty="0" smtClean="0"/>
              <a:t>O capitalismo neoliberal deixou em sua esteira uma multidão de sujeitos destruídos, muitos dos quais estão profundamente convencidos de eu seu futuro imediato será uma exposição contínua à violência e á </a:t>
            </a:r>
            <a:r>
              <a:rPr lang="pt-BR" dirty="0" err="1" smtClean="0"/>
              <a:t>ameça</a:t>
            </a:r>
            <a:r>
              <a:rPr lang="pt-BR" dirty="0" smtClean="0"/>
              <a:t> existencial. Eles anseiam genuinamente um retorno a certo sentimento de certeza”.</a:t>
            </a:r>
          </a:p>
        </p:txBody>
      </p:sp>
    </p:spTree>
    <p:extLst>
      <p:ext uri="{BB962C8B-B14F-4D97-AF65-F5344CB8AC3E}">
        <p14:creationId xmlns:p14="http://schemas.microsoft.com/office/powerpoint/2010/main" val="279357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Bernardo Toro</a:t>
            </a:r>
            <a:endParaRPr lang="pt-BR"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“O que é cultura hoje, ou o que é cultura do ponto de vista democrático? É a criação de condições estáveis para que os diferentes sentidos, que produzem os diferentes grupos de uma sociedade, possam circular e competir em igualdade de condições.</a:t>
            </a:r>
          </a:p>
          <a:p>
            <a:pPr marL="0" indent="0">
              <a:buNone/>
            </a:pPr>
            <a:r>
              <a:rPr lang="pt-BR" dirty="0" smtClean="0"/>
              <a:t>O sentido é a razão de existência para alguém no mundo (...) se os sentidos não circulam e não competem, não existem.</a:t>
            </a:r>
          </a:p>
          <a:p>
            <a:pPr marL="0" indent="0">
              <a:buNone/>
            </a:pPr>
            <a:r>
              <a:rPr lang="pt-BR" dirty="0" smtClean="0"/>
              <a:t>(...) O desafio que tem a cultura, a comunicação e a política é como estruturar arquiteturas para que todos nós possamos circular e competir. De alguma maneira, é a vantagem que têm invenções como o </a:t>
            </a:r>
            <a:r>
              <a:rPr lang="pt-BR" dirty="0" err="1" smtClean="0"/>
              <a:t>twitter</a:t>
            </a:r>
            <a:r>
              <a:rPr lang="pt-BR" dirty="0" smtClean="0"/>
              <a:t>, o </a:t>
            </a:r>
            <a:r>
              <a:rPr lang="pt-BR" dirty="0" err="1" smtClean="0"/>
              <a:t>facebook</a:t>
            </a:r>
            <a:r>
              <a:rPr lang="pt-BR" dirty="0" smtClean="0"/>
              <a:t>, o </a:t>
            </a:r>
            <a:r>
              <a:rPr lang="pt-BR" dirty="0" err="1" smtClean="0"/>
              <a:t>youtube</a:t>
            </a:r>
            <a:r>
              <a:rPr lang="pt-BR" dirty="0"/>
              <a:t> </a:t>
            </a:r>
            <a:r>
              <a:rPr lang="pt-BR" dirty="0" smtClean="0"/>
              <a:t>ou até mesmo a própria internet: é possível realizar um jogo de sentido com poucos recursos.”</a:t>
            </a:r>
            <a:endParaRPr lang="pt-BR" dirty="0"/>
          </a:p>
        </p:txBody>
      </p:sp>
    </p:spTree>
    <p:extLst>
      <p:ext uri="{BB962C8B-B14F-4D97-AF65-F5344CB8AC3E}">
        <p14:creationId xmlns:p14="http://schemas.microsoft.com/office/powerpoint/2010/main" val="78554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Raymond Williams</a:t>
            </a:r>
            <a:endParaRPr lang="en-US" dirty="0">
              <a:solidFill>
                <a:srgbClr val="C00000"/>
              </a:solidFill>
            </a:endParaRPr>
          </a:p>
        </p:txBody>
      </p:sp>
      <p:sp>
        <p:nvSpPr>
          <p:cNvPr id="3" name="Espaço Reservado para Conteúdo 2"/>
          <p:cNvSpPr>
            <a:spLocks noGrp="1"/>
          </p:cNvSpPr>
          <p:nvPr>
            <p:ph idx="1"/>
          </p:nvPr>
        </p:nvSpPr>
        <p:spPr/>
        <p:txBody>
          <a:bodyPr/>
          <a:lstStyle/>
          <a:p>
            <a:pPr>
              <a:buNone/>
            </a:pPr>
            <a:endParaRPr lang="en-US" dirty="0" smtClean="0"/>
          </a:p>
          <a:p>
            <a:pPr algn="ctr">
              <a:buNone/>
            </a:pPr>
            <a:r>
              <a:rPr lang="en-US" sz="4000" dirty="0" err="1"/>
              <a:t>Cultura</a:t>
            </a:r>
            <a:r>
              <a:rPr lang="en-US" sz="4000" dirty="0"/>
              <a:t> é a soma das </a:t>
            </a:r>
            <a:r>
              <a:rPr lang="en-US" sz="4000" dirty="0" err="1"/>
              <a:t>descrições</a:t>
            </a:r>
            <a:r>
              <a:rPr lang="en-US" sz="4000" dirty="0"/>
              <a:t> </a:t>
            </a:r>
            <a:r>
              <a:rPr lang="en-US" sz="4000" dirty="0" err="1"/>
              <a:t>disponíveis</a:t>
            </a:r>
            <a:r>
              <a:rPr lang="en-US" sz="4000" dirty="0"/>
              <a:t> </a:t>
            </a:r>
            <a:r>
              <a:rPr lang="en-US" sz="4000" dirty="0" err="1"/>
              <a:t>pelas</a:t>
            </a:r>
            <a:r>
              <a:rPr lang="en-US" sz="4000" dirty="0"/>
              <a:t> </a:t>
            </a:r>
            <a:r>
              <a:rPr lang="en-US" sz="4000" dirty="0" err="1"/>
              <a:t>quais</a:t>
            </a:r>
            <a:r>
              <a:rPr lang="en-US" sz="4000" dirty="0"/>
              <a:t> as </a:t>
            </a:r>
            <a:r>
              <a:rPr lang="en-US" sz="4000" dirty="0" err="1"/>
              <a:t>sociedades</a:t>
            </a:r>
            <a:r>
              <a:rPr lang="en-US" sz="4000" dirty="0"/>
              <a:t> </a:t>
            </a:r>
            <a:r>
              <a:rPr lang="en-US" sz="4000" dirty="0" err="1"/>
              <a:t>dão</a:t>
            </a:r>
            <a:r>
              <a:rPr lang="en-US" sz="4000" dirty="0"/>
              <a:t> </a:t>
            </a:r>
            <a:r>
              <a:rPr lang="en-US" sz="4000" dirty="0" err="1"/>
              <a:t>sentido</a:t>
            </a:r>
            <a:r>
              <a:rPr lang="en-US" sz="4000" dirty="0"/>
              <a:t> e </a:t>
            </a:r>
            <a:r>
              <a:rPr lang="en-US" sz="4000" dirty="0" err="1"/>
              <a:t>refletem</a:t>
            </a:r>
            <a:r>
              <a:rPr lang="en-US" sz="4000" dirty="0"/>
              <a:t> as </a:t>
            </a:r>
            <a:r>
              <a:rPr lang="en-US" sz="4000" dirty="0" err="1"/>
              <a:t>suas</a:t>
            </a:r>
            <a:r>
              <a:rPr lang="en-US" sz="4000" dirty="0"/>
              <a:t> </a:t>
            </a:r>
            <a:r>
              <a:rPr lang="en-US" sz="4000" dirty="0" err="1"/>
              <a:t>experiências</a:t>
            </a:r>
            <a:r>
              <a:rPr lang="en-US" sz="4000" dirty="0"/>
              <a:t>.</a:t>
            </a:r>
          </a:p>
          <a:p>
            <a:pPr>
              <a:buNone/>
            </a:pPr>
            <a:endParaRPr lang="en-US" dirty="0"/>
          </a:p>
        </p:txBody>
      </p:sp>
    </p:spTree>
    <p:extLst>
      <p:ext uri="{BB962C8B-B14F-4D97-AF65-F5344CB8AC3E}">
        <p14:creationId xmlns:p14="http://schemas.microsoft.com/office/powerpoint/2010/main" val="149584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2" descr="3out2013---o-conjunto-de-estatuas-do-monumento-as-bandeiras-popularmente-conhecido-como-empurra-empurra-no-parque-do-ibirapuera-zona-sul-de-sao-paulo-foi (1).jpg"/>
          <p:cNvPicPr>
            <a:picLocks noChangeAspect="1"/>
          </p:cNvPicPr>
          <p:nvPr/>
        </p:nvPicPr>
        <p:blipFill>
          <a:blip r:embed="rId2" cstate="print"/>
          <a:srcRect/>
          <a:stretch>
            <a:fillRect/>
          </a:stretch>
        </p:blipFill>
        <p:spPr bwMode="auto">
          <a:xfrm>
            <a:off x="1543050" y="1047750"/>
            <a:ext cx="9105900" cy="4762500"/>
          </a:xfrm>
          <a:prstGeom prst="rect">
            <a:avLst/>
          </a:prstGeom>
          <a:noFill/>
          <a:ln w="9525">
            <a:noFill/>
            <a:miter lim="800000"/>
            <a:headEnd/>
            <a:tailEnd/>
          </a:ln>
        </p:spPr>
      </p:pic>
    </p:spTree>
    <p:extLst>
      <p:ext uri="{BB962C8B-B14F-4D97-AF65-F5344CB8AC3E}">
        <p14:creationId xmlns:p14="http://schemas.microsoft.com/office/powerpoint/2010/main" val="762474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t>Fomento à cultura na Alemanha: </a:t>
            </a:r>
            <a:r>
              <a:rPr lang="pt-BR" sz="3600" dirty="0" smtClean="0">
                <a:solidFill>
                  <a:srgbClr val="C00000"/>
                </a:solidFill>
              </a:rPr>
              <a:t>a alta cultura clássica perde sua relevância</a:t>
            </a:r>
            <a:r>
              <a:rPr lang="pt-BR" dirty="0"/>
              <a:t> </a:t>
            </a:r>
            <a:r>
              <a:rPr lang="pt-BR" dirty="0" smtClean="0"/>
              <a:t>- </a:t>
            </a:r>
            <a:r>
              <a:rPr lang="pt-BR" sz="3100" dirty="0" smtClean="0"/>
              <a:t>Goethe </a:t>
            </a:r>
            <a:r>
              <a:rPr lang="pt-BR" sz="3100" dirty="0" err="1" smtClean="0"/>
              <a:t>Institut</a:t>
            </a:r>
            <a:endParaRPr lang="pt-BR" sz="3100"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a:hlinkClick r:id="rId2"/>
              </a:rPr>
              <a:t>https://</a:t>
            </a:r>
            <a:r>
              <a:rPr lang="pt-BR" dirty="0" smtClean="0">
                <a:hlinkClick r:id="rId2"/>
              </a:rPr>
              <a:t>www.goethe.de/ins/br/pt/kul/mag/20940616.html</a:t>
            </a:r>
            <a:endParaRPr lang="pt-BR" dirty="0" smtClean="0"/>
          </a:p>
          <a:p>
            <a:pPr marL="0" indent="0">
              <a:buNone/>
            </a:pPr>
            <a:endParaRPr lang="pt-BR" dirty="0"/>
          </a:p>
          <a:p>
            <a:r>
              <a:rPr lang="pt-BR" dirty="0" smtClean="0"/>
              <a:t>9,9 bilhões de euros destinados a medidas públicas de incentivo à cultura.</a:t>
            </a:r>
          </a:p>
          <a:p>
            <a:r>
              <a:rPr lang="pt-BR" dirty="0" smtClean="0"/>
              <a:t>Ideia arraigada: arte e cultura como bem importante para toda a sociedade.</a:t>
            </a:r>
          </a:p>
          <a:p>
            <a:r>
              <a:rPr lang="pt-BR" dirty="0" smtClean="0"/>
              <a:t>Estado deve garantir e incentivar a arte e a cultura para protegê-las das pressões do mercado.</a:t>
            </a:r>
          </a:p>
          <a:p>
            <a:r>
              <a:rPr lang="pt-BR" dirty="0" smtClean="0"/>
              <a:t>Entre os objetivos do incentivo público, desde os anos 1970: ambição de contribuir para a formação cultural de todos os grupos da população.</a:t>
            </a:r>
          </a:p>
          <a:p>
            <a:r>
              <a:rPr lang="pt-BR" dirty="0" smtClean="0"/>
              <a:t>10% da população, em grande parte acadêmicos com status social elevado, faz uso de instituições culturais como salas de concerto, teatro ou museus.</a:t>
            </a:r>
          </a:p>
        </p:txBody>
      </p:sp>
    </p:spTree>
    <p:extLst>
      <p:ext uri="{BB962C8B-B14F-4D97-AF65-F5344CB8AC3E}">
        <p14:creationId xmlns:p14="http://schemas.microsoft.com/office/powerpoint/2010/main" val="275336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solidFill>
                  <a:srgbClr val="C00000"/>
                </a:solidFill>
              </a:rPr>
              <a:t>Thomas Mann </a:t>
            </a:r>
            <a:r>
              <a:rPr lang="pt-BR" dirty="0" smtClean="0">
                <a:solidFill>
                  <a:srgbClr val="FF0000"/>
                </a:solidFill>
              </a:rPr>
              <a:t/>
            </a:r>
            <a:br>
              <a:rPr lang="pt-BR" dirty="0" smtClean="0">
                <a:solidFill>
                  <a:srgbClr val="FF0000"/>
                </a:solidFill>
              </a:rPr>
            </a:br>
            <a:r>
              <a:rPr lang="pt-BR" sz="3200" dirty="0" smtClean="0"/>
              <a:t>Travessia marítima com Dom Quixote</a:t>
            </a:r>
            <a:endParaRPr lang="pt-BR" sz="3200" dirty="0"/>
          </a:p>
        </p:txBody>
      </p:sp>
      <p:sp>
        <p:nvSpPr>
          <p:cNvPr id="3" name="Espaço Reservado para Conteúdo 2"/>
          <p:cNvSpPr>
            <a:spLocks noGrp="1"/>
          </p:cNvSpPr>
          <p:nvPr>
            <p:ph idx="1"/>
          </p:nvPr>
        </p:nvSpPr>
        <p:spPr/>
        <p:txBody>
          <a:bodyPr/>
          <a:lstStyle/>
          <a:p>
            <a:pPr>
              <a:buNone/>
            </a:pPr>
            <a:r>
              <a:rPr lang="pt-BR" dirty="0" smtClean="0"/>
              <a:t>   </a:t>
            </a:r>
          </a:p>
          <a:p>
            <a:pPr>
              <a:buNone/>
            </a:pPr>
            <a:r>
              <a:rPr lang="pt-BR" dirty="0" smtClean="0"/>
              <a:t>    É preciso acolher o presente em toda a sua complexidade, em todas as suas contradições, pois </a:t>
            </a:r>
            <a:r>
              <a:rPr lang="pt-BR" dirty="0" smtClean="0">
                <a:solidFill>
                  <a:srgbClr val="C00000"/>
                </a:solidFill>
              </a:rPr>
              <a:t>o futuro nasce do que é múltiplo</a:t>
            </a:r>
            <a:r>
              <a:rPr lang="pt-BR" dirty="0" smtClean="0"/>
              <a:t>, não do que é único.</a:t>
            </a:r>
          </a:p>
          <a:p>
            <a:pPr>
              <a:buNone/>
            </a:pPr>
            <a:endParaRPr lang="pt-BR" dirty="0"/>
          </a:p>
        </p:txBody>
      </p:sp>
    </p:spTree>
    <p:extLst>
      <p:ext uri="{BB962C8B-B14F-4D97-AF65-F5344CB8AC3E}">
        <p14:creationId xmlns:p14="http://schemas.microsoft.com/office/powerpoint/2010/main" val="113567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Fomento à cultura na Alemanha: </a:t>
            </a:r>
            <a:r>
              <a:rPr lang="pt-BR" sz="4000" dirty="0">
                <a:solidFill>
                  <a:srgbClr val="C00000"/>
                </a:solidFill>
              </a:rPr>
              <a:t>a alta cultura clássica perde sua relevância</a:t>
            </a:r>
            <a:r>
              <a:rPr lang="pt-BR" dirty="0"/>
              <a:t/>
            </a:r>
            <a:br>
              <a:rPr lang="pt-BR" dirty="0"/>
            </a:br>
            <a:r>
              <a:rPr lang="pt-BR" sz="4000" dirty="0"/>
              <a:t>Goethe </a:t>
            </a:r>
            <a:r>
              <a:rPr lang="pt-BR" sz="4000" dirty="0" err="1"/>
              <a:t>Institut</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solidFill>
                  <a:srgbClr val="C00000"/>
                </a:solidFill>
              </a:rPr>
              <a:t>“A alta </a:t>
            </a:r>
            <a:r>
              <a:rPr lang="pt-BR" dirty="0">
                <a:solidFill>
                  <a:srgbClr val="C00000"/>
                </a:solidFill>
              </a:rPr>
              <a:t>cultura clássica está perdendo a relevância para uma parte cada vez maior da população alemã. </a:t>
            </a:r>
            <a:r>
              <a:rPr lang="pt-BR" dirty="0"/>
              <a:t>Uma causa é a transformação generalizada dos hábitos de recepção, também sob a influência da digitalização. Outro aspecto são os novos impulsos que partem dos movimentos migratórios. Pessoas de outras proveniências étnicas trazem outros hábitos de recepção e preferências culturais para nossa sociedade. O grande desafio para o mundo da arte e a política cultural na Alemanha consiste em transformar as instituições existentes juntamente com o novo público, os novos usuários e novos agentes. Além disso, é preciso contrapor ao mundo cultural institucionalizado formas de organização novas e flexíveis, que também levem em conta os interesses culturais das gerações e artistas do </a:t>
            </a:r>
            <a:r>
              <a:rPr lang="pt-BR" dirty="0" smtClean="0"/>
              <a:t>futuro”.</a:t>
            </a:r>
            <a:endParaRPr lang="pt-BR" dirty="0"/>
          </a:p>
        </p:txBody>
      </p:sp>
    </p:spTree>
    <p:extLst>
      <p:ext uri="{BB962C8B-B14F-4D97-AF65-F5344CB8AC3E}">
        <p14:creationId xmlns:p14="http://schemas.microsoft.com/office/powerpoint/2010/main" val="683856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Paul </a:t>
            </a:r>
            <a:r>
              <a:rPr lang="pt-BR" dirty="0" err="1" smtClean="0">
                <a:solidFill>
                  <a:srgbClr val="C00000"/>
                </a:solidFill>
              </a:rPr>
              <a:t>Preciado</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lgn="ctr">
              <a:buNone/>
            </a:pPr>
            <a:r>
              <a:rPr lang="pt-BR" dirty="0" smtClean="0"/>
              <a:t>Política toma a forma de uma batalha entre diferentes âmbitos de visibilidade</a:t>
            </a:r>
            <a:endParaRPr lang="pt-BR" dirty="0"/>
          </a:p>
        </p:txBody>
      </p:sp>
    </p:spTree>
    <p:extLst>
      <p:ext uri="{BB962C8B-B14F-4D97-AF65-F5344CB8AC3E}">
        <p14:creationId xmlns:p14="http://schemas.microsoft.com/office/powerpoint/2010/main" val="2052787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sz="quarter"/>
          </p:nvPr>
        </p:nvSpPr>
        <p:spPr/>
        <p:txBody>
          <a:bodyPr>
            <a:normAutofit fontScale="90000"/>
          </a:bodyPr>
          <a:lstStyle/>
          <a:p>
            <a:pPr algn="ctr"/>
            <a:r>
              <a:rPr lang="pt-BR" b="1" dirty="0" smtClean="0">
                <a:solidFill>
                  <a:srgbClr val="FF0000"/>
                </a:solidFill>
              </a:rPr>
              <a:t/>
            </a:r>
            <a:br>
              <a:rPr lang="pt-BR" b="1" dirty="0" smtClean="0">
                <a:solidFill>
                  <a:srgbClr val="FF0000"/>
                </a:solidFill>
              </a:rPr>
            </a:br>
            <a:r>
              <a:rPr lang="pt-BR" b="1" dirty="0" smtClean="0">
                <a:solidFill>
                  <a:srgbClr val="FF0000"/>
                </a:solidFill>
              </a:rPr>
              <a:t/>
            </a:r>
            <a:br>
              <a:rPr lang="pt-BR" b="1" dirty="0" smtClean="0">
                <a:solidFill>
                  <a:srgbClr val="FF0000"/>
                </a:solidFill>
              </a:rPr>
            </a:br>
            <a:r>
              <a:rPr lang="pt-BR" b="1" dirty="0">
                <a:solidFill>
                  <a:srgbClr val="C00000"/>
                </a:solidFill>
              </a:rPr>
              <a:t>Corpos saíram às ruas</a:t>
            </a:r>
            <a:r>
              <a:rPr lang="pt-BR" dirty="0"/>
              <a:t/>
            </a:r>
            <a:br>
              <a:rPr lang="pt-BR" dirty="0"/>
            </a:br>
            <a:r>
              <a:rPr lang="pt-BR" dirty="0"/>
              <a:t/>
            </a:r>
            <a:br>
              <a:rPr lang="pt-BR" dirty="0"/>
            </a:br>
            <a:r>
              <a:rPr lang="pt-BR" b="1" dirty="0">
                <a:solidFill>
                  <a:srgbClr val="FF0000"/>
                </a:solidFill>
              </a:rPr>
              <a:t/>
            </a:r>
            <a:br>
              <a:rPr lang="pt-BR" b="1" dirty="0">
                <a:solidFill>
                  <a:srgbClr val="FF0000"/>
                </a:solidFill>
              </a:rPr>
            </a:br>
            <a:endParaRPr lang="pt-BR" dirty="0"/>
          </a:p>
        </p:txBody>
      </p:sp>
      <p:pic>
        <p:nvPicPr>
          <p:cNvPr id="5" name="Espaço Reservado para Conteúdo 4" descr="imagesCAANM7IW.jpg"/>
          <p:cNvPicPr>
            <a:picLocks noGrp="1" noChangeAspect="1"/>
          </p:cNvPicPr>
          <p:nvPr>
            <p:ph sz="quarter" idx="1"/>
          </p:nvPr>
        </p:nvPicPr>
        <p:blipFill>
          <a:blip r:embed="rId2"/>
          <a:stretch>
            <a:fillRect/>
          </a:stretch>
        </p:blipFill>
        <p:spPr>
          <a:xfrm>
            <a:off x="2690813" y="1821657"/>
            <a:ext cx="2619375" cy="1743075"/>
          </a:xfrm>
          <a:prstGeom prst="rect">
            <a:avLst/>
          </a:prstGeom>
          <a:solidFill>
            <a:srgbClr val="FFFFFF">
              <a:shade val="85000"/>
            </a:srgbClr>
          </a:solidFill>
          <a:ln w="1905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Espaço Reservado para Conteúdo 13" descr="marcha da maconha.jpg"/>
          <p:cNvPicPr>
            <a:picLocks noGrp="1" noChangeAspect="1"/>
          </p:cNvPicPr>
          <p:nvPr>
            <p:ph sz="quarter" idx="4"/>
          </p:nvPr>
        </p:nvPicPr>
        <p:blipFill>
          <a:blip r:embed="rId3"/>
          <a:stretch>
            <a:fillRect/>
          </a:stretch>
        </p:blipFill>
        <p:spPr>
          <a:xfrm>
            <a:off x="6881813" y="4160839"/>
            <a:ext cx="2619375" cy="1743075"/>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Espaço Reservado para Conteúdo 12" descr="marcha conservadora.jpg"/>
          <p:cNvPicPr>
            <a:picLocks noGrp="1" noChangeAspect="1"/>
          </p:cNvPicPr>
          <p:nvPr>
            <p:ph sz="quarter" idx="3"/>
          </p:nvPr>
        </p:nvPicPr>
        <p:blipFill>
          <a:blip r:embed="rId4"/>
          <a:stretch>
            <a:fillRect/>
          </a:stretch>
        </p:blipFill>
        <p:spPr>
          <a:xfrm>
            <a:off x="2571750" y="4232275"/>
            <a:ext cx="2857500" cy="160020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Espaço Reservado para Conteúdo 15" descr="marcha das vadias.jpg"/>
          <p:cNvPicPr>
            <a:picLocks noGrp="1" noChangeAspect="1"/>
          </p:cNvPicPr>
          <p:nvPr>
            <p:ph sz="quarter" idx="2"/>
          </p:nvPr>
        </p:nvPicPr>
        <p:blipFill>
          <a:blip r:embed="rId5"/>
          <a:stretch>
            <a:fillRect/>
          </a:stretch>
        </p:blipFill>
        <p:spPr>
          <a:xfrm>
            <a:off x="6958013" y="1769269"/>
            <a:ext cx="2466975" cy="1847850"/>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Imagem 1" descr="Recorte de Te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098" y="1417638"/>
            <a:ext cx="10421804" cy="4963218"/>
          </a:xfrm>
          <a:prstGeom prst="rect">
            <a:avLst/>
          </a:prstGeom>
        </p:spPr>
      </p:pic>
    </p:spTree>
    <p:extLst>
      <p:ext uri="{BB962C8B-B14F-4D97-AF65-F5344CB8AC3E}">
        <p14:creationId xmlns:p14="http://schemas.microsoft.com/office/powerpoint/2010/main" val="1071980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sz="quarter"/>
          </p:nvPr>
        </p:nvSpPr>
        <p:spPr/>
        <p:txBody>
          <a:bodyPr/>
          <a:lstStyle/>
          <a:p>
            <a:pPr algn="ctr"/>
            <a:r>
              <a:rPr lang="pt-BR" b="1" dirty="0">
                <a:solidFill>
                  <a:srgbClr val="C00000"/>
                </a:solidFill>
              </a:rPr>
              <a:t>Corpos saíram às ruas</a:t>
            </a:r>
            <a:endParaRPr lang="pt-BR" dirty="0">
              <a:solidFill>
                <a:srgbClr val="C00000"/>
              </a:solidFill>
            </a:endParaRPr>
          </a:p>
        </p:txBody>
      </p:sp>
      <p:pic>
        <p:nvPicPr>
          <p:cNvPr id="7" name="Espaço Reservado para Conteúdo 6" descr="Recorte de Tela"/>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345235" y="1600200"/>
            <a:ext cx="3089529" cy="2185988"/>
          </a:xfrm>
        </p:spPr>
      </p:pic>
      <p:pic>
        <p:nvPicPr>
          <p:cNvPr id="2050" name="Picture 2" descr="http://f.i.uol.com.br/fotografia/2015/05/30/516593-970x600-1.jpe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1534993" y="1600200"/>
            <a:ext cx="3534013" cy="21859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sapp2.correiobraziliense.com.br/app/noticia_127983242361/2013/06/22/372873/20130623103559106104u.JP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1114425" y="3938588"/>
            <a:ext cx="4375150" cy="2187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mokebuddies.com.br/wp-content/uploads/2016/04/maes-pela-legalizacao-puxam-marcha-da-maconha-que-muda-rota-impeachment-curitiba.jp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944528" y="3938588"/>
            <a:ext cx="3890943"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6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solidFill>
                <a:srgbClr val="C00000"/>
              </a:solidFill>
            </a:endParaRPr>
          </a:p>
        </p:txBody>
      </p:sp>
      <p:pic>
        <p:nvPicPr>
          <p:cNvPr id="3074" name="Picture 2" descr="https://i1.wp.com/folhavideira.com/wp-content/uploads/2017/06/41cc3d_534b92fce2e44d5c9ea7599e8431a95f-mv2.jpg?resize=678%2C38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4337" y="1825625"/>
            <a:ext cx="774332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40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sp>
        <p:nvSpPr>
          <p:cNvPr id="3" name="Espaço Reservado para Conteúdo 2"/>
          <p:cNvSpPr>
            <a:spLocks noGrp="1"/>
          </p:cNvSpPr>
          <p:nvPr>
            <p:ph idx="1"/>
          </p:nvPr>
        </p:nvSpPr>
        <p:spPr>
          <a:blipFill>
            <a:blip r:embed="rId2"/>
            <a:stretch>
              <a:fillRect/>
            </a:stretch>
          </a:blipFill>
        </p:spPr>
        <p:txBody>
          <a:bodyPr/>
          <a:lstStyle/>
          <a:p>
            <a:endParaRPr lang="pt-BR" dirty="0"/>
          </a:p>
        </p:txBody>
      </p:sp>
    </p:spTree>
    <p:extLst>
      <p:ext uri="{BB962C8B-B14F-4D97-AF65-F5344CB8AC3E}">
        <p14:creationId xmlns:p14="http://schemas.microsoft.com/office/powerpoint/2010/main" val="157031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sp>
        <p:nvSpPr>
          <p:cNvPr id="3" name="Espaço Reservado para Conteúdo 2"/>
          <p:cNvSpPr>
            <a:spLocks noGrp="1"/>
          </p:cNvSpPr>
          <p:nvPr>
            <p:ph idx="1"/>
          </p:nvPr>
        </p:nvSpPr>
        <p:spPr>
          <a:blipFill>
            <a:blip r:embed="rId2"/>
            <a:stretch>
              <a:fillRect/>
            </a:stretch>
          </a:blipFill>
        </p:spPr>
        <p:txBody>
          <a:bodyPr/>
          <a:lstStyle/>
          <a:p>
            <a:endParaRPr lang="pt-BR" dirty="0"/>
          </a:p>
        </p:txBody>
      </p:sp>
    </p:spTree>
    <p:extLst>
      <p:ext uri="{BB962C8B-B14F-4D97-AF65-F5344CB8AC3E}">
        <p14:creationId xmlns:p14="http://schemas.microsoft.com/office/powerpoint/2010/main" val="3645803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Corpos saíram às ruas</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8658" y="2828699"/>
            <a:ext cx="2476500" cy="164973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118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agesCA7J7FXT.jpg"/>
          <p:cNvPicPr>
            <a:picLocks noGrp="1" noChangeAspect="1"/>
          </p:cNvPicPr>
          <p:nvPr>
            <p:ph idx="1"/>
          </p:nvPr>
        </p:nvPicPr>
        <p:blipFill>
          <a:blip r:embed="rId2" cstate="print"/>
          <a:stretch>
            <a:fillRect/>
          </a:stretch>
        </p:blipFill>
        <p:spPr>
          <a:xfrm>
            <a:off x="3799695" y="1974647"/>
            <a:ext cx="4057364" cy="3600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38258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Espaço Reservado para Conteúdo 3" descr="tumblr_m6769v9fpj1r19k00o1_500.jpg"/>
          <p:cNvPicPr>
            <a:picLocks noGrp="1" noChangeAspect="1"/>
          </p:cNvPicPr>
          <p:nvPr>
            <p:ph idx="1"/>
          </p:nvPr>
        </p:nvPicPr>
        <p:blipFill>
          <a:blip r:embed="rId2" cstate="print"/>
          <a:stretch>
            <a:fillRect/>
          </a:stretch>
        </p:blipFill>
        <p:spPr>
          <a:xfrm>
            <a:off x="3395701" y="980728"/>
            <a:ext cx="5474007" cy="48463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4135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
            </a:r>
            <a:br>
              <a:rPr lang="pt-BR" dirty="0" smtClean="0">
                <a:solidFill>
                  <a:srgbClr val="C00000"/>
                </a:solidFill>
              </a:rPr>
            </a:br>
            <a:r>
              <a:rPr lang="pt-BR" sz="4900" dirty="0" err="1" smtClean="0">
                <a:solidFill>
                  <a:srgbClr val="C00000"/>
                </a:solidFill>
                <a:latin typeface="+mn-lt"/>
              </a:rPr>
              <a:t>Homi</a:t>
            </a:r>
            <a:r>
              <a:rPr lang="pt-BR" sz="4900" dirty="0" smtClean="0">
                <a:solidFill>
                  <a:srgbClr val="C00000"/>
                </a:solidFill>
                <a:latin typeface="+mn-lt"/>
              </a:rPr>
              <a:t> </a:t>
            </a:r>
            <a:r>
              <a:rPr lang="pt-BR" sz="4900" dirty="0" err="1" smtClean="0">
                <a:solidFill>
                  <a:srgbClr val="C00000"/>
                </a:solidFill>
                <a:latin typeface="+mn-lt"/>
              </a:rPr>
              <a:t>Bhabha</a:t>
            </a:r>
            <a:r>
              <a:rPr lang="pt-BR" sz="4900" dirty="0" smtClean="0">
                <a:solidFill>
                  <a:srgbClr val="C00000"/>
                </a:solidFill>
                <a:latin typeface="+mn-lt"/>
              </a:rPr>
              <a:t/>
            </a:r>
            <a:br>
              <a:rPr lang="pt-BR" sz="4900" dirty="0" smtClean="0">
                <a:solidFill>
                  <a:srgbClr val="C00000"/>
                </a:solidFill>
                <a:latin typeface="+mn-lt"/>
              </a:rPr>
            </a:br>
            <a:r>
              <a:rPr lang="pt-BR" sz="3600" dirty="0" err="1" smtClean="0">
                <a:latin typeface="+mn-lt"/>
              </a:rPr>
              <a:t>Nuevas</a:t>
            </a:r>
            <a:r>
              <a:rPr lang="pt-BR" sz="3600" dirty="0" smtClean="0">
                <a:latin typeface="+mn-lt"/>
              </a:rPr>
              <a:t> minorias, </a:t>
            </a:r>
            <a:r>
              <a:rPr lang="pt-BR" sz="3600" dirty="0" err="1" smtClean="0">
                <a:latin typeface="+mn-lt"/>
              </a:rPr>
              <a:t>nuevos</a:t>
            </a:r>
            <a:r>
              <a:rPr lang="pt-BR" sz="3600" dirty="0" smtClean="0">
                <a:latin typeface="+mn-lt"/>
              </a:rPr>
              <a:t> </a:t>
            </a:r>
            <a:r>
              <a:rPr lang="pt-BR" sz="3600" dirty="0" err="1" smtClean="0">
                <a:latin typeface="+mn-lt"/>
              </a:rPr>
              <a:t>derechos</a:t>
            </a:r>
            <a:r>
              <a:rPr lang="pt-BR" sz="3600" dirty="0" smtClean="0">
                <a:latin typeface="+mn-lt"/>
              </a:rPr>
              <a:t> (2015)</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lgn="ctr">
              <a:buNone/>
            </a:pPr>
            <a:endParaRPr lang="pt-BR" dirty="0" smtClean="0"/>
          </a:p>
          <a:p>
            <a:pPr marL="0" indent="0" algn="ctr">
              <a:buNone/>
            </a:pPr>
            <a:endParaRPr lang="pt-BR" sz="3200" dirty="0" smtClean="0"/>
          </a:p>
          <a:p>
            <a:pPr marL="0" indent="0" algn="ctr">
              <a:buNone/>
            </a:pPr>
            <a:r>
              <a:rPr lang="pt-BR" sz="3200" dirty="0" smtClean="0"/>
              <a:t>Cada época tem opacidades particulares e missões urgentes.</a:t>
            </a:r>
            <a:endParaRPr lang="pt-BR" sz="3200" dirty="0"/>
          </a:p>
        </p:txBody>
      </p:sp>
    </p:spTree>
    <p:extLst>
      <p:ext uri="{BB962C8B-B14F-4D97-AF65-F5344CB8AC3E}">
        <p14:creationId xmlns:p14="http://schemas.microsoft.com/office/powerpoint/2010/main" val="2914395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t>Midiativismo</a:t>
            </a:r>
            <a:endParaRPr lang="pt-BR" b="1" dirty="0"/>
          </a:p>
        </p:txBody>
      </p:sp>
      <p:pic>
        <p:nvPicPr>
          <p:cNvPr id="8" name="Espaço Reservado para Conteú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557" y="1278352"/>
            <a:ext cx="2143125" cy="2143125"/>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66" y="1552433"/>
            <a:ext cx="4896000" cy="4896000"/>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141" y="3728722"/>
            <a:ext cx="2828925" cy="1609725"/>
          </a:xfrm>
          <a:prstGeom prst="rect">
            <a:avLst/>
          </a:prstGeom>
        </p:spPr>
      </p:pic>
    </p:spTree>
    <p:extLst>
      <p:ext uri="{BB962C8B-B14F-4D97-AF65-F5344CB8AC3E}">
        <p14:creationId xmlns:p14="http://schemas.microsoft.com/office/powerpoint/2010/main" val="382611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normAutofit/>
          </a:bodyPr>
          <a:lstStyle/>
          <a:p>
            <a:r>
              <a:rPr lang="pt-BR" sz="1600" dirty="0">
                <a:hlinkClick r:id="rId2"/>
              </a:rPr>
              <a:t>https://noticias.uol.com.br/cotidiano/ultimas-noticias/2011/09/15/lider-que-levou-o-google-a-aldeias-indigenas-denuncia-sofrer-ameacas-de-morte.htm#fotoNav=1</a:t>
            </a:r>
            <a:endParaRPr lang="pt-BR" sz="1600" dirty="0"/>
          </a:p>
          <a:p>
            <a:endParaRPr lang="pt-BR" sz="1600" dirty="0"/>
          </a:p>
          <a:p>
            <a:pPr>
              <a:buNone/>
            </a:pPr>
            <a:r>
              <a:rPr lang="pt-BR" sz="1600" dirty="0"/>
              <a:t>SURUÍ</a:t>
            </a:r>
          </a:p>
        </p:txBody>
      </p:sp>
      <p:pic>
        <p:nvPicPr>
          <p:cNvPr id="3" name="Imagem 2" descr="110914indios_f_001.jpg"/>
          <p:cNvPicPr>
            <a:picLocks noChangeAspect="1"/>
          </p:cNvPicPr>
          <p:nvPr/>
        </p:nvPicPr>
        <p:blipFill>
          <a:blip r:embed="rId3"/>
          <a:stretch>
            <a:fillRect/>
          </a:stretch>
        </p:blipFill>
        <p:spPr>
          <a:xfrm>
            <a:off x="1543050" y="1357298"/>
            <a:ext cx="9105900" cy="5500702"/>
          </a:xfrm>
          <a:prstGeom prst="rect">
            <a:avLst/>
          </a:prstGeom>
        </p:spPr>
      </p:pic>
    </p:spTree>
    <p:extLst>
      <p:ext uri="{BB962C8B-B14F-4D97-AF65-F5344CB8AC3E}">
        <p14:creationId xmlns:p14="http://schemas.microsoft.com/office/powerpoint/2010/main" val="1624219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smtClean="0"/>
              <a:t>Diálogo – qualificar discurso </a:t>
            </a:r>
            <a:br>
              <a:rPr lang="pt-BR" sz="2400" dirty="0" smtClean="0"/>
            </a:br>
            <a:r>
              <a:rPr lang="pt-BR" sz="2400" dirty="0" smtClean="0">
                <a:solidFill>
                  <a:srgbClr val="C00000"/>
                </a:solidFill>
              </a:rPr>
              <a:t>X </a:t>
            </a:r>
            <a:r>
              <a:rPr lang="pt-BR" sz="2400" dirty="0" smtClean="0"/>
              <a:t/>
            </a:r>
            <a:br>
              <a:rPr lang="pt-BR" sz="2400" dirty="0" smtClean="0"/>
            </a:br>
            <a:r>
              <a:rPr lang="pt-BR" sz="2400" dirty="0" smtClean="0"/>
              <a:t>ausência de sustentação, de diálogo</a:t>
            </a:r>
            <a:endParaRPr lang="pt-BR" sz="2400"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1593" y="1825625"/>
            <a:ext cx="4368813" cy="4351338"/>
          </a:xfrm>
          <a:prstGeom prst="rect">
            <a:avLst/>
          </a:prstGeom>
        </p:spPr>
      </p:pic>
    </p:spTree>
    <p:extLst>
      <p:ext uri="{BB962C8B-B14F-4D97-AF65-F5344CB8AC3E}">
        <p14:creationId xmlns:p14="http://schemas.microsoft.com/office/powerpoint/2010/main" val="3512044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pt-BR" b="1" dirty="0"/>
          </a:p>
        </p:txBody>
      </p:sp>
      <p:sp>
        <p:nvSpPr>
          <p:cNvPr id="3" name="Espaço Reservado para Conteúdo 2"/>
          <p:cNvSpPr>
            <a:spLocks noGrp="1"/>
          </p:cNvSpPr>
          <p:nvPr>
            <p:ph idx="1"/>
          </p:nvPr>
        </p:nvSpPr>
        <p:spPr>
          <a:xfrm>
            <a:off x="838200" y="1825624"/>
            <a:ext cx="10515600" cy="4781237"/>
          </a:xfrm>
        </p:spPr>
        <p:txBody>
          <a:bodyPr>
            <a:normAutofit fontScale="92500" lnSpcReduction="10000"/>
          </a:bodyPr>
          <a:lstStyle/>
          <a:p>
            <a:endParaRPr lang="pt-BR" dirty="0" smtClean="0"/>
          </a:p>
          <a:p>
            <a:endParaRPr lang="pt-BR" dirty="0"/>
          </a:p>
          <a:p>
            <a:endParaRPr lang="pt-BR" dirty="0" smtClean="0"/>
          </a:p>
          <a:p>
            <a:endParaRPr lang="pt-BR" dirty="0"/>
          </a:p>
          <a:p>
            <a:endParaRPr lang="pt-BR" dirty="0" smtClean="0"/>
          </a:p>
          <a:p>
            <a:endParaRPr lang="pt-BR" dirty="0"/>
          </a:p>
          <a:p>
            <a:pPr marL="0" indent="0" algn="r">
              <a:buNone/>
            </a:pPr>
            <a:endParaRPr lang="pt-BR" dirty="0" smtClean="0">
              <a:solidFill>
                <a:srgbClr val="C00000"/>
              </a:solidFill>
            </a:endParaRPr>
          </a:p>
          <a:p>
            <a:pPr marL="0" indent="0" algn="r">
              <a:buNone/>
            </a:pPr>
            <a:endParaRPr lang="pt-BR" dirty="0">
              <a:solidFill>
                <a:srgbClr val="C00000"/>
              </a:solidFill>
            </a:endParaRPr>
          </a:p>
          <a:p>
            <a:pPr marL="0" indent="0" algn="r">
              <a:buNone/>
            </a:pPr>
            <a:r>
              <a:rPr lang="pt-BR" sz="4400" dirty="0" smtClean="0">
                <a:solidFill>
                  <a:srgbClr val="C00000"/>
                </a:solidFill>
                <a:hlinkClick r:id="rId3"/>
              </a:rPr>
              <a:t>mbol.lucia@gmail.com</a:t>
            </a:r>
            <a:endParaRPr lang="pt-BR" sz="4400" dirty="0" smtClean="0">
              <a:solidFill>
                <a:srgbClr val="C00000"/>
              </a:solidFill>
            </a:endParaRPr>
          </a:p>
          <a:p>
            <a:pPr marL="0" indent="0" algn="r">
              <a:buNone/>
            </a:pPr>
            <a:r>
              <a:rPr lang="pt-BR" sz="4400" dirty="0" smtClean="0">
                <a:solidFill>
                  <a:srgbClr val="C00000"/>
                </a:solidFill>
                <a:hlinkClick r:id="rId4"/>
              </a:rPr>
              <a:t>armarius.araujo@gmail.com</a:t>
            </a:r>
            <a:endParaRPr lang="pt-BR" sz="4400" dirty="0" smtClean="0">
              <a:solidFill>
                <a:srgbClr val="C00000"/>
              </a:solidFill>
            </a:endParaRPr>
          </a:p>
          <a:p>
            <a:pPr marL="0" indent="0" algn="r">
              <a:buNone/>
            </a:pPr>
            <a:endParaRPr lang="pt-BR" dirty="0">
              <a:solidFill>
                <a:srgbClr val="C00000"/>
              </a:solidFill>
            </a:endParaRPr>
          </a:p>
        </p:txBody>
      </p:sp>
    </p:spTree>
    <p:extLst>
      <p:ext uri="{BB962C8B-B14F-4D97-AF65-F5344CB8AC3E}">
        <p14:creationId xmlns:p14="http://schemas.microsoft.com/office/powerpoint/2010/main" val="150654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marL="0" indent="0" algn="ctr">
              <a:buNone/>
            </a:pPr>
            <a:endParaRPr lang="pt-BR" sz="4000" b="1" dirty="0" smtClean="0"/>
          </a:p>
          <a:p>
            <a:pPr marL="0" indent="0" algn="ctr">
              <a:buNone/>
            </a:pPr>
            <a:r>
              <a:rPr lang="pt-BR" sz="4800" b="1" dirty="0" smtClean="0">
                <a:solidFill>
                  <a:srgbClr val="C00000"/>
                </a:solidFill>
              </a:rPr>
              <a:t>CONTEXTO</a:t>
            </a:r>
            <a:endParaRPr lang="pt-BR" sz="4800" b="1" dirty="0">
              <a:solidFill>
                <a:srgbClr val="C00000"/>
              </a:solidFill>
            </a:endParaRPr>
          </a:p>
        </p:txBody>
      </p:sp>
    </p:spTree>
    <p:extLst>
      <p:ext uri="{BB962C8B-B14F-4D97-AF65-F5344CB8AC3E}">
        <p14:creationId xmlns:p14="http://schemas.microsoft.com/office/powerpoint/2010/main" val="49568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latin typeface="+mn-lt"/>
              </a:rPr>
              <a:t>Marcos Nobre </a:t>
            </a:r>
            <a:r>
              <a:rPr lang="pt-BR" sz="2800" dirty="0" smtClean="0">
                <a:latin typeface="+mn-lt"/>
              </a:rPr>
              <a:t>(2018)</a:t>
            </a:r>
            <a:endParaRPr lang="pt-BR" sz="2800" dirty="0">
              <a:solidFill>
                <a:srgbClr val="C00000"/>
              </a:solidFill>
              <a:latin typeface="+mn-lt"/>
            </a:endParaRPr>
          </a:p>
        </p:txBody>
      </p:sp>
      <p:sp>
        <p:nvSpPr>
          <p:cNvPr id="3" name="Espaço Reservado para Conteúdo 2"/>
          <p:cNvSpPr>
            <a:spLocks noGrp="1"/>
          </p:cNvSpPr>
          <p:nvPr>
            <p:ph idx="1"/>
          </p:nvPr>
        </p:nvSpPr>
        <p:spPr/>
        <p:txBody>
          <a:bodyPr>
            <a:normAutofit fontScale="85000" lnSpcReduction="20000"/>
          </a:bodyPr>
          <a:lstStyle/>
          <a:p>
            <a:pPr algn="just"/>
            <a:r>
              <a:rPr lang="pt-BR" dirty="0" smtClean="0"/>
              <a:t>Entender o próprio tempo, apreendê-lo – inquietude que nos move para estar à altura do presente.</a:t>
            </a:r>
          </a:p>
          <a:p>
            <a:pPr algn="just"/>
            <a:r>
              <a:rPr lang="pt-BR" dirty="0" smtClean="0"/>
              <a:t>Conhecimento para a ação </a:t>
            </a:r>
            <a:r>
              <a:rPr lang="pt-BR" dirty="0" smtClean="0">
                <a:solidFill>
                  <a:srgbClr val="C00000"/>
                </a:solidFill>
              </a:rPr>
              <a:t>→ </a:t>
            </a:r>
            <a:r>
              <a:rPr lang="pt-BR" dirty="0" smtClean="0"/>
              <a:t>emancipação dos sujeitos.</a:t>
            </a:r>
          </a:p>
          <a:p>
            <a:pPr algn="just"/>
            <a:r>
              <a:rPr lang="pt-BR" dirty="0" smtClean="0"/>
              <a:t>Dominação como processo multidimensional de subjetivação, de </a:t>
            </a:r>
            <a:r>
              <a:rPr lang="pt-BR" dirty="0" smtClean="0"/>
              <a:t>formação </a:t>
            </a:r>
            <a:r>
              <a:rPr lang="pt-BR" dirty="0" smtClean="0"/>
              <a:t>de sujeitos</a:t>
            </a:r>
            <a:r>
              <a:rPr lang="pt-BR" dirty="0" smtClean="0"/>
              <a:t>.</a:t>
            </a:r>
          </a:p>
          <a:p>
            <a:pPr algn="just"/>
            <a:r>
              <a:rPr lang="pt-BR" dirty="0"/>
              <a:t>Lutas sociais: constituição de sujeitos + </a:t>
            </a:r>
            <a:r>
              <a:rPr lang="pt-BR" dirty="0" smtClean="0"/>
              <a:t>igualdade</a:t>
            </a:r>
            <a:endParaRPr lang="pt-BR" dirty="0" smtClean="0"/>
          </a:p>
          <a:p>
            <a:pPr algn="just"/>
            <a:r>
              <a:rPr lang="pt-BR" dirty="0" smtClean="0"/>
              <a:t>Vivemos um momento de aceleração da história prefigurando um mundo novo que vai romper com o antigo – mundo plenamente globalizado.</a:t>
            </a:r>
          </a:p>
          <a:p>
            <a:pPr algn="just"/>
            <a:r>
              <a:rPr lang="pt-BR" dirty="0" smtClean="0"/>
              <a:t>Marco: revoltas democráticas 2011 a 2013 (recusa) – multiplicidade de </a:t>
            </a:r>
            <a:r>
              <a:rPr lang="pt-BR" dirty="0" smtClean="0">
                <a:solidFill>
                  <a:srgbClr val="C00000"/>
                </a:solidFill>
              </a:rPr>
              <a:t>tentativas de encontrar novo caminho </a:t>
            </a:r>
            <a:r>
              <a:rPr lang="pt-BR" dirty="0" smtClean="0"/>
              <a:t>– episódios regressivos.</a:t>
            </a:r>
          </a:p>
          <a:p>
            <a:endParaRPr lang="pt-BR" dirty="0"/>
          </a:p>
          <a:p>
            <a:pPr marL="0" indent="0" algn="r">
              <a:buNone/>
            </a:pPr>
            <a:r>
              <a:rPr lang="pt-BR" sz="1600" dirty="0" smtClean="0"/>
              <a:t>(entrevista acerca do livro Como nasce o novo)</a:t>
            </a:r>
          </a:p>
          <a:p>
            <a:endParaRPr lang="pt-BR" dirty="0" smtClean="0"/>
          </a:p>
        </p:txBody>
      </p:sp>
    </p:spTree>
    <p:extLst>
      <p:ext uri="{BB962C8B-B14F-4D97-AF65-F5344CB8AC3E}">
        <p14:creationId xmlns:p14="http://schemas.microsoft.com/office/powerpoint/2010/main" val="3984631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0" y="365125"/>
            <a:ext cx="10515600" cy="5811838"/>
          </a:xfrm>
        </p:spPr>
        <p:txBody>
          <a:bodyPr>
            <a:normAutofit fontScale="92500" lnSpcReduction="20000"/>
          </a:bodyPr>
          <a:lstStyle/>
          <a:p>
            <a:pPr marL="0" lvl="0" indent="0">
              <a:buNone/>
            </a:pPr>
            <a:endParaRPr lang="pt-BR" dirty="0" smtClean="0">
              <a:solidFill>
                <a:srgbClr val="C00000"/>
              </a:solidFill>
            </a:endParaRPr>
          </a:p>
          <a:p>
            <a:r>
              <a:rPr lang="pt-BR" dirty="0" smtClean="0">
                <a:solidFill>
                  <a:srgbClr val="C00000"/>
                </a:solidFill>
              </a:rPr>
              <a:t>Interseção de temas</a:t>
            </a:r>
            <a:r>
              <a:rPr lang="pt-BR" dirty="0" smtClean="0"/>
              <a:t>: corpo, gênero, violência, racismo, machismo, homofobia... </a:t>
            </a:r>
          </a:p>
          <a:p>
            <a:r>
              <a:rPr lang="pt-BR" dirty="0" smtClean="0"/>
              <a:t>Manter aberto o espaço de articulação e experimentação de diferentes possibilidades de ser - entre lugares.</a:t>
            </a:r>
          </a:p>
          <a:p>
            <a:r>
              <a:rPr lang="pt-BR" dirty="0" smtClean="0"/>
              <a:t>Impossibilidade de tratar isoladamente temas </a:t>
            </a:r>
            <a:r>
              <a:rPr lang="pt-BR" dirty="0"/>
              <a:t>específicos, </a:t>
            </a:r>
            <a:r>
              <a:rPr lang="pt-BR" dirty="0" smtClean="0"/>
              <a:t>circunscritos: </a:t>
            </a:r>
            <a:r>
              <a:rPr lang="pt-BR" dirty="0"/>
              <a:t>apenas a partir de atravessamentos, temas que borram fronteiras, que se entrecruzam </a:t>
            </a:r>
            <a:r>
              <a:rPr lang="pt-BR" dirty="0" smtClean="0">
                <a:solidFill>
                  <a:srgbClr val="C00000"/>
                </a:solidFill>
              </a:rPr>
              <a:t>→ </a:t>
            </a:r>
            <a:r>
              <a:rPr lang="pt-BR" dirty="0" smtClean="0"/>
              <a:t>fragmentação </a:t>
            </a:r>
            <a:r>
              <a:rPr lang="pt-BR" dirty="0"/>
              <a:t>do saber X </a:t>
            </a:r>
            <a:r>
              <a:rPr lang="pt-BR" dirty="0" smtClean="0"/>
              <a:t>“</a:t>
            </a:r>
            <a:r>
              <a:rPr lang="pt-BR" dirty="0" err="1" smtClean="0"/>
              <a:t>recosturar</a:t>
            </a:r>
            <a:r>
              <a:rPr lang="pt-BR" dirty="0" smtClean="0"/>
              <a:t> </a:t>
            </a:r>
            <a:r>
              <a:rPr lang="pt-BR" dirty="0"/>
              <a:t>a </a:t>
            </a:r>
            <a:r>
              <a:rPr lang="pt-BR" dirty="0" smtClean="0"/>
              <a:t>fragmentação” </a:t>
            </a:r>
            <a:r>
              <a:rPr lang="pt-BR" dirty="0" smtClean="0">
                <a:solidFill>
                  <a:srgbClr val="C00000"/>
                </a:solidFill>
              </a:rPr>
              <a:t>→</a:t>
            </a:r>
            <a:r>
              <a:rPr lang="pt-BR" dirty="0" smtClean="0"/>
              <a:t> ecologia dos saberes.</a:t>
            </a:r>
            <a:endParaRPr lang="pt-BR" dirty="0"/>
          </a:p>
          <a:p>
            <a:pPr lvl="0"/>
            <a:r>
              <a:rPr lang="pt-BR" dirty="0" smtClean="0"/>
              <a:t>Direito </a:t>
            </a:r>
            <a:r>
              <a:rPr lang="pt-BR" dirty="0"/>
              <a:t>ao </a:t>
            </a:r>
            <a:r>
              <a:rPr lang="pt-BR" dirty="0" smtClean="0"/>
              <a:t>futuro (e ao passado).</a:t>
            </a:r>
          </a:p>
          <a:p>
            <a:pPr lvl="0"/>
            <a:r>
              <a:rPr lang="pt-BR" dirty="0" smtClean="0"/>
              <a:t>Afirmação das experiências humanas concretas e plurais (cuja validade tem sido negada) – multiplicidade das experiências humanas.</a:t>
            </a:r>
          </a:p>
          <a:p>
            <a:r>
              <a:rPr lang="pt-BR" dirty="0" smtClean="0"/>
              <a:t>Romper os regimes de invisibilidade e </a:t>
            </a:r>
            <a:r>
              <a:rPr lang="pt-BR" dirty="0" err="1" smtClean="0"/>
              <a:t>silenciamento</a:t>
            </a:r>
            <a:r>
              <a:rPr lang="pt-BR" dirty="0"/>
              <a:t> </a:t>
            </a:r>
            <a:r>
              <a:rPr lang="pt-BR" dirty="0" smtClean="0"/>
              <a:t>(</a:t>
            </a:r>
            <a:r>
              <a:rPr lang="pt-BR" dirty="0"/>
              <a:t>anunciar/enunciar lugar e </a:t>
            </a:r>
            <a:r>
              <a:rPr lang="pt-BR" dirty="0" smtClean="0"/>
              <a:t>sentido)</a:t>
            </a:r>
          </a:p>
          <a:p>
            <a:r>
              <a:rPr lang="pt-BR" dirty="0"/>
              <a:t>D</a:t>
            </a:r>
            <a:r>
              <a:rPr lang="pt-BR" dirty="0" smtClean="0"/>
              <a:t>esafio </a:t>
            </a:r>
            <a:r>
              <a:rPr lang="pt-BR" dirty="0"/>
              <a:t>é a escuta </a:t>
            </a:r>
            <a:r>
              <a:rPr lang="pt-BR" dirty="0" smtClean="0"/>
              <a:t>(“palavras </a:t>
            </a:r>
            <a:r>
              <a:rPr lang="pt-BR" dirty="0"/>
              <a:t>faladas em tom </a:t>
            </a:r>
            <a:r>
              <a:rPr lang="pt-BR" dirty="0" smtClean="0"/>
              <a:t>altíssimo”): exercícios de escuta → </a:t>
            </a:r>
            <a:r>
              <a:rPr lang="pt-BR" dirty="0" smtClean="0">
                <a:solidFill>
                  <a:srgbClr val="C00000"/>
                </a:solidFill>
              </a:rPr>
              <a:t>conflito</a:t>
            </a:r>
            <a:r>
              <a:rPr lang="pt-BR" dirty="0" smtClean="0"/>
              <a:t>. OUVIR! </a:t>
            </a:r>
          </a:p>
          <a:p>
            <a:pPr marL="0" indent="0">
              <a:buNone/>
            </a:pPr>
            <a:endParaRPr lang="pt-BR" dirty="0" smtClean="0"/>
          </a:p>
          <a:p>
            <a:endParaRPr lang="pt-BR" dirty="0" smtClean="0"/>
          </a:p>
          <a:p>
            <a:endParaRPr lang="pt-BR" dirty="0" smtClean="0"/>
          </a:p>
          <a:p>
            <a:pPr marL="0" indent="0">
              <a:buNone/>
            </a:pPr>
            <a:endParaRPr lang="pt-BR" dirty="0"/>
          </a:p>
        </p:txBody>
      </p:sp>
    </p:spTree>
    <p:extLst>
      <p:ext uri="{BB962C8B-B14F-4D97-AF65-F5344CB8AC3E}">
        <p14:creationId xmlns:p14="http://schemas.microsoft.com/office/powerpoint/2010/main" val="103697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Linn</a:t>
            </a:r>
            <a:r>
              <a:rPr lang="pt-BR" dirty="0" smtClean="0">
                <a:solidFill>
                  <a:srgbClr val="C00000"/>
                </a:solidFill>
              </a:rPr>
              <a:t> da Quebrada</a:t>
            </a:r>
            <a:endParaRPr lang="pt-BR"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“Eu </a:t>
            </a:r>
            <a:r>
              <a:rPr lang="pt-BR" dirty="0"/>
              <a:t>lancei essa ideia porque eu acho que a violência da sociedade com alguns corpos, corpos como o meu, pretos, transviados, de quebrada, essa violência está posta. É necessário responder também com terror, com agressividade, colocando o meu corpo como arma, como protesto, manifesto, como pólvora diante desse sistema que é violento </a:t>
            </a:r>
            <a:r>
              <a:rPr lang="pt-BR" dirty="0" smtClean="0"/>
              <a:t>cotidianamente.</a:t>
            </a:r>
          </a:p>
          <a:p>
            <a:pPr marL="0" indent="0">
              <a:buNone/>
            </a:pPr>
            <a:r>
              <a:rPr lang="pt-BR" dirty="0" smtClean="0"/>
              <a:t>(...) Essa </a:t>
            </a:r>
            <a:r>
              <a:rPr lang="pt-BR" dirty="0"/>
              <a:t>hostilidade para corpos como o meu, negros, para corpos travestis, corpos </a:t>
            </a:r>
            <a:r>
              <a:rPr lang="pt-BR" dirty="0" err="1"/>
              <a:t>trans</a:t>
            </a:r>
            <a:r>
              <a:rPr lang="pt-BR" dirty="0"/>
              <a:t>, corpos pretos, está dada. O que tem mudado é a formação de redes com pessoas que vivem essa mesma situação ou situações semelhantes, estabelecendo parcerias para nos mantermos vivas. Juntas nós conseguimos nos manter mais fortes, nós conseguimos ocupar outros espaços, conseguimos nos </a:t>
            </a:r>
            <a:r>
              <a:rPr lang="pt-BR" dirty="0" smtClean="0"/>
              <a:t>proteger.</a:t>
            </a:r>
          </a:p>
          <a:p>
            <a:pPr marL="0" indent="0">
              <a:buNone/>
            </a:pPr>
            <a:r>
              <a:rPr lang="pt-BR" dirty="0"/>
              <a:t>Na quebrada, o funk é poesia, o rap é poesia e é história. As nossas histórias, geralmente, não são contadas, não são validadas. Nossos corpos não têm peso, não valem a pena. </a:t>
            </a:r>
            <a:r>
              <a:rPr lang="pt-BR" dirty="0" smtClean="0"/>
              <a:t>Se </a:t>
            </a:r>
            <a:r>
              <a:rPr lang="pt-BR" dirty="0"/>
              <a:t>não tem tanta possibilidade de fazer livros de história, a gente faz isso na música, a gente faz isso nas paredes da cidade, nos </a:t>
            </a:r>
            <a:r>
              <a:rPr lang="pt-BR" dirty="0" err="1"/>
              <a:t>pichos</a:t>
            </a:r>
            <a:r>
              <a:rPr lang="pt-BR" dirty="0"/>
              <a:t>, na oralidade, construindo linguagem da nossa forma.</a:t>
            </a:r>
            <a:r>
              <a:rPr lang="pt-BR" dirty="0" smtClean="0"/>
              <a:t>”.</a:t>
            </a:r>
            <a:endParaRPr lang="pt-BR" dirty="0"/>
          </a:p>
          <a:p>
            <a:endParaRPr lang="pt-BR" dirty="0"/>
          </a:p>
        </p:txBody>
      </p:sp>
    </p:spTree>
    <p:extLst>
      <p:ext uri="{BB962C8B-B14F-4D97-AF65-F5344CB8AC3E}">
        <p14:creationId xmlns:p14="http://schemas.microsoft.com/office/powerpoint/2010/main" val="141970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
            </a:r>
            <a:br>
              <a:rPr lang="pt-BR" dirty="0" smtClean="0">
                <a:solidFill>
                  <a:srgbClr val="C00000"/>
                </a:solidFill>
              </a:rPr>
            </a:br>
            <a:r>
              <a:rPr lang="pt-BR" dirty="0" smtClean="0">
                <a:solidFill>
                  <a:srgbClr val="C00000"/>
                </a:solidFill>
              </a:rPr>
              <a:t>Franz </a:t>
            </a:r>
            <a:r>
              <a:rPr lang="pt-BR" dirty="0" err="1">
                <a:solidFill>
                  <a:srgbClr val="C00000"/>
                </a:solidFill>
              </a:rPr>
              <a:t>Fanon</a:t>
            </a:r>
            <a:r>
              <a:rPr lang="pt-BR" dirty="0" smtClean="0"/>
              <a:t/>
            </a:r>
            <a:br>
              <a:rPr lang="pt-BR" dirty="0" smtClean="0"/>
            </a:br>
            <a:r>
              <a:rPr lang="pt-BR" sz="3600" dirty="0" smtClean="0"/>
              <a:t>Pele </a:t>
            </a:r>
            <a:r>
              <a:rPr lang="pt-BR" sz="3600" dirty="0"/>
              <a:t>negra, máscara branca (</a:t>
            </a:r>
            <a:r>
              <a:rPr lang="pt-BR" sz="3600" dirty="0" smtClean="0"/>
              <a:t>1952)</a:t>
            </a:r>
            <a:br>
              <a:rPr lang="pt-BR" sz="3600" dirty="0" smtClean="0"/>
            </a:br>
            <a:endParaRPr lang="pt-BR" sz="3600" dirty="0">
              <a:solidFill>
                <a:srgbClr val="FF0000"/>
              </a:solidFill>
            </a:endParaRPr>
          </a:p>
        </p:txBody>
      </p:sp>
      <p:sp>
        <p:nvSpPr>
          <p:cNvPr id="3" name="Espaço Reservado para Conteúdo 2"/>
          <p:cNvSpPr>
            <a:spLocks noGrp="1"/>
          </p:cNvSpPr>
          <p:nvPr>
            <p:ph idx="1"/>
          </p:nvPr>
        </p:nvSpPr>
        <p:spPr/>
        <p:txBody>
          <a:bodyPr>
            <a:normAutofit/>
          </a:bodyPr>
          <a:lstStyle/>
          <a:p>
            <a:pPr marL="0" indent="0" algn="just">
              <a:buNone/>
            </a:pPr>
            <a:r>
              <a:rPr lang="pt-BR" dirty="0" smtClean="0"/>
              <a:t>“A liberdade requer visibilidade, mas para isso é necessário um mundo de outros”.</a:t>
            </a:r>
          </a:p>
          <a:p>
            <a:pPr marL="0" indent="0" algn="just">
              <a:buNone/>
            </a:pPr>
            <a:endParaRPr lang="pt-BR" b="1" dirty="0"/>
          </a:p>
          <a:p>
            <a:pPr marL="0" indent="0" algn="just">
              <a:buNone/>
            </a:pPr>
            <a:r>
              <a:rPr lang="pt-BR" b="1" dirty="0" smtClean="0"/>
              <a:t>“</a:t>
            </a:r>
            <a:r>
              <a:rPr lang="pt-BR" dirty="0" smtClean="0"/>
              <a:t>Para </a:t>
            </a:r>
            <a:r>
              <a:rPr lang="pt-BR" dirty="0"/>
              <a:t>o negro existe apenas um destino. E ele é branco -</a:t>
            </a:r>
            <a:r>
              <a:rPr lang="pt-BR" dirty="0">
                <a:solidFill>
                  <a:srgbClr val="C00000"/>
                </a:solidFill>
              </a:rPr>
              <a:t> O conhecimento do corpo é unicamente uma atividade de negação. </a:t>
            </a:r>
            <a:r>
              <a:rPr lang="pt-BR" dirty="0"/>
              <a:t>É um conhecimento em terceira </a:t>
            </a:r>
            <a:r>
              <a:rPr lang="pt-BR" dirty="0" smtClean="0"/>
              <a:t>pessoa”.</a:t>
            </a:r>
          </a:p>
          <a:p>
            <a:pPr marL="0" indent="0" algn="just">
              <a:buNone/>
            </a:pPr>
            <a:endParaRPr lang="pt-BR" dirty="0" smtClean="0"/>
          </a:p>
          <a:p>
            <a:pPr marL="0" indent="0" algn="r">
              <a:buNone/>
            </a:pPr>
            <a:r>
              <a:rPr lang="pt-BR" dirty="0" smtClean="0"/>
              <a:t>  </a:t>
            </a:r>
            <a:endParaRPr lang="pt-BR" dirty="0"/>
          </a:p>
          <a:p>
            <a:endParaRPr lang="pt-BR" dirty="0"/>
          </a:p>
          <a:p>
            <a:endParaRPr lang="pt-BR" dirty="0"/>
          </a:p>
        </p:txBody>
      </p:sp>
    </p:spTree>
    <p:extLst>
      <p:ext uri="{BB962C8B-B14F-4D97-AF65-F5344CB8AC3E}">
        <p14:creationId xmlns:p14="http://schemas.microsoft.com/office/powerpoint/2010/main" val="389210943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2749</Words>
  <Application>Microsoft Office PowerPoint</Application>
  <PresentationFormat>Widescreen</PresentationFormat>
  <Paragraphs>201</Paragraphs>
  <Slides>43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43</vt:i4>
      </vt:variant>
    </vt:vector>
  </HeadingPairs>
  <TitlesOfParts>
    <vt:vector size="51" baseType="lpstr">
      <vt:lpstr>Arial</vt:lpstr>
      <vt:lpstr>Benton Sans</vt:lpstr>
      <vt:lpstr>Calibri</vt:lpstr>
      <vt:lpstr>Calibri Light</vt:lpstr>
      <vt:lpstr>inherit</vt:lpstr>
      <vt:lpstr>Majerit</vt:lpstr>
      <vt:lpstr>Times New Roman</vt:lpstr>
      <vt:lpstr>Tema do Office</vt:lpstr>
      <vt:lpstr>    DINÂMICAS CULTURAIS CONTEMPORÂNEAS</vt:lpstr>
      <vt:lpstr>Apresentação do PowerPoint</vt:lpstr>
      <vt:lpstr>Thomas Mann  Travessia marítima com Dom Quixote</vt:lpstr>
      <vt:lpstr> Homi Bhabha Nuevas minorias, nuevos derechos (2015) </vt:lpstr>
      <vt:lpstr>Apresentação do PowerPoint</vt:lpstr>
      <vt:lpstr>Marcos Nobre (2018)</vt:lpstr>
      <vt:lpstr>Apresentação do PowerPoint</vt:lpstr>
      <vt:lpstr>Linn da Quebrada</vt:lpstr>
      <vt:lpstr> Franz Fanon Pele negra, máscara branca (1952) </vt:lpstr>
      <vt:lpstr>DADOS</vt:lpstr>
      <vt:lpstr>DADOS ONU</vt:lpstr>
      <vt:lpstr> Octavio Ianni  A Era do Globalismo (1997)  </vt:lpstr>
      <vt:lpstr> Octavio Ianni  A Era do Globalismo (1997)  </vt:lpstr>
      <vt:lpstr> Jesus Martín-Barbero Diversidade em Convergência </vt:lpstr>
      <vt:lpstr>Néstor García Canclini Conflictos Interculturares  </vt:lpstr>
      <vt:lpstr>           Agência de Imigração e Alfândega (ICE) dos EUA está transferindo 1.600 presos para prisões federais como meio de enfrentar o excesso de processos resultantes das novas políticas de “tolerância zero” do governo de Donald Trump, informou nesta sexta-feira, 8, a instituição (O Estado de SPaulo, 08/06/18)  População de imigrantes nos EUA é estimada em 43 milhões </vt:lpstr>
      <vt:lpstr> Boaventura de Sousa Santos</vt:lpstr>
      <vt:lpstr>A difícil democracia  Boaventura de Sousa Santos</vt:lpstr>
      <vt:lpstr>  O ódio à democracia (2005) Jacques Rancière   </vt:lpstr>
      <vt:lpstr> Boaventura de Sousa Santos Procuram-se horizontes, urgente (2018)  </vt:lpstr>
      <vt:lpstr>Jesús Martín-Barbero</vt:lpstr>
      <vt:lpstr>SPECTRES ARE HAUNTING EUROPE Maria Kourkouta e Niki Gianari, 2016, Grécia</vt:lpstr>
      <vt:lpstr>Vladimir Safatle (2018)</vt:lpstr>
      <vt:lpstr>O fardo da raça (2018) Achille Mbembe</vt:lpstr>
      <vt:lpstr>Achille Mbembe The age of humanism is ending</vt:lpstr>
      <vt:lpstr>Bernardo Toro</vt:lpstr>
      <vt:lpstr>Raymond Williams</vt:lpstr>
      <vt:lpstr>Apresentação do PowerPoint</vt:lpstr>
      <vt:lpstr>Fomento à cultura na Alemanha: a alta cultura clássica perde sua relevância - Goethe Institut</vt:lpstr>
      <vt:lpstr>Fomento à cultura na Alemanha: a alta cultura clássica perde sua relevância Goethe Institut</vt:lpstr>
      <vt:lpstr>Paul Preciado</vt:lpstr>
      <vt:lpstr>  Corpos saíram às ruas   </vt:lpstr>
      <vt:lpstr>Corpos saíram às ruas</vt:lpstr>
      <vt:lpstr>Corpos saíram às ruas</vt:lpstr>
      <vt:lpstr>Corpos saíram às ruas</vt:lpstr>
      <vt:lpstr>Corpos saíram às ruas</vt:lpstr>
      <vt:lpstr>Corpos saíram às ruas</vt:lpstr>
      <vt:lpstr>Apresentação do PowerPoint</vt:lpstr>
      <vt:lpstr>Apresentação do PowerPoint</vt:lpstr>
      <vt:lpstr>Midiativismo</vt:lpstr>
      <vt:lpstr>Apresentação do PowerPoint</vt:lpstr>
      <vt:lpstr>Diálogo – qualificar discurso  X  ausência de sustentação, de diálogo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dc:title>
  <dc:creator>lucia</dc:creator>
  <cp:lastModifiedBy>lucia maciel barbosa de oliveira</cp:lastModifiedBy>
  <cp:revision>54</cp:revision>
  <dcterms:created xsi:type="dcterms:W3CDTF">2018-02-27T19:16:26Z</dcterms:created>
  <dcterms:modified xsi:type="dcterms:W3CDTF">2019-03-14T12:33:25Z</dcterms:modified>
</cp:coreProperties>
</file>