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8" r:id="rId2"/>
  </p:sldMasterIdLst>
  <p:notesMasterIdLst>
    <p:notesMasterId r:id="rId75"/>
  </p:notesMasterIdLst>
  <p:handoutMasterIdLst>
    <p:handoutMasterId r:id="rId76"/>
  </p:handoutMasterIdLst>
  <p:sldIdLst>
    <p:sldId id="257" r:id="rId3"/>
    <p:sldId id="339" r:id="rId4"/>
    <p:sldId id="262" r:id="rId5"/>
    <p:sldId id="411" r:id="rId6"/>
    <p:sldId id="412" r:id="rId7"/>
    <p:sldId id="341" r:id="rId8"/>
    <p:sldId id="487" r:id="rId9"/>
    <p:sldId id="418" r:id="rId10"/>
    <p:sldId id="419" r:id="rId11"/>
    <p:sldId id="420" r:id="rId12"/>
    <p:sldId id="421" r:id="rId13"/>
    <p:sldId id="422" r:id="rId14"/>
    <p:sldId id="424" r:id="rId15"/>
    <p:sldId id="423" r:id="rId16"/>
    <p:sldId id="492" r:id="rId17"/>
    <p:sldId id="425" r:id="rId18"/>
    <p:sldId id="426" r:id="rId19"/>
    <p:sldId id="427" r:id="rId20"/>
    <p:sldId id="432" r:id="rId21"/>
    <p:sldId id="429" r:id="rId22"/>
    <p:sldId id="433" r:id="rId23"/>
    <p:sldId id="428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78" r:id="rId48"/>
    <p:sldId id="457" r:id="rId49"/>
    <p:sldId id="464" r:id="rId50"/>
    <p:sldId id="465" r:id="rId51"/>
    <p:sldId id="466" r:id="rId52"/>
    <p:sldId id="467" r:id="rId53"/>
    <p:sldId id="468" r:id="rId54"/>
    <p:sldId id="463" r:id="rId55"/>
    <p:sldId id="469" r:id="rId56"/>
    <p:sldId id="470" r:id="rId57"/>
    <p:sldId id="471" r:id="rId58"/>
    <p:sldId id="472" r:id="rId59"/>
    <p:sldId id="473" r:id="rId60"/>
    <p:sldId id="474" r:id="rId61"/>
    <p:sldId id="475" r:id="rId62"/>
    <p:sldId id="491" r:id="rId63"/>
    <p:sldId id="476" r:id="rId64"/>
    <p:sldId id="477" r:id="rId65"/>
    <p:sldId id="482" r:id="rId66"/>
    <p:sldId id="481" r:id="rId67"/>
    <p:sldId id="486" r:id="rId68"/>
    <p:sldId id="484" r:id="rId69"/>
    <p:sldId id="485" r:id="rId70"/>
    <p:sldId id="488" r:id="rId71"/>
    <p:sldId id="489" r:id="rId72"/>
    <p:sldId id="490" r:id="rId73"/>
    <p:sldId id="479" r:id="rId74"/>
  </p:sldIdLst>
  <p:sldSz cx="10080625" cy="7559675"/>
  <p:notesSz cx="7315200" cy="9601200"/>
  <p:defaultTextStyle>
    <a:defPPr>
      <a:defRPr lang="en-GB"/>
    </a:defPPr>
    <a:lvl1pPr algn="ctr" defTabSz="449263" rtl="0" fontAlgn="base">
      <a:lnSpc>
        <a:spcPct val="63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ctr" defTabSz="449263" rtl="0" fontAlgn="base">
      <a:lnSpc>
        <a:spcPct val="63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ctr" defTabSz="449263" rtl="0" fontAlgn="base">
      <a:lnSpc>
        <a:spcPct val="63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ctr" defTabSz="449263" rtl="0" fontAlgn="base">
      <a:lnSpc>
        <a:spcPct val="63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ctr" defTabSz="449263" rtl="0" fontAlgn="base">
      <a:lnSpc>
        <a:spcPct val="63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CC"/>
    <a:srgbClr val="003399"/>
    <a:srgbClr val="FF0000"/>
    <a:srgbClr val="FFFF66"/>
    <a:srgbClr val="F8F8F8"/>
    <a:srgbClr val="990000"/>
    <a:srgbClr val="3333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63" autoAdjust="0"/>
    <p:restoredTop sz="90929"/>
  </p:normalViewPr>
  <p:slideViewPr>
    <p:cSldViewPr snapToGrid="0">
      <p:cViewPr>
        <p:scale>
          <a:sx n="62" d="100"/>
          <a:sy n="62" d="100"/>
        </p:scale>
        <p:origin x="-17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832" y="-96"/>
      </p:cViewPr>
      <p:guideLst>
        <p:guide orient="horz" pos="2537"/>
        <p:guide pos="20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0.xml"/><Relationship Id="rId2" Type="http://schemas.openxmlformats.org/officeDocument/2006/relationships/slide" Target="slides/slide37.xml"/><Relationship Id="rId1" Type="http://schemas.openxmlformats.org/officeDocument/2006/relationships/slide" Target="slides/slide32.xml"/><Relationship Id="rId4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95" tIns="43397" rIns="86795" bIns="43397" numCol="1" anchor="t" anchorCtr="0" compatLnSpc="1">
            <a:prstTxWarp prst="textNoShape">
              <a:avLst/>
            </a:prstTxWarp>
          </a:bodyPr>
          <a:lstStyle>
            <a:lvl1pPr algn="l" defTabSz="427038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0675" y="0"/>
            <a:ext cx="31718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95" tIns="43397" rIns="86795" bIns="43397" numCol="1" anchor="t" anchorCtr="0" compatLnSpc="1">
            <a:prstTxWarp prst="textNoShape">
              <a:avLst/>
            </a:prstTxWarp>
          </a:bodyPr>
          <a:lstStyle>
            <a:lvl1pPr algn="r" defTabSz="427038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1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955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95" tIns="43397" rIns="86795" bIns="43397" numCol="1" anchor="b" anchorCtr="0" compatLnSpc="1">
            <a:prstTxWarp prst="textNoShape">
              <a:avLst/>
            </a:prstTxWarp>
          </a:bodyPr>
          <a:lstStyle>
            <a:lvl1pPr algn="l" defTabSz="427038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0675" y="909955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795" tIns="43397" rIns="86795" bIns="43397" numCol="1" anchor="b" anchorCtr="0" compatLnSpc="1">
            <a:prstTxWarp prst="textNoShape">
              <a:avLst/>
            </a:prstTxWarp>
          </a:bodyPr>
          <a:lstStyle>
            <a:lvl1pPr algn="r" defTabSz="427038">
              <a:defRPr sz="1100">
                <a:cs typeface="Arial" charset="0"/>
              </a:defRPr>
            </a:lvl1pPr>
          </a:lstStyle>
          <a:p>
            <a:pPr>
              <a:defRPr/>
            </a:pPr>
            <a:fld id="{B9DC0813-AB94-4B3C-B00A-6A6FC5C9BD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2" name="Rectangle 7"/>
          <p:cNvSpPr>
            <a:spLocks noGrp="1" noChangeArrowheads="1"/>
          </p:cNvSpPr>
          <p:nvPr>
            <p:ph type="sldImg"/>
          </p:nvPr>
        </p:nvSpPr>
        <p:spPr bwMode="auto">
          <a:xfrm>
            <a:off x="1443038" y="922338"/>
            <a:ext cx="4418012" cy="33131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1131888" y="4567238"/>
            <a:ext cx="5046662" cy="367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441450" y="922338"/>
            <a:ext cx="4430713" cy="3322637"/>
          </a:xfrm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1888" y="4567238"/>
            <a:ext cx="5054600" cy="3687762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E754-CD20-410F-8B3D-E726EF1AD63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CA85-4CD1-435B-99E9-D6026393905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88238" y="722313"/>
            <a:ext cx="2190750" cy="5984875"/>
          </a:xfrm>
        </p:spPr>
        <p:txBody>
          <a:bodyPr vert="eaVert"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722313"/>
            <a:ext cx="6421438" cy="59848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6C27-4A5B-4C57-BD22-7EF1DA3FFF7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CEAD-B485-4C13-A2D2-D7ED26B371E3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CBC8-3A3C-4111-BA85-9C27C11A9B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E461-3267-42FF-B94C-8A027513E338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EC10-E3B8-4FFC-AE61-C4404BD27C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4944-4626-4258-8953-9D38736D4110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C6E9-CDBD-4688-BF80-D61ED2BFCA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5CCA-28EE-4BFE-A914-759753B15C85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8B45-11C4-4DF5-8813-37488077A7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B663-3479-4A00-955C-B1718CC5456B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B9F6-0548-473E-81D4-0E7D83F229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A7CD-7554-49EA-B0C1-1C97CC2A791D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703B-6FF4-4C50-8CE1-A0C77A4EBF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F9F94-0824-4216-991B-BB778F953968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C828-67CA-4FEF-8B7C-B069A19F6C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9ACC-94C6-4F4D-B618-22AEAEF49BAF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AC53-F309-4706-8E0D-0BE6F16F95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 userDrawn="1"/>
        </p:nvSpPr>
        <p:spPr>
          <a:xfrm>
            <a:off x="8288338" y="7064375"/>
            <a:ext cx="1357312" cy="330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Julho 2021</a:t>
            </a:r>
          </a:p>
          <a:p>
            <a:pPr>
              <a:defRPr/>
            </a:pPr>
            <a:endParaRPr lang="pt-BR" sz="1200" b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10FE-0E10-4396-B836-33C7A684226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2066-D93D-483C-A966-DCD906D064E8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CAE3-A4E7-4B03-80BD-6F3211345D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5192-8A13-402C-BC26-3CC1C463F2D8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770A0-9088-4373-B47D-C701D53735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98E0-AC94-49CD-82C8-55671F6D3D87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1037-7E57-4AED-9AAB-D5F12294C4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BB94-9A0F-461C-9232-E2870C4751E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4305300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72100" y="2438400"/>
            <a:ext cx="4306888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2CAA-4DC7-4083-9F98-0690E5225F6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325A-2CF7-4633-BA90-A8723131836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B434-9E7E-48B3-BAB3-1CCD23CD34E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E5FE-048A-491F-9DE3-B0F271CDF4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1690-7AFF-4BD7-91F4-90CC383FC04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0194-2990-4692-B7E3-C8BC15E8651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74613"/>
            <a:ext cx="712788" cy="7400925"/>
            <a:chOff x="0" y="47"/>
            <a:chExt cx="449" cy="4662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0" y="4633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0" y="4673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0" y="4709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0" y="4534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0" y="4481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0" y="4583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0" y="4041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0" y="4011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0" y="4431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4292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4203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0" y="4408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0" y="4064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0" y="4124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0" y="4342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0" y="4319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0" y="3869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0" y="3909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0" y="3945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3770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0" y="3717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0" y="3819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0" y="3277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0" y="3247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0" y="3667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0" y="3528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0" y="3439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0" y="3644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0" y="3300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0" y="3360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0" y="3578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0" y="3555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0" y="3120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0" y="3031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0" y="2951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0" y="3170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0" y="3147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0" y="2815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>
              <a:off x="0" y="2855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/>
          </p:nvSpPr>
          <p:spPr bwMode="auto">
            <a:xfrm>
              <a:off x="0" y="2891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/>
          </p:nvSpPr>
          <p:spPr bwMode="auto">
            <a:xfrm>
              <a:off x="0" y="2716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>
              <a:off x="0" y="2663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/>
          </p:nvSpPr>
          <p:spPr bwMode="auto">
            <a:xfrm>
              <a:off x="0" y="2765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Line 46"/>
            <p:cNvSpPr>
              <a:spLocks noChangeShapeType="1"/>
            </p:cNvSpPr>
            <p:nvPr/>
          </p:nvSpPr>
          <p:spPr bwMode="auto">
            <a:xfrm>
              <a:off x="0" y="2613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>
              <a:off x="0" y="2474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Line 48"/>
            <p:cNvSpPr>
              <a:spLocks noChangeShapeType="1"/>
            </p:cNvSpPr>
            <p:nvPr/>
          </p:nvSpPr>
          <p:spPr bwMode="auto">
            <a:xfrm>
              <a:off x="0" y="2590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Line 49"/>
            <p:cNvSpPr>
              <a:spLocks noChangeShapeType="1"/>
            </p:cNvSpPr>
            <p:nvPr/>
          </p:nvSpPr>
          <p:spPr bwMode="auto">
            <a:xfrm>
              <a:off x="0" y="2524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>
              <a:off x="0" y="2501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>
              <a:off x="0" y="2348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>
              <a:off x="0" y="2387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>
              <a:off x="0" y="2424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>
              <a:off x="0" y="2248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0" y="2195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0" y="2298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0" y="1756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0" y="1726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Line 59"/>
            <p:cNvSpPr>
              <a:spLocks noChangeShapeType="1"/>
            </p:cNvSpPr>
            <p:nvPr/>
          </p:nvSpPr>
          <p:spPr bwMode="auto">
            <a:xfrm>
              <a:off x="0" y="2146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>
              <a:off x="0" y="2007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Line 61"/>
            <p:cNvSpPr>
              <a:spLocks noChangeShapeType="1"/>
            </p:cNvSpPr>
            <p:nvPr/>
          </p:nvSpPr>
          <p:spPr bwMode="auto">
            <a:xfrm>
              <a:off x="0" y="1918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>
              <a:off x="0" y="2123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Line 63"/>
            <p:cNvSpPr>
              <a:spLocks noChangeShapeType="1"/>
            </p:cNvSpPr>
            <p:nvPr/>
          </p:nvSpPr>
          <p:spPr bwMode="auto">
            <a:xfrm>
              <a:off x="0" y="1779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>
              <a:off x="0" y="1838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Line 65"/>
            <p:cNvSpPr>
              <a:spLocks noChangeShapeType="1"/>
            </p:cNvSpPr>
            <p:nvPr/>
          </p:nvSpPr>
          <p:spPr bwMode="auto">
            <a:xfrm>
              <a:off x="0" y="2057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>
              <a:off x="0" y="2033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Line 67"/>
            <p:cNvSpPr>
              <a:spLocks noChangeShapeType="1"/>
            </p:cNvSpPr>
            <p:nvPr/>
          </p:nvSpPr>
          <p:spPr bwMode="auto">
            <a:xfrm>
              <a:off x="0" y="1584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>
              <a:off x="0" y="1623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Line 69"/>
            <p:cNvSpPr>
              <a:spLocks noChangeShapeType="1"/>
            </p:cNvSpPr>
            <p:nvPr/>
          </p:nvSpPr>
          <p:spPr bwMode="auto">
            <a:xfrm>
              <a:off x="0" y="1660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>
              <a:off x="0" y="1484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" name="Line 71"/>
            <p:cNvSpPr>
              <a:spLocks noChangeShapeType="1"/>
            </p:cNvSpPr>
            <p:nvPr/>
          </p:nvSpPr>
          <p:spPr bwMode="auto">
            <a:xfrm>
              <a:off x="0" y="1534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" name="Line 72"/>
            <p:cNvSpPr>
              <a:spLocks noChangeShapeType="1"/>
            </p:cNvSpPr>
            <p:nvPr/>
          </p:nvSpPr>
          <p:spPr bwMode="auto">
            <a:xfrm>
              <a:off x="0" y="1119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7" name="Line 73"/>
            <p:cNvSpPr>
              <a:spLocks noChangeShapeType="1"/>
            </p:cNvSpPr>
            <p:nvPr/>
          </p:nvSpPr>
          <p:spPr bwMode="auto">
            <a:xfrm>
              <a:off x="0" y="1090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8" name="Line 74"/>
            <p:cNvSpPr>
              <a:spLocks noChangeShapeType="1"/>
            </p:cNvSpPr>
            <p:nvPr/>
          </p:nvSpPr>
          <p:spPr bwMode="auto">
            <a:xfrm>
              <a:off x="0" y="1371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9" name="Line 75"/>
            <p:cNvSpPr>
              <a:spLocks noChangeShapeType="1"/>
            </p:cNvSpPr>
            <p:nvPr/>
          </p:nvSpPr>
          <p:spPr bwMode="auto">
            <a:xfrm>
              <a:off x="0" y="1281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>
              <a:off x="0" y="1142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1" name="Line 77"/>
            <p:cNvSpPr>
              <a:spLocks noChangeShapeType="1"/>
            </p:cNvSpPr>
            <p:nvPr/>
          </p:nvSpPr>
          <p:spPr bwMode="auto">
            <a:xfrm>
              <a:off x="0" y="1202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>
              <a:off x="0" y="1420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3" name="Line 79"/>
            <p:cNvSpPr>
              <a:spLocks noChangeShapeType="1"/>
            </p:cNvSpPr>
            <p:nvPr/>
          </p:nvSpPr>
          <p:spPr bwMode="auto">
            <a:xfrm>
              <a:off x="0" y="1397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0" y="947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>
              <a:off x="0" y="987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>
              <a:off x="0" y="1024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7" name="Line 83"/>
            <p:cNvSpPr>
              <a:spLocks noChangeShapeType="1"/>
            </p:cNvSpPr>
            <p:nvPr/>
          </p:nvSpPr>
          <p:spPr bwMode="auto">
            <a:xfrm>
              <a:off x="0" y="848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Line 84"/>
            <p:cNvSpPr>
              <a:spLocks noChangeShapeType="1"/>
            </p:cNvSpPr>
            <p:nvPr/>
          </p:nvSpPr>
          <p:spPr bwMode="auto">
            <a:xfrm>
              <a:off x="0" y="898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9" name="Line 85"/>
            <p:cNvSpPr>
              <a:spLocks noChangeShapeType="1"/>
            </p:cNvSpPr>
            <p:nvPr/>
          </p:nvSpPr>
          <p:spPr bwMode="auto">
            <a:xfrm>
              <a:off x="0" y="791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" name="Line 86"/>
            <p:cNvSpPr>
              <a:spLocks noChangeShapeType="1"/>
            </p:cNvSpPr>
            <p:nvPr/>
          </p:nvSpPr>
          <p:spPr bwMode="auto">
            <a:xfrm>
              <a:off x="0" y="712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1" name="Line 87"/>
            <p:cNvSpPr>
              <a:spLocks noChangeShapeType="1"/>
            </p:cNvSpPr>
            <p:nvPr/>
          </p:nvSpPr>
          <p:spPr bwMode="auto">
            <a:xfrm>
              <a:off x="0" y="575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0" y="615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3" name="Line 89"/>
            <p:cNvSpPr>
              <a:spLocks noChangeShapeType="1"/>
            </p:cNvSpPr>
            <p:nvPr/>
          </p:nvSpPr>
          <p:spPr bwMode="auto">
            <a:xfrm>
              <a:off x="0" y="651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0" y="476"/>
              <a:ext cx="450" cy="1"/>
            </a:xfrm>
            <a:prstGeom prst="line">
              <a:avLst/>
            </a:prstGeom>
            <a:noFill/>
            <a:ln w="2844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0" y="422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0" y="525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7" name="Line 93"/>
            <p:cNvSpPr>
              <a:spLocks noChangeShapeType="1"/>
            </p:cNvSpPr>
            <p:nvPr/>
          </p:nvSpPr>
          <p:spPr bwMode="auto">
            <a:xfrm>
              <a:off x="0" y="373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0" y="350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0" y="284"/>
              <a:ext cx="450" cy="1"/>
            </a:xfrm>
            <a:prstGeom prst="line">
              <a:avLst/>
            </a:prstGeom>
            <a:noFill/>
            <a:ln w="1908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0" y="77"/>
              <a:ext cx="450" cy="1"/>
            </a:xfrm>
            <a:prstGeom prst="line">
              <a:avLst/>
            </a:prstGeom>
            <a:noFill/>
            <a:ln w="93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0" y="47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0" y="100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0" y="159"/>
              <a:ext cx="450" cy="1"/>
            </a:xfrm>
            <a:prstGeom prst="line">
              <a:avLst/>
            </a:prstGeom>
            <a:noFill/>
            <a:ln w="1260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/>
          </p:nvSpPr>
          <p:spPr bwMode="auto">
            <a:xfrm>
              <a:off x="0" y="222"/>
              <a:ext cx="450" cy="1"/>
            </a:xfrm>
            <a:prstGeom prst="line">
              <a:avLst/>
            </a:prstGeom>
            <a:noFill/>
            <a:ln w="38160">
              <a:solidFill>
                <a:srgbClr val="E3E2C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9" name="Rectangle 10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8764588" cy="426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1126" name="Rectangle 102"/>
          <p:cNvSpPr>
            <a:spLocks noGrp="1" noChangeArrowheads="1"/>
          </p:cNvSpPr>
          <p:nvPr>
            <p:ph type="ftr"/>
          </p:nvPr>
        </p:nvSpPr>
        <p:spPr bwMode="auto">
          <a:xfrm>
            <a:off x="3452813" y="7027863"/>
            <a:ext cx="3392487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 b="0">
                <a:solidFill>
                  <a:srgbClr val="8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" name="Rectangle 103"/>
          <p:cNvSpPr>
            <a:spLocks noGrp="1" noChangeArrowheads="1"/>
          </p:cNvSpPr>
          <p:nvPr>
            <p:ph type="sldNum"/>
          </p:nvPr>
        </p:nvSpPr>
        <p:spPr bwMode="auto">
          <a:xfrm>
            <a:off x="3533775" y="6781800"/>
            <a:ext cx="24098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 b="0">
                <a:solidFill>
                  <a:schemeClr val="bg2"/>
                </a:solidFill>
                <a:latin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fld id="{3BB862B8-6D1D-4BFB-A22F-74E8A75497C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130" name="Text Box 106"/>
          <p:cNvSpPr txBox="1">
            <a:spLocks noChangeArrowheads="1"/>
          </p:cNvSpPr>
          <p:nvPr/>
        </p:nvSpPr>
        <p:spPr bwMode="auto">
          <a:xfrm>
            <a:off x="903288" y="6981825"/>
            <a:ext cx="2065337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Clr>
                <a:srgbClr val="D0CF9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0">
                <a:solidFill>
                  <a:schemeClr val="bg2"/>
                </a:solidFill>
                <a:latin typeface="Arial" charset="0"/>
              </a:rPr>
              <a:t>Projeto e Fabricação de CIs</a:t>
            </a: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1828800" y="609600"/>
            <a:ext cx="5105400" cy="558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4" name="Rectangle 109"/>
          <p:cNvSpPr>
            <a:spLocks noGrp="1" noChangeArrowheads="1"/>
          </p:cNvSpPr>
          <p:nvPr>
            <p:ph type="title"/>
          </p:nvPr>
        </p:nvSpPr>
        <p:spPr bwMode="auto">
          <a:xfrm>
            <a:off x="1479550" y="722313"/>
            <a:ext cx="8124825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135" name="Text Box 111"/>
          <p:cNvSpPr txBox="1">
            <a:spLocks noChangeArrowheads="1"/>
          </p:cNvSpPr>
          <p:nvPr userDrawn="1"/>
        </p:nvSpPr>
        <p:spPr bwMode="auto">
          <a:xfrm>
            <a:off x="8432800" y="6983413"/>
            <a:ext cx="1109663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>
              <a:lnSpc>
                <a:spcPct val="100000"/>
              </a:lnSpc>
              <a:buClr>
                <a:srgbClr val="D0CF9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0">
                <a:solidFill>
                  <a:schemeClr val="bg2"/>
                </a:solidFill>
                <a:latin typeface="Arial" charset="0"/>
              </a:rPr>
              <a:t>Outubro 2012</a:t>
            </a:r>
          </a:p>
        </p:txBody>
      </p:sp>
      <p:sp>
        <p:nvSpPr>
          <p:cNvPr id="108" name="CaixaDeTexto 107"/>
          <p:cNvSpPr txBox="1"/>
          <p:nvPr userDrawn="1"/>
        </p:nvSpPr>
        <p:spPr>
          <a:xfrm>
            <a:off x="8288338" y="7064375"/>
            <a:ext cx="1357312" cy="214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200" b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Julho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5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2pPr>
      <a:lvl3pPr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3pPr>
      <a:lvl4pPr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4pPr>
      <a:lvl5pPr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5pPr>
      <a:lvl6pPr marL="4572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6pPr>
      <a:lvl7pPr marL="9144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7pPr>
      <a:lvl8pPr marL="13716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8pPr>
      <a:lvl9pPr marL="1828800" algn="ctr" defTabSz="449263" rtl="0" fontAlgn="base">
        <a:lnSpc>
          <a:spcPct val="54000"/>
        </a:lnSpc>
        <a:spcBef>
          <a:spcPct val="0"/>
        </a:spcBef>
        <a:spcAft>
          <a:spcPct val="0"/>
        </a:spcAft>
        <a:buClr>
          <a:srgbClr val="990000"/>
        </a:buClr>
        <a:buSzPct val="100000"/>
        <a:buFont typeface="Times New Roman" pitchFamily="18" charset="0"/>
        <a:defRPr sz="4000">
          <a:solidFill>
            <a:srgbClr val="990000"/>
          </a:solidFill>
          <a:latin typeface="Times New Roman" pitchFamily="18" charset="0"/>
          <a:cs typeface="Arial" charset="0"/>
        </a:defRPr>
      </a:lvl9pPr>
    </p:titleStyle>
    <p:bodyStyle>
      <a:lvl1pPr marL="368300" indent="-368300" algn="l" defTabSz="44926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3366"/>
        </a:buClr>
        <a:buSzPct val="100000"/>
        <a:buFont typeface="Wingdings" pitchFamily="2" charset="2"/>
        <a:buChar char="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809625" indent="-309563" algn="l" defTabSz="449263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Clr>
          <a:srgbClr val="003366"/>
        </a:buClr>
        <a:buSzPct val="55000"/>
        <a:buFont typeface="Wingdings" pitchFamily="2" charset="2"/>
        <a:buChar char=""/>
        <a:defRPr sz="2800">
          <a:solidFill>
            <a:srgbClr val="990000"/>
          </a:solidFill>
          <a:latin typeface="+mn-lt"/>
          <a:cs typeface="+mn-cs"/>
        </a:defRPr>
      </a:lvl2pPr>
      <a:lvl3pPr marL="1187450" indent="-249238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"/>
        <a:defRPr sz="2400">
          <a:solidFill>
            <a:srgbClr val="990000"/>
          </a:solidFill>
          <a:latin typeface="+mn-lt"/>
          <a:cs typeface="+mn-cs"/>
        </a:defRPr>
      </a:lvl3pPr>
      <a:lvl4pPr marL="1565275" indent="-2476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3366"/>
        </a:buClr>
        <a:buSzPct val="85000"/>
        <a:buFont typeface="Wingdings" pitchFamily="2" charset="2"/>
        <a:buChar char=""/>
        <a:defRPr sz="2000">
          <a:solidFill>
            <a:srgbClr val="990000"/>
          </a:solidFill>
          <a:latin typeface="+mn-lt"/>
          <a:cs typeface="+mn-cs"/>
        </a:defRPr>
      </a:lvl4pPr>
      <a:lvl5pPr marL="1943100" indent="-249238" algn="l" defTabSz="449263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"/>
        <a:defRPr>
          <a:solidFill>
            <a:srgbClr val="990000"/>
          </a:solidFill>
          <a:latin typeface="+mn-lt"/>
          <a:cs typeface="+mn-cs"/>
        </a:defRPr>
      </a:lvl5pPr>
      <a:lvl6pPr marL="2400300" indent="-249238" algn="l" defTabSz="449263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"/>
        <a:defRPr>
          <a:solidFill>
            <a:srgbClr val="990000"/>
          </a:solidFill>
          <a:latin typeface="+mn-lt"/>
          <a:cs typeface="+mn-cs"/>
        </a:defRPr>
      </a:lvl6pPr>
      <a:lvl7pPr marL="2857500" indent="-249238" algn="l" defTabSz="449263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"/>
        <a:defRPr>
          <a:solidFill>
            <a:srgbClr val="990000"/>
          </a:solidFill>
          <a:latin typeface="+mn-lt"/>
          <a:cs typeface="+mn-cs"/>
        </a:defRPr>
      </a:lvl7pPr>
      <a:lvl8pPr marL="3314700" indent="-249238" algn="l" defTabSz="449263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"/>
        <a:defRPr>
          <a:solidFill>
            <a:srgbClr val="990000"/>
          </a:solidFill>
          <a:latin typeface="+mn-lt"/>
          <a:cs typeface="+mn-cs"/>
        </a:defRPr>
      </a:lvl8pPr>
      <a:lvl9pPr marL="3771900" indent="-249238" algn="l" defTabSz="449263" rtl="0" fontAlgn="base">
        <a:lnSpc>
          <a:spcPct val="90000"/>
        </a:lnSpc>
        <a:spcBef>
          <a:spcPts val="45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"/>
        <a:defRPr>
          <a:solidFill>
            <a:srgbClr val="99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A96BD4-0084-42B1-B6D7-2D66FEBD7221}" type="datetimeFigureOut">
              <a:rPr lang="en-US"/>
              <a:pPr>
                <a:defRPr/>
              </a:pPr>
              <a:t>8/15/2022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9CE57C-1897-433F-8955-C3915124E8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ndtech.com/show/16639/tsmc-update-2nm-in-development-3nm-4nm-on-track-for-20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erdict.co.uk/chips-china-us-semiconductors/" TargetMode="External"/><Relationship Id="rId4" Type="http://schemas.openxmlformats.org/officeDocument/2006/relationships/hyperlink" Target="https://www.sammobile.com/news/samsung-start-manufacturing-3nm-chips-2022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z62t-q_KEc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eJQBZqqRo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5jWSQXku74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times.com/euv-7-nm-roadmaps-detailed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zdnet.com/article/samsung-begins-production-in-new-euv-line-for-7-nm-chips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1BlAB0SlA0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4.jpeg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B0C558-68F9-4C27-AB7D-2A03FEC12BF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028" name="Rectangle 16"/>
          <p:cNvSpPr>
            <a:spLocks noChangeArrowheads="1"/>
          </p:cNvSpPr>
          <p:nvPr/>
        </p:nvSpPr>
        <p:spPr bwMode="auto">
          <a:xfrm>
            <a:off x="1651000" y="1385888"/>
            <a:ext cx="7440613" cy="212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pt-BR" sz="4800">
                <a:solidFill>
                  <a:srgbClr val="990000"/>
                </a:solidFill>
                <a:latin typeface="Arial" charset="0"/>
              </a:rPr>
              <a:t>Projeto de Circuitos Integrados - Intro</a:t>
            </a:r>
          </a:p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endParaRPr lang="en-US" sz="480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2424113" y="5610225"/>
            <a:ext cx="6686550" cy="985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defTabSz="1008063">
              <a:lnSpc>
                <a:spcPct val="95000"/>
              </a:lnSpc>
              <a:buClrTx/>
              <a:buSzTx/>
              <a:buFontTx/>
              <a:buNone/>
            </a:pPr>
            <a:r>
              <a:rPr lang="en-US" sz="1900">
                <a:solidFill>
                  <a:srgbClr val="006666"/>
                </a:solidFill>
                <a:latin typeface="Arial" charset="0"/>
              </a:rPr>
              <a:t>Grupo de Projeto de Sistemas </a:t>
            </a:r>
          </a:p>
          <a:p>
            <a:pPr defTabSz="1008063">
              <a:lnSpc>
                <a:spcPct val="115000"/>
              </a:lnSpc>
              <a:buClrTx/>
              <a:buSzTx/>
              <a:buFontTx/>
              <a:buNone/>
            </a:pPr>
            <a:r>
              <a:rPr lang="en-US" sz="1900">
                <a:solidFill>
                  <a:srgbClr val="006666"/>
                </a:solidFill>
                <a:latin typeface="Arial" charset="0"/>
              </a:rPr>
              <a:t>Eletrônicos e Software Aplicado </a:t>
            </a:r>
          </a:p>
          <a:p>
            <a:pPr defTabSz="1008063">
              <a:lnSpc>
                <a:spcPct val="115000"/>
              </a:lnSpc>
              <a:buClrTx/>
              <a:buSzTx/>
              <a:buFontTx/>
              <a:buNone/>
            </a:pPr>
            <a:r>
              <a:rPr lang="en-US" sz="1900">
                <a:solidFill>
                  <a:srgbClr val="006666"/>
                </a:solidFill>
                <a:latin typeface="Arial" charset="0"/>
              </a:rPr>
              <a:t>Laboratório de Microeletrônica - LME</a:t>
            </a: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1824038" y="5740400"/>
          <a:ext cx="1473200" cy="887413"/>
        </p:xfrm>
        <a:graphic>
          <a:graphicData uri="http://schemas.openxmlformats.org/presentationml/2006/ole">
            <p:oleObj spid="_x0000_s1026" name="Imagem de bitmap" r:id="rId4" imgW="2638095" imgH="1590897" progId="Paint.Picture">
              <p:embed/>
            </p:oleObj>
          </a:graphicData>
        </a:graphic>
      </p:graphicFrame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1317625" y="4138613"/>
            <a:ext cx="7589838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990000"/>
                </a:solidFill>
                <a:latin typeface="Arial" charset="0"/>
              </a:rPr>
              <a:t>Wang Jiang Chau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79550" y="457200"/>
            <a:ext cx="8124825" cy="12509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t-BR" sz="4800" dirty="0" smtClean="0">
                <a:latin typeface="Arial" charset="0"/>
              </a:rPr>
              <a:t>Avanço dos nós tecnológicos –retrato de </a:t>
            </a:r>
            <a:r>
              <a:rPr lang="pt-BR" sz="4800" dirty="0" smtClean="0">
                <a:latin typeface="Arial" charset="0"/>
              </a:rPr>
              <a:t>início </a:t>
            </a:r>
            <a:r>
              <a:rPr lang="pt-BR" sz="4800" dirty="0" smtClean="0">
                <a:latin typeface="Arial" charset="0"/>
              </a:rPr>
              <a:t>de </a:t>
            </a:r>
            <a:r>
              <a:rPr lang="pt-BR" sz="4800" dirty="0" smtClean="0">
                <a:latin typeface="Arial" charset="0"/>
              </a:rPr>
              <a:t>2022 </a:t>
            </a:r>
            <a:endParaRPr lang="pt-BR" sz="4800" dirty="0" smtClean="0">
              <a:latin typeface="Arial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316163" y="3916363"/>
            <a:ext cx="6905625" cy="671512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5097463" y="1897063"/>
            <a:ext cx="0" cy="44481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391275" y="1912938"/>
            <a:ext cx="0" cy="44497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2668588" y="1897063"/>
            <a:ext cx="0" cy="44481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3843338" y="1897063"/>
            <a:ext cx="0" cy="44481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4" name="CaixaDeTexto 23"/>
          <p:cNvSpPr txBox="1">
            <a:spLocks noChangeArrowheads="1"/>
          </p:cNvSpPr>
          <p:nvPr/>
        </p:nvSpPr>
        <p:spPr bwMode="auto">
          <a:xfrm>
            <a:off x="2039938" y="6662738"/>
            <a:ext cx="7337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1800">
                <a:solidFill>
                  <a:srgbClr val="0070C0"/>
                </a:solidFill>
                <a:latin typeface="Arial" charset="0"/>
              </a:rPr>
              <a:t>22nm         14nm          10nm             7nm              5nm         4-3nm </a:t>
            </a:r>
          </a:p>
        </p:txBody>
      </p:sp>
      <p:sp>
        <p:nvSpPr>
          <p:cNvPr id="14345" name="CaixaDeTexto 24"/>
          <p:cNvSpPr txBox="1">
            <a:spLocks noChangeArrowheads="1"/>
          </p:cNvSpPr>
          <p:nvPr/>
        </p:nvSpPr>
        <p:spPr bwMode="auto">
          <a:xfrm>
            <a:off x="1722120" y="4541520"/>
            <a:ext cx="2072640" cy="34524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100794" tIns="36000" rIns="100794" bIns="0" anchor="b" anchorCtr="0">
            <a:no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Arial" charset="0"/>
              </a:rPr>
              <a:t>UMC</a:t>
            </a:r>
          </a:p>
        </p:txBody>
      </p:sp>
      <p:sp>
        <p:nvSpPr>
          <p:cNvPr id="14346" name="CaixaDeTexto 26"/>
          <p:cNvSpPr txBox="1">
            <a:spLocks noChangeArrowheads="1"/>
          </p:cNvSpPr>
          <p:nvPr/>
        </p:nvSpPr>
        <p:spPr bwMode="auto">
          <a:xfrm>
            <a:off x="2879725" y="5273041"/>
            <a:ext cx="3444875" cy="33447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Arial" charset="0"/>
              </a:rPr>
              <a:t>SMIC</a:t>
            </a:r>
          </a:p>
        </p:txBody>
      </p:sp>
      <p:sp>
        <p:nvSpPr>
          <p:cNvPr id="14347" name="CaixaDeTexto 27"/>
          <p:cNvSpPr txBox="1">
            <a:spLocks noChangeArrowheads="1"/>
          </p:cNvSpPr>
          <p:nvPr/>
        </p:nvSpPr>
        <p:spPr bwMode="auto">
          <a:xfrm>
            <a:off x="4368800" y="4525328"/>
            <a:ext cx="1455738" cy="3349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 anchor="b" anchorCtr="0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Arial" charset="0"/>
              </a:rPr>
              <a:t>NANYA</a:t>
            </a:r>
          </a:p>
        </p:txBody>
      </p:sp>
      <p:sp>
        <p:nvSpPr>
          <p:cNvPr id="14348" name="CaixaDeTexto 28"/>
          <p:cNvSpPr txBox="1">
            <a:spLocks noChangeArrowheads="1"/>
          </p:cNvSpPr>
          <p:nvPr/>
        </p:nvSpPr>
        <p:spPr bwMode="auto">
          <a:xfrm>
            <a:off x="5895975" y="4876482"/>
            <a:ext cx="2729865" cy="33447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Arial" charset="0"/>
              </a:rPr>
              <a:t>SAMSUNG</a:t>
            </a:r>
          </a:p>
        </p:txBody>
      </p:sp>
      <p:grpSp>
        <p:nvGrpSpPr>
          <p:cNvPr id="14349" name="Grupo 33"/>
          <p:cNvGrpSpPr>
            <a:grpSpLocks/>
          </p:cNvGrpSpPr>
          <p:nvPr/>
        </p:nvGrpSpPr>
        <p:grpSpPr bwMode="auto">
          <a:xfrm>
            <a:off x="1381125" y="3302000"/>
            <a:ext cx="3359150" cy="746125"/>
            <a:chOff x="592665" y="2607731"/>
            <a:chExt cx="3048001" cy="677335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1117600" y="2675467"/>
              <a:ext cx="2523066" cy="4741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Elipse 32"/>
            <p:cNvSpPr/>
            <p:nvPr/>
          </p:nvSpPr>
          <p:spPr>
            <a:xfrm>
              <a:off x="592665" y="2607731"/>
              <a:ext cx="914689" cy="677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1" name="Retângulo de cantos arredondados 40"/>
          <p:cNvSpPr/>
          <p:nvPr/>
        </p:nvSpPr>
        <p:spPr>
          <a:xfrm>
            <a:off x="1960108" y="2014063"/>
            <a:ext cx="5416052" cy="4243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r="100000" b="100000"/>
            </a:path>
            <a:tileRect l="-100000" t="-100000"/>
          </a:gradFill>
          <a:ln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1643063" y="1939925"/>
            <a:ext cx="785812" cy="7461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4354" name="CaixaDeTexto 42"/>
          <p:cNvSpPr txBox="1">
            <a:spLocks noChangeArrowheads="1"/>
          </p:cNvSpPr>
          <p:nvPr/>
        </p:nvSpPr>
        <p:spPr bwMode="auto">
          <a:xfrm>
            <a:off x="3060700" y="3498850"/>
            <a:ext cx="10842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2400">
                <a:solidFill>
                  <a:srgbClr val="C00000"/>
                </a:solidFill>
                <a:latin typeface="Arial" charset="0"/>
              </a:rPr>
              <a:t>4G</a:t>
            </a:r>
          </a:p>
        </p:txBody>
      </p:sp>
      <p:sp>
        <p:nvSpPr>
          <p:cNvPr id="14355" name="CaixaDeTexto 47"/>
          <p:cNvSpPr txBox="1">
            <a:spLocks noChangeArrowheads="1"/>
          </p:cNvSpPr>
          <p:nvPr/>
        </p:nvSpPr>
        <p:spPr bwMode="auto">
          <a:xfrm>
            <a:off x="2317750" y="2132013"/>
            <a:ext cx="55610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2400">
                <a:solidFill>
                  <a:srgbClr val="C00000"/>
                </a:solidFill>
                <a:latin typeface="Arial" charset="0"/>
              </a:rPr>
              <a:t>Laptop, Desktop, Servidor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7589838" y="1897063"/>
            <a:ext cx="0" cy="44481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57" name="Grupo 48"/>
          <p:cNvGrpSpPr>
            <a:grpSpLocks/>
          </p:cNvGrpSpPr>
          <p:nvPr/>
        </p:nvGrpSpPr>
        <p:grpSpPr bwMode="auto">
          <a:xfrm>
            <a:off x="3352800" y="2647950"/>
            <a:ext cx="6096000" cy="747713"/>
            <a:chOff x="2675465" y="2099730"/>
            <a:chExt cx="5706519" cy="677335"/>
          </a:xfrm>
        </p:grpSpPr>
        <p:sp>
          <p:nvSpPr>
            <p:cNvPr id="38" name="Retângulo de cantos arredondados 37"/>
            <p:cNvSpPr/>
            <p:nvPr/>
          </p:nvSpPr>
          <p:spPr>
            <a:xfrm flipH="1">
              <a:off x="2675465" y="2167466"/>
              <a:ext cx="5418667" cy="4741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9" name="Elipse 38"/>
            <p:cNvSpPr/>
            <p:nvPr/>
          </p:nvSpPr>
          <p:spPr>
            <a:xfrm flipH="1">
              <a:off x="7772714" y="2099730"/>
              <a:ext cx="609270" cy="677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4358" name="CaixaDeTexto 43"/>
          <p:cNvSpPr txBox="1">
            <a:spLocks noChangeArrowheads="1"/>
          </p:cNvSpPr>
          <p:nvPr/>
        </p:nvSpPr>
        <p:spPr bwMode="auto">
          <a:xfrm>
            <a:off x="5564188" y="2846388"/>
            <a:ext cx="10810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2400">
                <a:solidFill>
                  <a:srgbClr val="C00000"/>
                </a:solidFill>
                <a:latin typeface="Arial" charset="0"/>
              </a:rPr>
              <a:t>5G</a:t>
            </a:r>
          </a:p>
        </p:txBody>
      </p:sp>
      <p:sp>
        <p:nvSpPr>
          <p:cNvPr id="14359" name="CaixaDeTexto 49"/>
          <p:cNvSpPr txBox="1">
            <a:spLocks noChangeArrowheads="1"/>
          </p:cNvSpPr>
          <p:nvPr/>
        </p:nvSpPr>
        <p:spPr bwMode="auto">
          <a:xfrm rot="-5400000">
            <a:off x="186532" y="5391944"/>
            <a:ext cx="18113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2000">
                <a:solidFill>
                  <a:srgbClr val="FF0000"/>
                </a:solidFill>
                <a:latin typeface="Arial" charset="0"/>
              </a:rPr>
              <a:t>Foundries</a:t>
            </a:r>
          </a:p>
        </p:txBody>
      </p:sp>
      <p:sp>
        <p:nvSpPr>
          <p:cNvPr id="14360" name="CaixaDeTexto 50"/>
          <p:cNvSpPr txBox="1">
            <a:spLocks noChangeArrowheads="1"/>
          </p:cNvSpPr>
          <p:nvPr/>
        </p:nvSpPr>
        <p:spPr bwMode="auto">
          <a:xfrm rot="-5400000">
            <a:off x="61913" y="2728913"/>
            <a:ext cx="2060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2000">
                <a:solidFill>
                  <a:srgbClr val="FF0000"/>
                </a:solidFill>
                <a:latin typeface="Arial" charset="0"/>
              </a:rPr>
              <a:t>Tecnologias</a:t>
            </a:r>
          </a:p>
        </p:txBody>
      </p:sp>
      <p:sp>
        <p:nvSpPr>
          <p:cNvPr id="14361" name="CaixaDeTexto 29"/>
          <p:cNvSpPr txBox="1">
            <a:spLocks noChangeArrowheads="1"/>
          </p:cNvSpPr>
          <p:nvPr/>
        </p:nvSpPr>
        <p:spPr bwMode="auto">
          <a:xfrm>
            <a:off x="5959475" y="5636895"/>
            <a:ext cx="2681605" cy="33447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latin typeface="Arial" charset="0"/>
              </a:rPr>
              <a:t>TSMC</a:t>
            </a:r>
          </a:p>
        </p:txBody>
      </p:sp>
      <p:sp>
        <p:nvSpPr>
          <p:cNvPr id="14362" name="CaixaDeTexto 51"/>
          <p:cNvSpPr txBox="1">
            <a:spLocks noChangeArrowheads="1"/>
          </p:cNvSpPr>
          <p:nvPr/>
        </p:nvSpPr>
        <p:spPr bwMode="auto">
          <a:xfrm>
            <a:off x="4460875" y="6033770"/>
            <a:ext cx="1833563" cy="334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2400">
                <a:solidFill>
                  <a:srgbClr val="002060"/>
                </a:solidFill>
                <a:latin typeface="Arial" charset="0"/>
              </a:rPr>
              <a:t>INTEL</a:t>
            </a:r>
          </a:p>
        </p:txBody>
      </p:sp>
      <p:sp>
        <p:nvSpPr>
          <p:cNvPr id="14363" name="CaixaDeTexto 53"/>
          <p:cNvSpPr txBox="1">
            <a:spLocks noChangeArrowheads="1"/>
          </p:cNvSpPr>
          <p:nvPr/>
        </p:nvSpPr>
        <p:spPr bwMode="auto">
          <a:xfrm>
            <a:off x="8732838" y="3675063"/>
            <a:ext cx="11128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1500"/>
              <a:t>tempo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8763000" y="1897063"/>
            <a:ext cx="0" cy="44481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65" name="CaixaDeTexto 42"/>
          <p:cNvSpPr txBox="1">
            <a:spLocks noChangeArrowheads="1"/>
          </p:cNvSpPr>
          <p:nvPr/>
        </p:nvSpPr>
        <p:spPr bwMode="auto">
          <a:xfrm>
            <a:off x="8428038" y="4154488"/>
            <a:ext cx="1263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Arial" charset="0"/>
              </a:rPr>
              <a:t>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79550" y="619125"/>
            <a:ext cx="8124825" cy="1250950"/>
          </a:xfrm>
        </p:spPr>
        <p:txBody>
          <a:bodyPr/>
          <a:lstStyle/>
          <a:p>
            <a:pPr eaLnBrk="1" hangingPunct="1"/>
            <a:r>
              <a:rPr lang="pt-BR" sz="4800" smtClean="0">
                <a:latin typeface="Arial" charset="0"/>
              </a:rPr>
              <a:t>Avanço dos nós tecnológicos 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503238" y="1763713"/>
            <a:ext cx="9074150" cy="2101850"/>
          </a:xfrm>
        </p:spPr>
        <p:txBody>
          <a:bodyPr/>
          <a:lstStyle/>
          <a:p>
            <a:pPr eaLnBrk="1" hangingPunct="1"/>
            <a:r>
              <a:rPr lang="pt-BR" smtClean="0">
                <a:latin typeface="Calibri" pitchFamily="34" charset="0"/>
                <a:cs typeface="Calibri" pitchFamily="34" charset="0"/>
              </a:rPr>
              <a:t>O avanço do nó tecnológico implica em grandes investimentos</a:t>
            </a:r>
          </a:p>
          <a:p>
            <a:pPr eaLnBrk="1" hangingPunct="1"/>
            <a:r>
              <a:rPr lang="pt-BR" smtClean="0">
                <a:latin typeface="Calibri" pitchFamily="34" charset="0"/>
                <a:cs typeface="Calibri" pitchFamily="34" charset="0"/>
              </a:rPr>
              <a:t>Cada novo nó tecnológico exige uma nova fábrica- investimento de ~10 Bi dólares</a:t>
            </a:r>
          </a:p>
          <a:p>
            <a:pPr eaLnBrk="1" hangingPunct="1"/>
            <a:r>
              <a:rPr lang="pt-BR" smtClean="0">
                <a:latin typeface="Calibri" pitchFamily="34" charset="0"/>
                <a:cs typeface="Calibri" pitchFamily="34" charset="0"/>
              </a:rPr>
              <a:t>Entretanto, cada novo nó tecnológico implica em desempenho maior, CIs e equipamentos mais rápidos</a:t>
            </a:r>
          </a:p>
          <a:p>
            <a:pPr eaLnBrk="1" hangingPunct="1"/>
            <a:r>
              <a:rPr lang="pt-BR" smtClean="0">
                <a:latin typeface="Calibri" pitchFamily="34" charset="0"/>
                <a:cs typeface="Calibri" pitchFamily="34" charset="0"/>
              </a:rPr>
              <a:t>Nós tecnológicos mais antigos também têm utilidade para aplicações menos exigentes  (nem tudo é </a:t>
            </a:r>
            <a:r>
              <a:rPr lang="pt-BR" i="1" smtClean="0">
                <a:latin typeface="Calibri" pitchFamily="34" charset="0"/>
                <a:cs typeface="Calibri" pitchFamily="34" charset="0"/>
              </a:rPr>
              <a:t>high-end</a:t>
            </a:r>
            <a:r>
              <a:rPr lang="pt-BR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a 63"/>
          <p:cNvGraphicFramePr>
            <a:graphicFrameLocks noGrp="1"/>
          </p:cNvGraphicFramePr>
          <p:nvPr/>
        </p:nvGraphicFramePr>
        <p:xfrm>
          <a:off x="2659063" y="2316163"/>
          <a:ext cx="6323301" cy="41758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323301"/>
              </a:tblGrid>
              <a:tr h="13919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1391940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13919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34" name="Retângulo 33"/>
          <p:cNvSpPr/>
          <p:nvPr/>
        </p:nvSpPr>
        <p:spPr>
          <a:xfrm>
            <a:off x="2633663" y="5092700"/>
            <a:ext cx="1211262" cy="13922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6391" name="Title 1"/>
          <p:cNvSpPr>
            <a:spLocks noGrp="1"/>
          </p:cNvSpPr>
          <p:nvPr>
            <p:ph type="title"/>
          </p:nvPr>
        </p:nvSpPr>
        <p:spPr>
          <a:xfrm>
            <a:off x="1550988" y="303213"/>
            <a:ext cx="7874000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t-BR" sz="4800" smtClean="0">
                <a:latin typeface="Arial" charset="0"/>
              </a:rPr>
              <a:t>Algumas empresas de HW e seus produtos (2020)</a:t>
            </a:r>
          </a:p>
        </p:txBody>
      </p:sp>
      <p:sp>
        <p:nvSpPr>
          <p:cNvPr id="16392" name="CaixaDeTexto 50"/>
          <p:cNvSpPr txBox="1">
            <a:spLocks noChangeArrowheads="1"/>
          </p:cNvSpPr>
          <p:nvPr/>
        </p:nvSpPr>
        <p:spPr bwMode="auto">
          <a:xfrm>
            <a:off x="2611438" y="5273675"/>
            <a:ext cx="1289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TSMC, Global Foundries, SMIC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865563" y="3702050"/>
            <a:ext cx="820737" cy="13922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6394" name="CaixaDeTexto 35"/>
          <p:cNvSpPr txBox="1">
            <a:spLocks noChangeArrowheads="1"/>
          </p:cNvSpPr>
          <p:nvPr/>
        </p:nvSpPr>
        <p:spPr bwMode="auto">
          <a:xfrm>
            <a:off x="3762375" y="3724275"/>
            <a:ext cx="1035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ARM, AMD,</a:t>
            </a:r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NVIDIA, Ampere, Marvell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687888" y="2312988"/>
            <a:ext cx="820737" cy="139223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6396" name="CaixaDeTexto 39"/>
          <p:cNvSpPr txBox="1">
            <a:spLocks noChangeArrowheads="1"/>
          </p:cNvSpPr>
          <p:nvPr/>
        </p:nvSpPr>
        <p:spPr bwMode="auto">
          <a:xfrm>
            <a:off x="4635500" y="2428875"/>
            <a:ext cx="9683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Dell, HP,     D-Link, CISCO, LG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5511800" y="3705225"/>
            <a:ext cx="820738" cy="2773363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6398" name="CaixaDeTexto 45"/>
          <p:cNvSpPr txBox="1">
            <a:spLocks noChangeArrowheads="1"/>
          </p:cNvSpPr>
          <p:nvPr/>
        </p:nvSpPr>
        <p:spPr bwMode="auto">
          <a:xfrm>
            <a:off x="5524500" y="4533900"/>
            <a:ext cx="86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INTEL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334125" y="2327275"/>
            <a:ext cx="1468438" cy="2773363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6400" name="CaixaDeTexto 48"/>
          <p:cNvSpPr txBox="1">
            <a:spLocks noChangeArrowheads="1"/>
          </p:cNvSpPr>
          <p:nvPr/>
        </p:nvSpPr>
        <p:spPr bwMode="auto">
          <a:xfrm>
            <a:off x="6348413" y="2698750"/>
            <a:ext cx="14795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Apple,</a:t>
            </a:r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Huawei, Qualcomm, Broadcom, Amazon/AWS</a:t>
            </a:r>
          </a:p>
          <a:p>
            <a:pPr>
              <a:lnSpc>
                <a:spcPct val="100000"/>
              </a:lnSpc>
            </a:pPr>
            <a:endParaRPr lang="pt-BR" sz="140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7800975" y="2330450"/>
            <a:ext cx="1192213" cy="41465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6402" name="CaixaDeTexto 53"/>
          <p:cNvSpPr txBox="1">
            <a:spLocks noChangeArrowheads="1"/>
          </p:cNvSpPr>
          <p:nvPr/>
        </p:nvSpPr>
        <p:spPr bwMode="auto">
          <a:xfrm>
            <a:off x="7880350" y="4257675"/>
            <a:ext cx="1112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Samsung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798513" y="5091113"/>
            <a:ext cx="1844675" cy="139065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995363" y="3903663"/>
            <a:ext cx="1295400" cy="1265237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pt-B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Foundries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96925" y="3700463"/>
            <a:ext cx="1844675" cy="139223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850900" y="4071938"/>
            <a:ext cx="1755775" cy="59372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CIs</a:t>
            </a: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(CPU, memórias, etc.)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798513" y="5091113"/>
            <a:ext cx="1844675" cy="139065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1073150" y="5592763"/>
            <a:ext cx="1296988" cy="347662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Foundries</a:t>
            </a: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795338" y="2309813"/>
            <a:ext cx="1841500" cy="139223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733425" y="2355850"/>
            <a:ext cx="2001838" cy="839788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Equipamentos (rede/ IO/ armazenamento/ processamento)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a 63"/>
          <p:cNvGraphicFramePr>
            <a:graphicFrameLocks noGrp="1"/>
          </p:cNvGraphicFramePr>
          <p:nvPr/>
        </p:nvGraphicFramePr>
        <p:xfrm>
          <a:off x="2659063" y="2316163"/>
          <a:ext cx="6323301" cy="41758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323301"/>
              </a:tblGrid>
              <a:tr h="13919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13919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13919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34" name="Retângulo 33"/>
          <p:cNvSpPr/>
          <p:nvPr/>
        </p:nvSpPr>
        <p:spPr>
          <a:xfrm>
            <a:off x="2633663" y="5092700"/>
            <a:ext cx="1211262" cy="13922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7415" name="Title 1"/>
          <p:cNvSpPr>
            <a:spLocks noGrp="1"/>
          </p:cNvSpPr>
          <p:nvPr>
            <p:ph type="title"/>
          </p:nvPr>
        </p:nvSpPr>
        <p:spPr>
          <a:xfrm>
            <a:off x="1550988" y="303213"/>
            <a:ext cx="7874000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t-BR" sz="4800" smtClean="0">
                <a:latin typeface="Arial" charset="0"/>
              </a:rPr>
              <a:t>Algumas empresas de HW e seus produtos (2020)</a:t>
            </a:r>
          </a:p>
        </p:txBody>
      </p:sp>
      <p:sp>
        <p:nvSpPr>
          <p:cNvPr id="17416" name="CaixaDeTexto 50"/>
          <p:cNvSpPr txBox="1">
            <a:spLocks noChangeArrowheads="1"/>
          </p:cNvSpPr>
          <p:nvPr/>
        </p:nvSpPr>
        <p:spPr bwMode="auto">
          <a:xfrm>
            <a:off x="2611438" y="5273675"/>
            <a:ext cx="1289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TSMC, Global Foundries, SMIC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865563" y="3702050"/>
            <a:ext cx="820737" cy="13922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7418" name="CaixaDeTexto 35"/>
          <p:cNvSpPr txBox="1">
            <a:spLocks noChangeArrowheads="1"/>
          </p:cNvSpPr>
          <p:nvPr/>
        </p:nvSpPr>
        <p:spPr bwMode="auto">
          <a:xfrm>
            <a:off x="3762375" y="3724275"/>
            <a:ext cx="10350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ARM, AMD,</a:t>
            </a:r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NVIDIA, Ampere, Marvell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687888" y="2312988"/>
            <a:ext cx="820737" cy="1392237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7420" name="CaixaDeTexto 39"/>
          <p:cNvSpPr txBox="1">
            <a:spLocks noChangeArrowheads="1"/>
          </p:cNvSpPr>
          <p:nvPr/>
        </p:nvSpPr>
        <p:spPr bwMode="auto">
          <a:xfrm>
            <a:off x="4635500" y="2428875"/>
            <a:ext cx="9683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Dell, HP,     D-Link, CISCO, LG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5511800" y="3705225"/>
            <a:ext cx="820738" cy="2773363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7422" name="CaixaDeTexto 45"/>
          <p:cNvSpPr txBox="1">
            <a:spLocks noChangeArrowheads="1"/>
          </p:cNvSpPr>
          <p:nvPr/>
        </p:nvSpPr>
        <p:spPr bwMode="auto">
          <a:xfrm>
            <a:off x="5524500" y="4533900"/>
            <a:ext cx="863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INTEL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6334125" y="2327275"/>
            <a:ext cx="1468438" cy="2773363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7424" name="CaixaDeTexto 48"/>
          <p:cNvSpPr txBox="1">
            <a:spLocks noChangeArrowheads="1"/>
          </p:cNvSpPr>
          <p:nvPr/>
        </p:nvSpPr>
        <p:spPr bwMode="auto">
          <a:xfrm>
            <a:off x="6348413" y="2698750"/>
            <a:ext cx="14795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Apple,</a:t>
            </a:r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Huawei, Qualcomm, Broadcom, Amazon/AWS</a:t>
            </a:r>
          </a:p>
          <a:p>
            <a:pPr>
              <a:lnSpc>
                <a:spcPct val="100000"/>
              </a:lnSpc>
            </a:pPr>
            <a:endParaRPr lang="pt-BR" sz="140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7800975" y="2330450"/>
            <a:ext cx="1192213" cy="414655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17426" name="CaixaDeTexto 53"/>
          <p:cNvSpPr txBox="1">
            <a:spLocks noChangeArrowheads="1"/>
          </p:cNvSpPr>
          <p:nvPr/>
        </p:nvSpPr>
        <p:spPr bwMode="auto">
          <a:xfrm>
            <a:off x="7880350" y="4257675"/>
            <a:ext cx="1112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Samsung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798513" y="5091113"/>
            <a:ext cx="1844675" cy="139065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995363" y="3903663"/>
            <a:ext cx="1295400" cy="1265237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pt-B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Foundries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96925" y="3700463"/>
            <a:ext cx="1844675" cy="139223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850900" y="4071938"/>
            <a:ext cx="1755775" cy="59372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CIs</a:t>
            </a: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(CPU, memórias, etc.)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798513" y="5091113"/>
            <a:ext cx="1844675" cy="139065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1073150" y="5592763"/>
            <a:ext cx="1296988" cy="347662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Foundries</a:t>
            </a: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795338" y="2309813"/>
            <a:ext cx="1841500" cy="139223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733425" y="2355850"/>
            <a:ext cx="2001838" cy="839788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Equipamentos (rede/ IO/ armazenamento/ processamento)</a:t>
            </a:r>
          </a:p>
        </p:txBody>
      </p:sp>
      <p:sp>
        <p:nvSpPr>
          <p:cNvPr id="17435" name="CaixaDeTexto 24"/>
          <p:cNvSpPr txBox="1">
            <a:spLocks noChangeArrowheads="1"/>
          </p:cNvSpPr>
          <p:nvPr/>
        </p:nvSpPr>
        <p:spPr bwMode="auto">
          <a:xfrm>
            <a:off x="441325" y="3687763"/>
            <a:ext cx="8732838" cy="17367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bIns="406800">
            <a:spAutoFit/>
          </a:bodyPr>
          <a:lstStyle/>
          <a:p>
            <a:endParaRPr lang="pt-BR" sz="4400">
              <a:solidFill>
                <a:srgbClr val="00B050"/>
              </a:solidFill>
              <a:latin typeface="Arial" charset="0"/>
            </a:endParaRPr>
          </a:p>
          <a:p>
            <a:r>
              <a:rPr lang="pt-BR" sz="4400">
                <a:solidFill>
                  <a:srgbClr val="00B050"/>
                </a:solidFill>
                <a:latin typeface="Arial" charset="0"/>
              </a:rPr>
              <a:t>PROJETO DE CIs</a:t>
            </a:r>
          </a:p>
          <a:p>
            <a:endParaRPr lang="pt-BR" sz="44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427038" y="5105400"/>
            <a:ext cx="8747125" cy="320675"/>
          </a:xfrm>
          <a:prstGeom prst="rect">
            <a:avLst/>
          </a:prstGeom>
          <a:solidFill>
            <a:srgbClr val="92D050">
              <a:alpha val="34000"/>
            </a:srgbClr>
          </a:solidFill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50988" y="303213"/>
            <a:ext cx="6972300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t-BR" sz="4800" smtClean="0">
                <a:latin typeface="Arial" charset="0"/>
              </a:rPr>
              <a:t>Algumas empresas de HW e seus produtos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503238" y="2028825"/>
            <a:ext cx="9074150" cy="21018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pt-BR" smtClean="0">
                <a:latin typeface="Calibri" pitchFamily="34" charset="0"/>
                <a:cs typeface="Calibri" pitchFamily="34" charset="0"/>
              </a:rPr>
              <a:t>As empresas </a:t>
            </a:r>
            <a:r>
              <a:rPr lang="pt-BR" i="1" smtClean="0">
                <a:latin typeface="Calibri" pitchFamily="34" charset="0"/>
                <a:cs typeface="Calibri" pitchFamily="34" charset="0"/>
              </a:rPr>
              <a:t>fabless</a:t>
            </a:r>
            <a:r>
              <a:rPr lang="pt-BR" smtClean="0">
                <a:latin typeface="Calibri" pitchFamily="34" charset="0"/>
                <a:cs typeface="Calibri" pitchFamily="34" charset="0"/>
              </a:rPr>
              <a:t> (só projeto), incluídos as pequenas Design Houses usam serviços externos de foundries.</a:t>
            </a:r>
          </a:p>
          <a:p>
            <a:pPr eaLnBrk="1" hangingPunct="1">
              <a:spcAft>
                <a:spcPts val="600"/>
              </a:spcAft>
            </a:pPr>
            <a:r>
              <a:rPr lang="pt-BR" smtClean="0">
                <a:latin typeface="Calibri" pitchFamily="34" charset="0"/>
                <a:cs typeface="Calibri" pitchFamily="34" charset="0"/>
              </a:rPr>
              <a:t>As </a:t>
            </a:r>
            <a:r>
              <a:rPr lang="pt-BR" i="1" smtClean="0">
                <a:latin typeface="Calibri" pitchFamily="34" charset="0"/>
                <a:cs typeface="Calibri" pitchFamily="34" charset="0"/>
              </a:rPr>
              <a:t>fabless</a:t>
            </a:r>
            <a:r>
              <a:rPr lang="pt-BR" smtClean="0">
                <a:latin typeface="Calibri" pitchFamily="34" charset="0"/>
                <a:cs typeface="Calibri" pitchFamily="34" charset="0"/>
              </a:rPr>
              <a:t> que querem atuar em produtos </a:t>
            </a:r>
            <a:r>
              <a:rPr lang="pt-BR" i="1" smtClean="0">
                <a:latin typeface="Calibri" pitchFamily="34" charset="0"/>
                <a:cs typeface="Calibri" pitchFamily="34" charset="0"/>
              </a:rPr>
              <a:t>high-end</a:t>
            </a:r>
            <a:r>
              <a:rPr lang="pt-BR" smtClean="0">
                <a:latin typeface="Calibri" pitchFamily="34" charset="0"/>
                <a:cs typeface="Calibri" pitchFamily="34" charset="0"/>
              </a:rPr>
              <a:t> ficam na dependência de poucas foundries- neste caso, contratos firmes e longos são fundamentais para evitar descontinuidades.</a:t>
            </a:r>
          </a:p>
          <a:p>
            <a:pPr eaLnBrk="1" hangingPunct="1">
              <a:spcAft>
                <a:spcPts val="600"/>
              </a:spcAft>
            </a:pPr>
            <a:r>
              <a:rPr lang="pt-BR" smtClean="0">
                <a:latin typeface="Calibri" pitchFamily="34" charset="0"/>
                <a:cs typeface="Calibri" pitchFamily="34" charset="0"/>
              </a:rPr>
              <a:t>Cada empresa tem a sua história, cultura e oportunidades. Não é possível determinar um modelo de atuação no mercado como “a correta”.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pt-BR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A6BB1D-28C9-4FC4-BC8E-6AA37F4553FE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Sugestões de Leitura</a:t>
            </a:r>
          </a:p>
        </p:txBody>
      </p:sp>
      <p:sp>
        <p:nvSpPr>
          <p:cNvPr id="19460" name="Retângulo 4"/>
          <p:cNvSpPr>
            <a:spLocks noChangeArrowheads="1"/>
          </p:cNvSpPr>
          <p:nvPr/>
        </p:nvSpPr>
        <p:spPr bwMode="auto">
          <a:xfrm>
            <a:off x="1295400" y="2570163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CC"/>
                </a:solidFill>
                <a:hlinkClick r:id="rId3"/>
              </a:rPr>
              <a:t>https://www.anandtech.com/show/16639/tsmc-update-2nm-in-development-3nm-4nm-on-track-for-2022</a:t>
            </a:r>
            <a:endParaRPr lang="pt-BR" sz="2400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</a:pP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CC"/>
                </a:solidFill>
                <a:hlinkClick r:id="rId4"/>
              </a:rPr>
              <a:t>https://www.sammobile.com/news/samsung-start-manufacturing-3nm-chips-2022/</a:t>
            </a:r>
            <a:endParaRPr lang="pt-BR" sz="2400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</a:pPr>
            <a:endParaRPr lang="pt-BR" sz="2400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0000CC"/>
                </a:solidFill>
                <a:hlinkClick r:id="rId5"/>
              </a:rPr>
              <a:t>https://www.verdict.co.uk/chips-china-us-semiconductors/</a:t>
            </a:r>
            <a:endParaRPr lang="pt-BR" sz="2400" dirty="0">
              <a:solidFill>
                <a:srgbClr val="0000CC"/>
              </a:solidFill>
            </a:endParaRPr>
          </a:p>
          <a:p>
            <a:pPr>
              <a:lnSpc>
                <a:spcPct val="100000"/>
              </a:lnSpc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a 63"/>
          <p:cNvGraphicFramePr>
            <a:graphicFrameLocks noGrp="1"/>
          </p:cNvGraphicFramePr>
          <p:nvPr/>
        </p:nvGraphicFramePr>
        <p:xfrm>
          <a:off x="1179513" y="1933575"/>
          <a:ext cx="7905141" cy="41758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7905141"/>
              </a:tblGrid>
              <a:tr h="13919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1391940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13919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100806" marR="100806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20486" name="Title 1"/>
          <p:cNvSpPr>
            <a:spLocks noGrp="1"/>
          </p:cNvSpPr>
          <p:nvPr>
            <p:ph type="title"/>
          </p:nvPr>
        </p:nvSpPr>
        <p:spPr>
          <a:xfrm>
            <a:off x="1550988" y="303213"/>
            <a:ext cx="7874000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t-BR" sz="4800" smtClean="0">
                <a:latin typeface="Arial" charset="0"/>
              </a:rPr>
              <a:t>Chips no Brasil</a:t>
            </a:r>
          </a:p>
        </p:txBody>
      </p:sp>
      <p:grpSp>
        <p:nvGrpSpPr>
          <p:cNvPr id="20487" name="Grupo 23"/>
          <p:cNvGrpSpPr>
            <a:grpSpLocks/>
          </p:cNvGrpSpPr>
          <p:nvPr/>
        </p:nvGrpSpPr>
        <p:grpSpPr bwMode="auto">
          <a:xfrm>
            <a:off x="1209675" y="1962150"/>
            <a:ext cx="7934325" cy="4133850"/>
            <a:chOff x="796301" y="3701091"/>
            <a:chExt cx="5400865" cy="2780631"/>
          </a:xfrm>
        </p:grpSpPr>
        <p:sp>
          <p:nvSpPr>
            <p:cNvPr id="34" name="Retângulo 33"/>
            <p:cNvSpPr/>
            <p:nvPr/>
          </p:nvSpPr>
          <p:spPr>
            <a:xfrm>
              <a:off x="2634411" y="5099949"/>
              <a:ext cx="1384255" cy="1375366"/>
            </a:xfrm>
            <a:prstGeom prst="rect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0794" tIns="50397" rIns="100794" bIns="50397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89" name="CaixaDeTexto 50"/>
            <p:cNvSpPr txBox="1">
              <a:spLocks noChangeArrowheads="1"/>
            </p:cNvSpPr>
            <p:nvPr/>
          </p:nvSpPr>
          <p:spPr bwMode="auto">
            <a:xfrm>
              <a:off x="2611162" y="5274273"/>
              <a:ext cx="1289831" cy="79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Encapsulamento:</a:t>
              </a:r>
            </a:p>
            <a:p>
              <a:pPr>
                <a:lnSpc>
                  <a:spcPct val="100000"/>
                </a:lnSpc>
              </a:pPr>
              <a:endPara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HT Micron/RS</a:t>
              </a:r>
            </a:p>
            <a:p>
              <a:pPr>
                <a:lnSpc>
                  <a:spcPct val="100000"/>
                </a:lnSpc>
              </a:pPr>
              <a:endPara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SMART,/SP</a:t>
              </a: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4016505" y="3703227"/>
              <a:ext cx="1277275" cy="1390316"/>
            </a:xfrm>
            <a:prstGeom prst="rect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0794" tIns="50397" rIns="100794" bIns="50397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91" name="CaixaDeTexto 35"/>
            <p:cNvSpPr txBox="1">
              <a:spLocks noChangeArrowheads="1"/>
            </p:cNvSpPr>
            <p:nvPr/>
          </p:nvSpPr>
          <p:spPr bwMode="auto">
            <a:xfrm>
              <a:off x="4174308" y="3773427"/>
              <a:ext cx="1034315" cy="937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HCL, IDEA, </a:t>
              </a:r>
            </a:p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LsiTec /SP</a:t>
              </a:r>
            </a:p>
            <a:p>
              <a:pPr>
                <a:lnSpc>
                  <a:spcPct val="100000"/>
                </a:lnSpc>
              </a:pPr>
              <a:endPara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CHIPUS /SC</a:t>
              </a:r>
            </a:p>
            <a:p>
              <a:pPr>
                <a:lnSpc>
                  <a:spcPct val="100000"/>
                </a:lnSpc>
              </a:pPr>
              <a:endPara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00000"/>
                </a:lnSpc>
              </a:pPr>
              <a:endPara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5293780" y="3704295"/>
              <a:ext cx="867726" cy="2774224"/>
            </a:xfrm>
            <a:prstGeom prst="rect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0794" tIns="50397" rIns="100794" bIns="50397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493" name="CaixaDeTexto 45"/>
            <p:cNvSpPr txBox="1">
              <a:spLocks noChangeArrowheads="1"/>
            </p:cNvSpPr>
            <p:nvPr/>
          </p:nvSpPr>
          <p:spPr bwMode="auto">
            <a:xfrm>
              <a:off x="5334363" y="4534056"/>
              <a:ext cx="862803" cy="647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Em liquidação:</a:t>
              </a:r>
            </a:p>
            <a:p>
              <a:pPr>
                <a:lnSpc>
                  <a:spcPct val="100000"/>
                </a:lnSpc>
              </a:pPr>
              <a:endParaRPr lang="pt-BR" sz="1400">
                <a:solidFill>
                  <a:srgbClr val="0000CC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pt-BR" sz="1400">
                  <a:solidFill>
                    <a:srgbClr val="0000CC"/>
                  </a:solidFill>
                  <a:latin typeface="Calibri" pitchFamily="34" charset="0"/>
                  <a:cs typeface="Calibri" pitchFamily="34" charset="0"/>
                </a:rPr>
                <a:t>CEITEC/RS</a:t>
              </a:r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798462" y="5090339"/>
              <a:ext cx="1844593" cy="1391383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0794" tIns="50397" rIns="100794" bIns="50397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996213" y="3903979"/>
              <a:ext cx="1294565" cy="1265380"/>
            </a:xfrm>
            <a:prstGeom prst="rect">
              <a:avLst/>
            </a:prstGeom>
            <a:noFill/>
          </p:spPr>
          <p:txBody>
            <a:bodyPr lIns="100794" tIns="50397" rIns="100794" bIns="50397">
              <a:spAutoFit/>
            </a:bodyPr>
            <a:lstStyle/>
            <a:p>
              <a:pPr>
                <a:defRPr/>
              </a:pPr>
              <a:r>
                <a:rPr lang="pt-BR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Foundries</a:t>
              </a:r>
              <a:endPara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endParaRP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796301" y="3701091"/>
              <a:ext cx="1844593" cy="1391384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0794" tIns="50397" rIns="100794" bIns="50397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850331" y="4071629"/>
              <a:ext cx="1755984" cy="234923"/>
            </a:xfrm>
            <a:prstGeom prst="rect">
              <a:avLst/>
            </a:prstGeom>
            <a:noFill/>
          </p:spPr>
          <p:txBody>
            <a:bodyPr lIns="100794" tIns="50397" rIns="100794" bIns="50397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pt-B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Projeto </a:t>
              </a:r>
              <a:r>
                <a:rPr lang="pt-BR" sz="16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CIs</a:t>
              </a:r>
              <a:r>
                <a:rPr lang="pt-BR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798462" y="5090339"/>
              <a:ext cx="1844593" cy="1391383"/>
            </a:xfrm>
            <a:prstGeom prst="rect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0794" tIns="50397" rIns="100794" bIns="50397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1072936" y="5593287"/>
              <a:ext cx="1296726" cy="347045"/>
            </a:xfrm>
            <a:prstGeom prst="rect">
              <a:avLst/>
            </a:prstGeom>
            <a:noFill/>
          </p:spPr>
          <p:txBody>
            <a:bodyPr lIns="100794" tIns="50397" rIns="100794" bIns="50397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pt-BR" sz="16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Foundries</a:t>
              </a:r>
              <a:endParaRPr lang="pt-B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7038" y="303213"/>
            <a:ext cx="9204325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pt-BR" sz="4800" smtClean="0">
                <a:latin typeface="Arial" charset="0"/>
              </a:rPr>
              <a:t>Programa CI Brasil</a:t>
            </a:r>
          </a:p>
        </p:txBody>
      </p:sp>
      <p:sp>
        <p:nvSpPr>
          <p:cNvPr id="21507" name="Retângulo 3"/>
          <p:cNvSpPr>
            <a:spLocks noChangeArrowheads="1"/>
          </p:cNvSpPr>
          <p:nvPr/>
        </p:nvSpPr>
        <p:spPr bwMode="auto">
          <a:xfrm>
            <a:off x="2520950" y="3346450"/>
            <a:ext cx="5038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0"/>
              <a:t>http://www.ct2.ci-brasil.gov.br</a:t>
            </a:r>
            <a:endParaRPr lang="pt-BR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03238" y="1897063"/>
            <a:ext cx="9074150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/>
          <a:lstStyle/>
          <a:p>
            <a:pPr marL="368300" indent="-368300" algn="l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"/>
              <a:defRPr/>
            </a:pPr>
            <a:r>
              <a:rPr lang="pt-BR" sz="3200" b="0" kern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Objetivo (2008): Suporte e consolidação de design </a:t>
            </a:r>
            <a:r>
              <a:rPr lang="pt-BR" sz="3200" b="0" kern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houses</a:t>
            </a:r>
            <a:r>
              <a:rPr lang="pt-BR" sz="3200" b="0" kern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pt-BR" sz="3200" b="0" kern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DHs</a:t>
            </a:r>
            <a:r>
              <a:rPr lang="pt-BR" sz="3200" b="0" kern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) no Brasil</a:t>
            </a:r>
          </a:p>
          <a:p>
            <a:pPr marL="825500" lvl="1" indent="-368300" algn="l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"/>
              <a:defRPr/>
            </a:pPr>
            <a:r>
              <a:rPr lang="pt-BR" sz="3200" b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Infra-estrutura</a:t>
            </a:r>
            <a:r>
              <a:rPr lang="pt-BR" sz="3200" b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– Workstations – Ferramentas de Software </a:t>
            </a:r>
            <a:r>
              <a:rPr lang="pt-BR" sz="3200" b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Cadence</a:t>
            </a:r>
            <a:r>
              <a:rPr lang="pt-BR" sz="3200" b="0" kern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825500" lvl="1" indent="-368300" algn="l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"/>
              <a:defRPr/>
            </a:pPr>
            <a:r>
              <a:rPr lang="pt-BR" sz="3200" b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Centros de treinamento de projetistas nas ferramentas </a:t>
            </a:r>
            <a:r>
              <a:rPr lang="pt-BR" sz="3200" b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Cadence</a:t>
            </a:r>
            <a:r>
              <a:rPr lang="pt-BR" sz="3200" b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- bolsas </a:t>
            </a:r>
            <a:r>
              <a:rPr lang="pt-BR" sz="3200" b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trainees</a:t>
            </a:r>
            <a:endParaRPr lang="pt-BR" sz="3200" b="0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825500" lvl="1" indent="-368300" algn="l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"/>
              <a:defRPr/>
            </a:pPr>
            <a:r>
              <a:rPr lang="pt-BR" sz="3200" b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Bolsas para projetistas nas </a:t>
            </a:r>
            <a:r>
              <a:rPr lang="pt-BR" sz="3200" b="0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DHs</a:t>
            </a:r>
            <a:r>
              <a:rPr lang="pt-BR" sz="3200" b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– primeiros anos</a:t>
            </a:r>
          </a:p>
          <a:p>
            <a:pPr marL="825500" lvl="1" indent="-368300" algn="l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"/>
              <a:defRPr/>
            </a:pPr>
            <a:r>
              <a:rPr lang="pt-BR" sz="3200" b="0" u="sng" kern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Paralisado/encerrado em 2018</a:t>
            </a:r>
            <a:r>
              <a:rPr lang="pt-BR" sz="3200" b="0" kern="0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68300" indent="-368300" algn="l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pt-BR" sz="3200" b="0" kern="0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1306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Transistor, o componente básico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65250" y="2468563"/>
            <a:ext cx="79248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</a:pPr>
            <a:r>
              <a:rPr lang="en-US" sz="2800">
                <a:solidFill>
                  <a:srgbClr val="990000"/>
                </a:solidFill>
                <a:latin typeface="Arial" charset="0"/>
              </a:rPr>
              <a:t>Vamos relembrar do transistor MOS</a:t>
            </a:r>
            <a:endParaRPr lang="en-US" sz="2800" b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58913" y="4079875"/>
            <a:ext cx="7924800" cy="1073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How MOSFETs and Field-Effect Transistors Work! (Thomas </a:t>
            </a:r>
            <a:r>
              <a:rPr lang="en-US" sz="1600" dirty="0" err="1">
                <a:solidFill>
                  <a:srgbClr val="0000CC"/>
                </a:solidFill>
                <a:cs typeface="Arial" pitchFamily="34" charset="0"/>
              </a:rPr>
              <a:t>Schwenke</a:t>
            </a: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400" dirty="0">
                <a:solidFill>
                  <a:srgbClr val="003399"/>
                </a:solidFill>
                <a:uFill>
                  <a:solidFill>
                    <a:srgbClr val="0000CC"/>
                  </a:solidFill>
                </a:uFill>
                <a:latin typeface="Arial" pitchFamily="34" charset="0"/>
                <a:cs typeface="Arial" pitchFamily="34" charset="0"/>
                <a:hlinkClick r:id="rId2"/>
              </a:rPr>
              <a:t>https://www.youtube.com/watch?v=tz62t-q_KEc</a:t>
            </a:r>
            <a:endParaRPr lang="en-US" sz="1400" b="0" dirty="0">
              <a:solidFill>
                <a:srgbClr val="003399"/>
              </a:solidFill>
              <a:uFill>
                <a:solidFill>
                  <a:srgbClr val="0000CC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/>
          </p:cNvSpPr>
          <p:nvPr/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pt-BR" sz="4900">
                <a:latin typeface="Calibri" pitchFamily="34" charset="0"/>
              </a:rPr>
              <a:t>Integração e nó tecnológico</a:t>
            </a:r>
          </a:p>
        </p:txBody>
      </p:sp>
      <p:pic>
        <p:nvPicPr>
          <p:cNvPr id="23555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66988"/>
            <a:ext cx="6759575" cy="420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33525" y="860425"/>
            <a:ext cx="76104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94" tIns="50748" rIns="101494" bIns="50748"/>
          <a:lstStyle/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L: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</a:rPr>
              <a:t>Comprimento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do canal</a:t>
            </a:r>
          </a:p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W: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</a:rPr>
              <a:t>Largura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do canal</a:t>
            </a:r>
          </a:p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O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menor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comprimento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de canal, L,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permitido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em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um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processo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de 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fabricação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de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transistores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(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para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que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sejam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funcionais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)  é a </a:t>
            </a:r>
            <a:r>
              <a:rPr lang="en-US" sz="2200" u="sng" dirty="0" err="1">
                <a:solidFill>
                  <a:srgbClr val="006666"/>
                </a:solidFill>
                <a:cs typeface="Arial" pitchFamily="34" charset="0"/>
              </a:rPr>
              <a:t>tecnologia</a:t>
            </a:r>
            <a:r>
              <a:rPr lang="en-US" sz="2200" u="sng" dirty="0">
                <a:solidFill>
                  <a:srgbClr val="006666"/>
                </a:solidFill>
                <a:cs typeface="Arial" pitchFamily="34" charset="0"/>
              </a:rPr>
              <a:t> do </a:t>
            </a:r>
            <a:r>
              <a:rPr lang="en-US" sz="2200" u="sng" dirty="0" err="1">
                <a:solidFill>
                  <a:srgbClr val="006666"/>
                </a:solidFill>
                <a:cs typeface="Arial" pitchFamily="34" charset="0"/>
              </a:rPr>
              <a:t>processamento</a:t>
            </a:r>
            <a:r>
              <a:rPr lang="en-US" sz="2200" u="sng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6666"/>
                </a:solidFill>
                <a:cs typeface="Arial" pitchFamily="34" charset="0"/>
              </a:rPr>
              <a:t>ou</a:t>
            </a:r>
            <a:r>
              <a:rPr lang="en-US" sz="2200" b="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u="sng" dirty="0" err="1">
                <a:solidFill>
                  <a:srgbClr val="006666"/>
                </a:solidFill>
                <a:cs typeface="Arial" pitchFamily="34" charset="0"/>
              </a:rPr>
              <a:t>nó</a:t>
            </a:r>
            <a:r>
              <a:rPr lang="en-US" sz="2200" u="sng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u="sng" dirty="0" err="1">
                <a:solidFill>
                  <a:srgbClr val="006666"/>
                </a:solidFill>
                <a:cs typeface="Arial" pitchFamily="34" charset="0"/>
              </a:rPr>
              <a:t>tecnológico</a:t>
            </a:r>
            <a:r>
              <a:rPr lang="en-US" sz="2200" u="sng" dirty="0">
                <a:solidFill>
                  <a:srgbClr val="006666"/>
                </a:solidFill>
                <a:cs typeface="Arial" pitchFamily="34" charset="0"/>
              </a:rPr>
              <a:t> </a:t>
            </a:r>
          </a:p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</a:t>
            </a:r>
          </a:p>
          <a:p>
            <a:pPr marL="416476" indent="-416476"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endParaRPr lang="en-US" sz="2200" dirty="0">
              <a:solidFill>
                <a:srgbClr val="006666"/>
              </a:solidFill>
              <a:cs typeface="Arial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881438" y="5010150"/>
            <a:ext cx="677862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CaixaDeTexto 7"/>
          <p:cNvSpPr txBox="1">
            <a:spLocks noChangeArrowheads="1"/>
          </p:cNvSpPr>
          <p:nvPr/>
        </p:nvSpPr>
        <p:spPr bwMode="auto">
          <a:xfrm>
            <a:off x="4062413" y="5010150"/>
            <a:ext cx="346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540125" y="3894138"/>
            <a:ext cx="530225" cy="973137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0" name="CaixaDeTexto 7"/>
          <p:cNvSpPr txBox="1">
            <a:spLocks noChangeArrowheads="1"/>
          </p:cNvSpPr>
          <p:nvPr/>
        </p:nvSpPr>
        <p:spPr bwMode="auto">
          <a:xfrm>
            <a:off x="3241675" y="4100513"/>
            <a:ext cx="346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6E7D9E-BC21-4BE4-8DAC-FBD1AD2462D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98625" y="2182813"/>
            <a:ext cx="78835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3200">
                <a:solidFill>
                  <a:srgbClr val="990000"/>
                </a:solidFill>
                <a:latin typeface="Arial" charset="0"/>
              </a:rPr>
              <a:t>Circuito Integrado:</a:t>
            </a:r>
            <a:endParaRPr lang="pt-BR" sz="2600" b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pt-BR" sz="2600" b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Realização eletrônica formada por elementos eletrônicos básicos interligados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pt-BR" sz="2600" b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Implementa uma ou mais funções eletrônicas </a:t>
            </a:r>
            <a:endParaRPr lang="en-US" sz="2600" b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pt-BR" sz="2600" b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Circuito construído em fina pastilha de silício ou outro material semicondutor</a:t>
            </a:r>
            <a:endParaRPr lang="en-US" sz="2600" b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pt-BR" sz="2600" b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Encapsulamento plástico ou cerâmico para proteção</a:t>
            </a:r>
            <a:endParaRPr lang="en-US" sz="2600" b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/>
          </p:cNvSpPr>
          <p:nvPr/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pt-BR" sz="4900">
                <a:latin typeface="Calibri" pitchFamily="34" charset="0"/>
              </a:rPr>
              <a:t>Integração e nó tecnológico</a:t>
            </a:r>
          </a:p>
        </p:txBody>
      </p:sp>
      <p:pic>
        <p:nvPicPr>
          <p:cNvPr id="24579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66988"/>
            <a:ext cx="6759575" cy="420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93850" y="1377950"/>
            <a:ext cx="73279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94" tIns="50748" rIns="101494" bIns="50748"/>
          <a:lstStyle/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1970:  L = 10 microns  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Tecnologia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 de 10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microns</a:t>
            </a:r>
          </a:p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2020:  L = 0,007 microns  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Tecnologia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 de 7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</a:rPr>
              <a:t>nanometros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</a:t>
            </a:r>
          </a:p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</a:t>
            </a:r>
          </a:p>
          <a:p>
            <a:pPr marL="416476" indent="-416476"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endParaRPr lang="en-US" sz="2200" dirty="0">
              <a:solidFill>
                <a:srgbClr val="006666"/>
              </a:solidFill>
              <a:cs typeface="Arial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881438" y="5010150"/>
            <a:ext cx="677862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2" name="CaixaDeTexto 7"/>
          <p:cNvSpPr txBox="1">
            <a:spLocks noChangeArrowheads="1"/>
          </p:cNvSpPr>
          <p:nvPr/>
        </p:nvSpPr>
        <p:spPr bwMode="auto">
          <a:xfrm>
            <a:off x="4062413" y="5010150"/>
            <a:ext cx="346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/>
          </p:cNvSpPr>
          <p:nvPr/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pt-BR" sz="4900">
                <a:latin typeface="Calibri" pitchFamily="34" charset="0"/>
              </a:rPr>
              <a:t>Integração e nó tecnológico</a:t>
            </a:r>
          </a:p>
        </p:txBody>
      </p:sp>
      <p:pic>
        <p:nvPicPr>
          <p:cNvPr id="25603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66988"/>
            <a:ext cx="6759575" cy="420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93850" y="1377950"/>
            <a:ext cx="73279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94" tIns="50748" rIns="101494" bIns="50748"/>
          <a:lstStyle/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1970:  L = 10 microns  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Tecnologia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 de 10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microns</a:t>
            </a:r>
          </a:p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2020:  L = 0,007 microns  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Tecnologia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 de 7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006666"/>
                </a:solidFill>
                <a:cs typeface="Arial" pitchFamily="34" charset="0"/>
              </a:rPr>
              <a:t>nanometros</a:t>
            </a: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</a:t>
            </a:r>
          </a:p>
          <a:p>
            <a:pPr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r>
              <a:rPr lang="en-US" sz="2200" dirty="0">
                <a:solidFill>
                  <a:srgbClr val="006666"/>
                </a:solidFill>
                <a:cs typeface="Arial" pitchFamily="34" charset="0"/>
              </a:rPr>
              <a:t> </a:t>
            </a:r>
          </a:p>
          <a:p>
            <a:pPr marL="416476" indent="-416476" algn="l" defTabSz="1111188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defRPr/>
            </a:pPr>
            <a:endParaRPr lang="en-US" sz="2200" dirty="0">
              <a:solidFill>
                <a:srgbClr val="006666"/>
              </a:solidFill>
              <a:cs typeface="Arial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881438" y="5010150"/>
            <a:ext cx="677862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6" name="CaixaDeTexto 7"/>
          <p:cNvSpPr txBox="1">
            <a:spLocks noChangeArrowheads="1"/>
          </p:cNvSpPr>
          <p:nvPr/>
        </p:nvSpPr>
        <p:spPr bwMode="auto">
          <a:xfrm>
            <a:off x="4062413" y="5010150"/>
            <a:ext cx="346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</a:t>
            </a:r>
          </a:p>
        </p:txBody>
      </p:sp>
      <p:sp>
        <p:nvSpPr>
          <p:cNvPr id="8" name="Elipse 7"/>
          <p:cNvSpPr/>
          <p:nvPr/>
        </p:nvSpPr>
        <p:spPr>
          <a:xfrm>
            <a:off x="1998663" y="1681163"/>
            <a:ext cx="6689725" cy="654050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5176838" y="2344738"/>
            <a:ext cx="2320925" cy="493712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CaixaDeTexto 10"/>
          <p:cNvSpPr txBox="1">
            <a:spLocks noChangeArrowheads="1"/>
          </p:cNvSpPr>
          <p:nvPr/>
        </p:nvSpPr>
        <p:spPr bwMode="auto">
          <a:xfrm>
            <a:off x="6391275" y="2917825"/>
            <a:ext cx="3446463" cy="19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Não é fato ! Esta relação valeu até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+ou- 2015</a:t>
            </a:r>
          </a:p>
          <a:p>
            <a:pPr>
              <a:lnSpc>
                <a:spcPct val="100000"/>
              </a:lnSpc>
            </a:pPr>
            <a:endParaRPr lang="pt-BR" sz="24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Veremos isto </a:t>
            </a:r>
            <a:r>
              <a:rPr lang="pt-BR" sz="2400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depois!</a:t>
            </a:r>
            <a:endParaRPr lang="pt-BR" sz="2400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Redução de dimensões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43050" y="1995488"/>
            <a:ext cx="79248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</a:pPr>
            <a:r>
              <a:rPr lang="en-US" sz="2800">
                <a:solidFill>
                  <a:srgbClr val="990000"/>
                </a:solidFill>
                <a:latin typeface="Arial" charset="0"/>
              </a:rPr>
              <a:t>Um comparativo smples…</a:t>
            </a:r>
            <a:endParaRPr lang="en-US" sz="2800" b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26628" name="Imagem 4" descr="fet_tradicio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4540250"/>
            <a:ext cx="24876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a livre 5"/>
          <p:cNvSpPr/>
          <p:nvPr/>
        </p:nvSpPr>
        <p:spPr>
          <a:xfrm rot="19838493">
            <a:off x="2605088" y="3035300"/>
            <a:ext cx="1890712" cy="879475"/>
          </a:xfrm>
          <a:custGeom>
            <a:avLst/>
            <a:gdLst>
              <a:gd name="connsiteX0" fmla="*/ 0 w 1601678"/>
              <a:gd name="connsiteY0" fmla="*/ 294372 h 588744"/>
              <a:gd name="connsiteX1" fmla="*/ 800839 w 1601678"/>
              <a:gd name="connsiteY1" fmla="*/ 0 h 588744"/>
              <a:gd name="connsiteX2" fmla="*/ 1601678 w 1601678"/>
              <a:gd name="connsiteY2" fmla="*/ 294372 h 588744"/>
              <a:gd name="connsiteX3" fmla="*/ 800839 w 1601678"/>
              <a:gd name="connsiteY3" fmla="*/ 588744 h 588744"/>
              <a:gd name="connsiteX4" fmla="*/ 0 w 1601678"/>
              <a:gd name="connsiteY4" fmla="*/ 294372 h 588744"/>
              <a:gd name="connsiteX0" fmla="*/ 0 w 1566344"/>
              <a:gd name="connsiteY0" fmla="*/ 58062 h 588744"/>
              <a:gd name="connsiteX1" fmla="*/ 765505 w 1566344"/>
              <a:gd name="connsiteY1" fmla="*/ 0 h 588744"/>
              <a:gd name="connsiteX2" fmla="*/ 1566344 w 1566344"/>
              <a:gd name="connsiteY2" fmla="*/ 294372 h 588744"/>
              <a:gd name="connsiteX3" fmla="*/ 765505 w 1566344"/>
              <a:gd name="connsiteY3" fmla="*/ 588744 h 588744"/>
              <a:gd name="connsiteX4" fmla="*/ 0 w 1566344"/>
              <a:gd name="connsiteY4" fmla="*/ 58062 h 588744"/>
              <a:gd name="connsiteX0" fmla="*/ 0 w 1566344"/>
              <a:gd name="connsiteY0" fmla="*/ 209810 h 740492"/>
              <a:gd name="connsiteX1" fmla="*/ 777669 w 1566344"/>
              <a:gd name="connsiteY1" fmla="*/ 0 h 740492"/>
              <a:gd name="connsiteX2" fmla="*/ 1566344 w 1566344"/>
              <a:gd name="connsiteY2" fmla="*/ 446120 h 740492"/>
              <a:gd name="connsiteX3" fmla="*/ 765505 w 1566344"/>
              <a:gd name="connsiteY3" fmla="*/ 740492 h 740492"/>
              <a:gd name="connsiteX4" fmla="*/ 0 w 1566344"/>
              <a:gd name="connsiteY4" fmla="*/ 209810 h 740492"/>
              <a:gd name="connsiteX0" fmla="*/ 0 w 1891848"/>
              <a:gd name="connsiteY0" fmla="*/ 209810 h 740492"/>
              <a:gd name="connsiteX1" fmla="*/ 777669 w 1891848"/>
              <a:gd name="connsiteY1" fmla="*/ 0 h 740492"/>
              <a:gd name="connsiteX2" fmla="*/ 1891848 w 1891848"/>
              <a:gd name="connsiteY2" fmla="*/ 604822 h 740492"/>
              <a:gd name="connsiteX3" fmla="*/ 765505 w 1891848"/>
              <a:gd name="connsiteY3" fmla="*/ 740492 h 740492"/>
              <a:gd name="connsiteX4" fmla="*/ 0 w 1891848"/>
              <a:gd name="connsiteY4" fmla="*/ 209810 h 740492"/>
              <a:gd name="connsiteX0" fmla="*/ 0 w 1891848"/>
              <a:gd name="connsiteY0" fmla="*/ 209810 h 823900"/>
              <a:gd name="connsiteX1" fmla="*/ 777669 w 1891848"/>
              <a:gd name="connsiteY1" fmla="*/ 0 h 823900"/>
              <a:gd name="connsiteX2" fmla="*/ 1891848 w 1891848"/>
              <a:gd name="connsiteY2" fmla="*/ 604822 h 823900"/>
              <a:gd name="connsiteX3" fmla="*/ 1108965 w 1891848"/>
              <a:gd name="connsiteY3" fmla="*/ 823900 h 823900"/>
              <a:gd name="connsiteX4" fmla="*/ 0 w 1891848"/>
              <a:gd name="connsiteY4" fmla="*/ 209810 h 823900"/>
              <a:gd name="connsiteX0" fmla="*/ 0 w 1891848"/>
              <a:gd name="connsiteY0" fmla="*/ 209810 h 822742"/>
              <a:gd name="connsiteX1" fmla="*/ 777669 w 1891848"/>
              <a:gd name="connsiteY1" fmla="*/ 0 h 822742"/>
              <a:gd name="connsiteX2" fmla="*/ 1891848 w 1891848"/>
              <a:gd name="connsiteY2" fmla="*/ 604822 h 822742"/>
              <a:gd name="connsiteX3" fmla="*/ 1085218 w 1891848"/>
              <a:gd name="connsiteY3" fmla="*/ 822742 h 822742"/>
              <a:gd name="connsiteX4" fmla="*/ 0 w 1891848"/>
              <a:gd name="connsiteY4" fmla="*/ 209810 h 8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848" h="822742">
                <a:moveTo>
                  <a:pt x="0" y="209810"/>
                </a:moveTo>
                <a:lnTo>
                  <a:pt x="777669" y="0"/>
                </a:lnTo>
                <a:lnTo>
                  <a:pt x="1891848" y="604822"/>
                </a:lnTo>
                <a:lnTo>
                  <a:pt x="1085218" y="822742"/>
                </a:lnTo>
                <a:lnTo>
                  <a:pt x="0" y="20981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>
              <a:latin typeface="Arial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267075" y="3068638"/>
            <a:ext cx="1179513" cy="31750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2479675" y="3165475"/>
            <a:ext cx="542925" cy="563563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CaixaDeTexto 25"/>
          <p:cNvSpPr txBox="1">
            <a:spLocks noChangeArrowheads="1"/>
          </p:cNvSpPr>
          <p:nvPr/>
        </p:nvSpPr>
        <p:spPr bwMode="auto">
          <a:xfrm>
            <a:off x="4129088" y="2771775"/>
            <a:ext cx="1254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Arial" charset="0"/>
              </a:rPr>
              <a:t>70 </a:t>
            </a:r>
            <a:r>
              <a:rPr lang="pt-BR" sz="18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800">
                <a:solidFill>
                  <a:srgbClr val="FF0000"/>
                </a:solidFill>
                <a:latin typeface="Arial" charset="0"/>
              </a:rPr>
              <a:t>m</a:t>
            </a:r>
          </a:p>
        </p:txBody>
      </p:sp>
      <p:sp>
        <p:nvSpPr>
          <p:cNvPr id="26633" name="CaixaDeTexto 26"/>
          <p:cNvSpPr txBox="1">
            <a:spLocks noChangeArrowheads="1"/>
          </p:cNvSpPr>
          <p:nvPr/>
        </p:nvSpPr>
        <p:spPr bwMode="auto">
          <a:xfrm>
            <a:off x="1854200" y="3179763"/>
            <a:ext cx="927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Arial" charset="0"/>
              </a:rPr>
              <a:t>70  </a:t>
            </a:r>
            <a:r>
              <a:rPr lang="pt-BR" sz="18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pt-BR" sz="1800">
                <a:solidFill>
                  <a:srgbClr val="FF0000"/>
                </a:solidFill>
                <a:latin typeface="Arial" charset="0"/>
              </a:rPr>
              <a:t>m</a:t>
            </a: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1831975" y="3900488"/>
            <a:ext cx="28178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Tecnologia de 1970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sz="24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orma livre 12"/>
          <p:cNvSpPr/>
          <p:nvPr/>
        </p:nvSpPr>
        <p:spPr>
          <a:xfrm rot="19838493">
            <a:off x="7219950" y="3443288"/>
            <a:ext cx="515938" cy="222250"/>
          </a:xfrm>
          <a:custGeom>
            <a:avLst/>
            <a:gdLst>
              <a:gd name="connsiteX0" fmla="*/ 0 w 1601678"/>
              <a:gd name="connsiteY0" fmla="*/ 294372 h 588744"/>
              <a:gd name="connsiteX1" fmla="*/ 800839 w 1601678"/>
              <a:gd name="connsiteY1" fmla="*/ 0 h 588744"/>
              <a:gd name="connsiteX2" fmla="*/ 1601678 w 1601678"/>
              <a:gd name="connsiteY2" fmla="*/ 294372 h 588744"/>
              <a:gd name="connsiteX3" fmla="*/ 800839 w 1601678"/>
              <a:gd name="connsiteY3" fmla="*/ 588744 h 588744"/>
              <a:gd name="connsiteX4" fmla="*/ 0 w 1601678"/>
              <a:gd name="connsiteY4" fmla="*/ 294372 h 588744"/>
              <a:gd name="connsiteX0" fmla="*/ 0 w 1566344"/>
              <a:gd name="connsiteY0" fmla="*/ 58062 h 588744"/>
              <a:gd name="connsiteX1" fmla="*/ 765505 w 1566344"/>
              <a:gd name="connsiteY1" fmla="*/ 0 h 588744"/>
              <a:gd name="connsiteX2" fmla="*/ 1566344 w 1566344"/>
              <a:gd name="connsiteY2" fmla="*/ 294372 h 588744"/>
              <a:gd name="connsiteX3" fmla="*/ 765505 w 1566344"/>
              <a:gd name="connsiteY3" fmla="*/ 588744 h 588744"/>
              <a:gd name="connsiteX4" fmla="*/ 0 w 1566344"/>
              <a:gd name="connsiteY4" fmla="*/ 58062 h 588744"/>
              <a:gd name="connsiteX0" fmla="*/ 0 w 1566344"/>
              <a:gd name="connsiteY0" fmla="*/ 209810 h 740492"/>
              <a:gd name="connsiteX1" fmla="*/ 777669 w 1566344"/>
              <a:gd name="connsiteY1" fmla="*/ 0 h 740492"/>
              <a:gd name="connsiteX2" fmla="*/ 1566344 w 1566344"/>
              <a:gd name="connsiteY2" fmla="*/ 446120 h 740492"/>
              <a:gd name="connsiteX3" fmla="*/ 765505 w 1566344"/>
              <a:gd name="connsiteY3" fmla="*/ 740492 h 740492"/>
              <a:gd name="connsiteX4" fmla="*/ 0 w 1566344"/>
              <a:gd name="connsiteY4" fmla="*/ 209810 h 740492"/>
              <a:gd name="connsiteX0" fmla="*/ 0 w 1891848"/>
              <a:gd name="connsiteY0" fmla="*/ 209810 h 740492"/>
              <a:gd name="connsiteX1" fmla="*/ 777669 w 1891848"/>
              <a:gd name="connsiteY1" fmla="*/ 0 h 740492"/>
              <a:gd name="connsiteX2" fmla="*/ 1891848 w 1891848"/>
              <a:gd name="connsiteY2" fmla="*/ 604822 h 740492"/>
              <a:gd name="connsiteX3" fmla="*/ 765505 w 1891848"/>
              <a:gd name="connsiteY3" fmla="*/ 740492 h 740492"/>
              <a:gd name="connsiteX4" fmla="*/ 0 w 1891848"/>
              <a:gd name="connsiteY4" fmla="*/ 209810 h 740492"/>
              <a:gd name="connsiteX0" fmla="*/ 0 w 1891848"/>
              <a:gd name="connsiteY0" fmla="*/ 209810 h 823900"/>
              <a:gd name="connsiteX1" fmla="*/ 777669 w 1891848"/>
              <a:gd name="connsiteY1" fmla="*/ 0 h 823900"/>
              <a:gd name="connsiteX2" fmla="*/ 1891848 w 1891848"/>
              <a:gd name="connsiteY2" fmla="*/ 604822 h 823900"/>
              <a:gd name="connsiteX3" fmla="*/ 1108965 w 1891848"/>
              <a:gd name="connsiteY3" fmla="*/ 823900 h 823900"/>
              <a:gd name="connsiteX4" fmla="*/ 0 w 1891848"/>
              <a:gd name="connsiteY4" fmla="*/ 209810 h 823900"/>
              <a:gd name="connsiteX0" fmla="*/ 0 w 1891848"/>
              <a:gd name="connsiteY0" fmla="*/ 209810 h 822742"/>
              <a:gd name="connsiteX1" fmla="*/ 777669 w 1891848"/>
              <a:gd name="connsiteY1" fmla="*/ 0 h 822742"/>
              <a:gd name="connsiteX2" fmla="*/ 1891848 w 1891848"/>
              <a:gd name="connsiteY2" fmla="*/ 604822 h 822742"/>
              <a:gd name="connsiteX3" fmla="*/ 1085218 w 1891848"/>
              <a:gd name="connsiteY3" fmla="*/ 822742 h 822742"/>
              <a:gd name="connsiteX4" fmla="*/ 0 w 1891848"/>
              <a:gd name="connsiteY4" fmla="*/ 209810 h 8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848" h="822742">
                <a:moveTo>
                  <a:pt x="0" y="209810"/>
                </a:moveTo>
                <a:lnTo>
                  <a:pt x="777669" y="0"/>
                </a:lnTo>
                <a:lnTo>
                  <a:pt x="1891848" y="604822"/>
                </a:lnTo>
                <a:lnTo>
                  <a:pt x="1085218" y="822742"/>
                </a:lnTo>
                <a:lnTo>
                  <a:pt x="0" y="20981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>
              <a:latin typeface="Arial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7418388" y="3333750"/>
            <a:ext cx="411162" cy="6350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983413" y="3436938"/>
            <a:ext cx="198437" cy="207962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8" name="CaixaDeTexto 25"/>
          <p:cNvSpPr txBox="1">
            <a:spLocks noChangeArrowheads="1"/>
          </p:cNvSpPr>
          <p:nvPr/>
        </p:nvSpPr>
        <p:spPr bwMode="auto">
          <a:xfrm>
            <a:off x="7408863" y="2924175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Arial" charset="0"/>
              </a:rPr>
              <a:t>50 </a:t>
            </a:r>
            <a:r>
              <a:rPr lang="pt-BR" sz="180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pt-BR" sz="1800">
                <a:solidFill>
                  <a:srgbClr val="FF0000"/>
                </a:solidFill>
                <a:latin typeface="Arial" charset="0"/>
              </a:rPr>
              <a:t>m</a:t>
            </a:r>
          </a:p>
        </p:txBody>
      </p:sp>
      <p:sp>
        <p:nvSpPr>
          <p:cNvPr id="26639" name="CaixaDeTexto 26"/>
          <p:cNvSpPr txBox="1">
            <a:spLocks noChangeArrowheads="1"/>
          </p:cNvSpPr>
          <p:nvPr/>
        </p:nvSpPr>
        <p:spPr bwMode="auto">
          <a:xfrm>
            <a:off x="6283325" y="32289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Arial" charset="0"/>
              </a:rPr>
              <a:t>50  </a:t>
            </a:r>
            <a:r>
              <a:rPr lang="pt-BR" sz="180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pt-BR" sz="1800">
                <a:solidFill>
                  <a:srgbClr val="FF0000"/>
                </a:solidFill>
                <a:latin typeface="Arial" charset="0"/>
              </a:rPr>
              <a:t>m</a:t>
            </a:r>
          </a:p>
        </p:txBody>
      </p:sp>
      <p:sp>
        <p:nvSpPr>
          <p:cNvPr id="18" name="Content Placeholder 2"/>
          <p:cNvSpPr>
            <a:spLocks/>
          </p:cNvSpPr>
          <p:nvPr/>
        </p:nvSpPr>
        <p:spPr bwMode="auto">
          <a:xfrm>
            <a:off x="5878513" y="3860800"/>
            <a:ext cx="28178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Tecnologia de 2020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sz="24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2"/>
          <p:cNvSpPr>
            <a:spLocks/>
          </p:cNvSpPr>
          <p:nvPr/>
        </p:nvSpPr>
        <p:spPr bwMode="auto">
          <a:xfrm>
            <a:off x="6340475" y="4794250"/>
            <a:ext cx="28178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pt-BR" sz="2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Diferença de área de mais de 2 milhões de vezes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sz="2400" b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Constrindo o transistor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65250" y="2468563"/>
            <a:ext cx="79248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</a:pPr>
            <a:r>
              <a:rPr lang="en-US" sz="2800">
                <a:solidFill>
                  <a:srgbClr val="990000"/>
                </a:solidFill>
                <a:latin typeface="Arial" charset="0"/>
              </a:rPr>
              <a:t>A fabricação do chip e transistor MOS</a:t>
            </a:r>
            <a:endParaRPr lang="en-US" sz="2800" b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58913" y="4079875"/>
            <a:ext cx="7924800" cy="1073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The Making of a chip  (</a:t>
            </a:r>
            <a:r>
              <a:rPr lang="en-US" sz="1600" dirty="0" err="1">
                <a:solidFill>
                  <a:srgbClr val="0000CC"/>
                </a:solidFill>
                <a:cs typeface="Arial" pitchFamily="34" charset="0"/>
              </a:rPr>
              <a:t>Shabeer</a:t>
            </a: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  </a:t>
            </a:r>
            <a:r>
              <a:rPr lang="en-US" sz="1600" dirty="0" err="1">
                <a:solidFill>
                  <a:srgbClr val="0000CC"/>
                </a:solidFill>
                <a:cs typeface="Arial" pitchFamily="34" charset="0"/>
              </a:rPr>
              <a:t>Rasheed</a:t>
            </a: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400" dirty="0">
                <a:solidFill>
                  <a:srgbClr val="003399"/>
                </a:solidFill>
                <a:uFill>
                  <a:solidFill>
                    <a:srgbClr val="0000CC"/>
                  </a:solidFill>
                </a:uFill>
                <a:latin typeface="Arial" pitchFamily="34" charset="0"/>
                <a:cs typeface="Arial" pitchFamily="34" charset="0"/>
                <a:hlinkClick r:id="rId2"/>
              </a:rPr>
              <a:t>https://www.youtube.com/watch?v=yoeJQBZqqRo</a:t>
            </a:r>
            <a:endParaRPr lang="en-US" sz="1400" b="0" dirty="0">
              <a:solidFill>
                <a:srgbClr val="003399"/>
              </a:solidFill>
              <a:uFill>
                <a:solidFill>
                  <a:srgbClr val="0000CC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FDDD45-CE2F-4457-829E-B79CF3078EE5}" type="slidenum">
              <a:rPr lang="en-GB" smtClean="0"/>
              <a:pPr/>
              <a:t>24</a:t>
            </a:fld>
            <a:endParaRPr lang="en-GB" smtClean="0"/>
          </a:p>
        </p:txBody>
      </p:sp>
      <p:pic>
        <p:nvPicPr>
          <p:cNvPr id="28675" name="Picture 2" descr="D:\MEUS_DOCUMENTOS\Usp\Exten\11\Patente-curso\Figuras\Figuras_final\silic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088" y="2143125"/>
            <a:ext cx="3346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MEUS_DOCUMENTOS\Usp\Exten\11\Patente-curso\Figuras\Figuras_final\silic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863" y="2176463"/>
            <a:ext cx="298608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D:\MEUS_DOCUMENTOS\Usp\Exten\11\Patente-curso\Figuras\Figuras_final\lingot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650" y="4908550"/>
            <a:ext cx="31067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1112838" y="5341938"/>
            <a:ext cx="34448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Do silício da natureza ao silício grau eletrônico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5E60B5-E56F-4B4F-9035-CA3F4875E397}" type="slidenum">
              <a:rPr lang="en-GB" smtClean="0"/>
              <a:pPr/>
              <a:t>25</a:t>
            </a:fld>
            <a:endParaRPr lang="en-GB" smtClean="0"/>
          </a:p>
        </p:txBody>
      </p:sp>
      <p:pic>
        <p:nvPicPr>
          <p:cNvPr id="29699" name="Picture 3" descr="D:\MEUS_DOCUMENTOS\Usp\Exten\11\Patente-curso\Figuras\Figuras_final\lingote_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475" y="1681163"/>
            <a:ext cx="25733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:\MEUS_DOCUMENTOS\Usp\Exten\11\Patente-curso\Figuras\Figuras_final\lingote_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550" y="2941638"/>
            <a:ext cx="33607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D:\MEUS_DOCUMENTOS\Usp\Exten\11\Patente-curso\Figuras\Figuras_final\lingote_3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7088" y="5219700"/>
            <a:ext cx="235426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1570038" y="1881188"/>
            <a:ext cx="31702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Puxamento do cristal e formação do tarugo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AE22CE-DE1C-4710-8670-2C29AA316D9C}" type="slidenum">
              <a:rPr lang="en-GB" smtClean="0"/>
              <a:pPr/>
              <a:t>26</a:t>
            </a:fld>
            <a:endParaRPr lang="en-GB" smtClean="0"/>
          </a:p>
        </p:txBody>
      </p:sp>
      <p:pic>
        <p:nvPicPr>
          <p:cNvPr id="30723" name="Picture 2" descr="D:\MEUS_DOCUMENTOS\Usp\Exten\11\Patente-curso\Figuras\Figuras_final\waf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1765300"/>
            <a:ext cx="321786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D:\MEUS_DOCUMENTOS\Usp\Exten\11\Patente-curso\Figuras\Figuras_final\waf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763" y="1784350"/>
            <a:ext cx="31003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D:\MEUS_DOCUMENTOS\Usp\Exten\11\Patente-curso\Figuras\Figuras_final\wafer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0388" y="4484688"/>
            <a:ext cx="33242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D:\MEUS_DOCUMENTOS\Usp\Exten\11\Patente-curso\Figuras\Figuras_final\wafer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2925" y="4837113"/>
            <a:ext cx="21653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1068388" y="4848225"/>
            <a:ext cx="17986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Serragem e polimento das bolachas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(</a:t>
            </a:r>
            <a:r>
              <a:rPr lang="en-US" sz="2000" i="1">
                <a:solidFill>
                  <a:srgbClr val="006666"/>
                </a:solidFill>
                <a:latin typeface="Arial" charset="0"/>
              </a:rPr>
              <a:t>wafers</a:t>
            </a:r>
            <a:r>
              <a:rPr lang="en-US" sz="2000">
                <a:solidFill>
                  <a:srgbClr val="006666"/>
                </a:solidFill>
                <a:latin typeface="Arial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E379B3-A54D-46AD-8878-2C43E48B3762}" type="slidenum">
              <a:rPr lang="en-GB" smtClean="0"/>
              <a:pPr/>
              <a:t>27</a:t>
            </a:fld>
            <a:endParaRPr lang="en-GB" smtClean="0"/>
          </a:p>
        </p:txBody>
      </p:sp>
      <p:pic>
        <p:nvPicPr>
          <p:cNvPr id="31747" name="Picture 2" descr="D:\MEUS_DOCUMENTOS\Usp\Exten\11\Patente-curso\Figuras\Figuras_final\difusa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575" y="3025775"/>
            <a:ext cx="36607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D:\MEUS_DOCUMENTOS\Usp\Exten\11\Patente-curso\Figuras\Figuras_final\difusa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8938" y="3043238"/>
            <a:ext cx="36036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2454275" y="1906588"/>
            <a:ext cx="56546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Forno para difusão de material dopante (fósforo, boro, etc.) 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2271713" y="6234113"/>
            <a:ext cx="56546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Temperaturas próximas a 1000 graus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35C906-0ADE-465A-8C0E-FC3C9135808A}" type="slidenum">
              <a:rPr lang="en-GB" smtClean="0"/>
              <a:pPr/>
              <a:t>28</a:t>
            </a:fld>
            <a:endParaRPr lang="en-GB" smtClean="0"/>
          </a:p>
        </p:txBody>
      </p:sp>
      <p:pic>
        <p:nvPicPr>
          <p:cNvPr id="32771" name="Picture 2" descr="D:\MEUS_DOCUMENTOS\Usp\Exten\11\Patente-curso\Figuras\Figuras_final\cresciment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2967038"/>
            <a:ext cx="52514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D:\MEUS_DOCUMENTOS\Usp\Exten\11\Patente-curso\Figuras\Figuras_final\cresciment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3906838"/>
            <a:ext cx="24177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2454275" y="1906588"/>
            <a:ext cx="56546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Equipamento para crescimento epitaxial (óxido de silício)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2EC245-4E20-4119-89DE-E5BE4ED38EC2}" type="slidenum">
              <a:rPr lang="en-GB" smtClean="0"/>
              <a:pPr/>
              <a:t>29</a:t>
            </a:fld>
            <a:endParaRPr lang="en-GB" smtClean="0"/>
          </a:p>
        </p:txBody>
      </p:sp>
      <p:pic>
        <p:nvPicPr>
          <p:cNvPr id="33795" name="Picture 2" descr="D:\MEUS_DOCUMENTOS\Usp\Exten\11\Patente-curso\Figuras\Figuras_final\implant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788" y="2543175"/>
            <a:ext cx="40608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D:\MEUS_DOCUMENTOS\Usp\Exten\11\Patente-curso\Figuras\Figuras_final\implant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535238"/>
            <a:ext cx="3387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7" name="Group 7"/>
          <p:cNvGrpSpPr>
            <a:grpSpLocks/>
          </p:cNvGrpSpPr>
          <p:nvPr/>
        </p:nvGrpSpPr>
        <p:grpSpPr bwMode="auto">
          <a:xfrm>
            <a:off x="1768475" y="5043488"/>
            <a:ext cx="4564063" cy="1714500"/>
            <a:chOff x="913" y="3016"/>
            <a:chExt cx="3076" cy="1281"/>
          </a:xfrm>
        </p:grpSpPr>
        <p:pic>
          <p:nvPicPr>
            <p:cNvPr id="33800" name="Picture 4" descr="D:\MEUS_DOCUMENTOS\Usp\Exten\11\Patente-curso\Figuras\Figuras_final\implanta_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" y="3018"/>
              <a:ext cx="1273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5" descr="D:\MEUS_DOCUMENTOS\Usp\Exten\11\Patente-curso\Figuras\Figuras_final\implanta_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58" y="3016"/>
              <a:ext cx="1831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2225675" y="1760538"/>
            <a:ext cx="56546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Implantação iônica (alta concentração) de material dopante (boro, fósforo,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493EC5-2E6E-4330-A3BE-FACB641EEFA2}" type="slidenum">
              <a:rPr lang="en-GB" smtClean="0"/>
              <a:pPr/>
              <a:t>3</a:t>
            </a:fld>
            <a:endParaRPr lang="en-GB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346575" y="3571875"/>
          <a:ext cx="992188" cy="555625"/>
        </p:xfrm>
        <a:graphic>
          <a:graphicData uri="http://schemas.openxmlformats.org/presentationml/2006/ole">
            <p:oleObj spid="_x0000_s2050" name="Clip" r:id="rId4" imgW="2130120" imgH="1361520" progId="MS_ClipArt_Gallery.2">
              <p:embed/>
            </p:oleObj>
          </a:graphicData>
        </a:graphic>
      </p:graphicFrame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936750" y="2401888"/>
            <a:ext cx="28400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 eaLnBrk="0" hangingPunct="0">
              <a:lnSpc>
                <a:spcPct val="100000"/>
              </a:lnSpc>
              <a:spcBef>
                <a:spcPct val="50000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CIs estão aqui...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430463" y="3641725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 eaLnBrk="0" hangingPunct="0">
              <a:lnSpc>
                <a:spcPct val="100000"/>
              </a:lnSpc>
              <a:spcBef>
                <a:spcPct val="50000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e aqui...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249488" y="5018088"/>
            <a:ext cx="3530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 eaLnBrk="0" hangingPunct="0">
              <a:lnSpc>
                <a:spcPct val="100000"/>
              </a:lnSpc>
              <a:spcBef>
                <a:spcPct val="50000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e também aqui...e…</a:t>
            </a:r>
          </a:p>
        </p:txBody>
      </p:sp>
      <p:pic>
        <p:nvPicPr>
          <p:cNvPr id="2056" name="Picture 34" descr="C:\arquivos de programas ii\office97\Clipart\Popular\car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288" y="5653088"/>
            <a:ext cx="27035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42"/>
          <p:cNvGraphicFramePr>
            <a:graphicFrameLocks noChangeAspect="1"/>
          </p:cNvGraphicFramePr>
          <p:nvPr/>
        </p:nvGraphicFramePr>
        <p:xfrm>
          <a:off x="7570788" y="3357563"/>
          <a:ext cx="971550" cy="979487"/>
        </p:xfrm>
        <a:graphic>
          <a:graphicData uri="http://schemas.openxmlformats.org/presentationml/2006/ole">
            <p:oleObj spid="_x0000_s2051" name="Clip" r:id="rId6" imgW="734040" imgH="844560" progId="MS_ClipArt_Gallery.2">
              <p:embed/>
            </p:oleObj>
          </a:graphicData>
        </a:graphic>
      </p:graphicFrame>
      <p:sp>
        <p:nvSpPr>
          <p:cNvPr id="2057" name="Text Box 43"/>
          <p:cNvSpPr txBox="1">
            <a:spLocks noChangeArrowheads="1"/>
          </p:cNvSpPr>
          <p:nvPr/>
        </p:nvSpPr>
        <p:spPr bwMode="auto">
          <a:xfrm>
            <a:off x="6135688" y="4124325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 eaLnBrk="0" hangingPunct="0">
              <a:lnSpc>
                <a:spcPct val="100000"/>
              </a:lnSpc>
              <a:spcBef>
                <a:spcPct val="50000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e aqui...</a:t>
            </a:r>
          </a:p>
        </p:txBody>
      </p:sp>
      <p:grpSp>
        <p:nvGrpSpPr>
          <p:cNvPr id="2058" name="Group 9"/>
          <p:cNvGrpSpPr>
            <a:grpSpLocks/>
          </p:cNvGrpSpPr>
          <p:nvPr/>
        </p:nvGrpSpPr>
        <p:grpSpPr bwMode="auto">
          <a:xfrm>
            <a:off x="5102225" y="2005013"/>
            <a:ext cx="1120775" cy="920750"/>
            <a:chOff x="2625" y="2038"/>
            <a:chExt cx="378" cy="367"/>
          </a:xfrm>
        </p:grpSpPr>
        <p:pic>
          <p:nvPicPr>
            <p:cNvPr id="2060" name="Picture 5" descr="C:\My Documents\FrankWork\pc.gif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650" y="2052"/>
              <a:ext cx="35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8" descr="C:\My Documents\FrankWork\pc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5" y="2038"/>
              <a:ext cx="353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EE1EF1-01B6-4A24-9C0A-D0BA04534997}" type="slidenum">
              <a:rPr lang="en-GB" smtClean="0"/>
              <a:pPr/>
              <a:t>30</a:t>
            </a:fld>
            <a:endParaRPr lang="en-GB" smtClean="0"/>
          </a:p>
        </p:txBody>
      </p:sp>
      <p:pic>
        <p:nvPicPr>
          <p:cNvPr id="34819" name="Picture 2" descr="D:\MEUS_DOCUMENTOS\Usp\Exten\11\Patente-curso\Figuras\Figuras_final\depos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3494088"/>
            <a:ext cx="24304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D:\MEUS_DOCUMENTOS\Usp\Exten\11\Patente-curso\Figuras\Figuras_final\depos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25" y="1558925"/>
            <a:ext cx="50006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:\MEUS_DOCUMENTOS\Usp\Exten\11\Patente-curso\Figuras\Figuras_final\metaliz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0763" y="5135563"/>
            <a:ext cx="12207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D:\MEUS_DOCUMENTOS\Usp\Exten\11\Patente-curso\Figuras\Figuras_final\metaliza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8375" y="5137150"/>
            <a:ext cx="2384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5773738" y="2051050"/>
            <a:ext cx="37052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Deposição por vapor</a:t>
            </a:r>
          </a:p>
        </p:txBody>
      </p:sp>
      <p:sp>
        <p:nvSpPr>
          <p:cNvPr id="34825" name="Rectangle 3"/>
          <p:cNvSpPr>
            <a:spLocks noChangeArrowheads="1"/>
          </p:cNvSpPr>
          <p:nvPr/>
        </p:nvSpPr>
        <p:spPr bwMode="auto">
          <a:xfrm>
            <a:off x="7575550" y="3070225"/>
            <a:ext cx="211931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silício</a:t>
            </a:r>
          </a:p>
        </p:txBody>
      </p:sp>
      <p:sp>
        <p:nvSpPr>
          <p:cNvPr id="34826" name="Rectangle 3"/>
          <p:cNvSpPr>
            <a:spLocks noChangeArrowheads="1"/>
          </p:cNvSpPr>
          <p:nvPr/>
        </p:nvSpPr>
        <p:spPr bwMode="auto">
          <a:xfrm>
            <a:off x="5395913" y="4640263"/>
            <a:ext cx="21193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alumínio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B87B22-85E2-4BCC-8B8D-64C61D72B5A8}" type="slidenum">
              <a:rPr lang="en-GB" smtClean="0"/>
              <a:pPr/>
              <a:t>31</a:t>
            </a:fld>
            <a:endParaRPr lang="en-GB" smtClean="0"/>
          </a:p>
        </p:txBody>
      </p:sp>
      <p:pic>
        <p:nvPicPr>
          <p:cNvPr id="35843" name="Picture 2" descr="D:\MEUS_DOCUMENTOS\Usp\Exten\11\Patente-curso\Figuras\Figuras_final\decap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25" y="4024313"/>
            <a:ext cx="32131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5699125" y="2736850"/>
            <a:ext cx="40862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Decapagem / Etching 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(remoção por ataque químico)</a:t>
            </a:r>
          </a:p>
        </p:txBody>
      </p:sp>
      <p:pic>
        <p:nvPicPr>
          <p:cNvPr id="35846" name="Picture 6" descr="D:\MEUS_DOCUMENTOS\Usp\Exten\11\Patente-curso\Figuras\Figuras_final\decap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488" y="1450975"/>
            <a:ext cx="4275137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FF352E-5D72-4A60-9198-8BD2A6019297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6867" name="Espaço Reservado para Número de Slide 2"/>
          <p:cNvSpPr txBox="1">
            <a:spLocks noGrp="1"/>
          </p:cNvSpPr>
          <p:nvPr/>
        </p:nvSpPr>
        <p:spPr bwMode="auto">
          <a:xfrm>
            <a:off x="3452813" y="7029450"/>
            <a:ext cx="34020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defTabSz="1008063">
              <a:lnSpc>
                <a:spcPct val="100000"/>
              </a:lnSpc>
              <a:buClrTx/>
              <a:buSzTx/>
              <a:buFontTx/>
              <a:buNone/>
            </a:pPr>
            <a:fld id="{9E4767D6-BF70-4D39-B73F-139CE06E16E1}" type="slidenum">
              <a:rPr lang="en-US" sz="1500" b="0">
                <a:solidFill>
                  <a:schemeClr val="folHlink"/>
                </a:solidFill>
              </a:rPr>
              <a:pPr defTabSz="1008063">
                <a:lnSpc>
                  <a:spcPct val="100000"/>
                </a:lnSpc>
                <a:buClrTx/>
                <a:buSzTx/>
                <a:buFontTx/>
                <a:buNone/>
              </a:pPr>
              <a:t>32</a:t>
            </a:fld>
            <a:endParaRPr lang="en-US" sz="1500" b="0">
              <a:solidFill>
                <a:schemeClr val="folHlink"/>
              </a:solidFill>
            </a:endParaRPr>
          </a:p>
        </p:txBody>
      </p:sp>
      <p:pic>
        <p:nvPicPr>
          <p:cNvPr id="36868" name="Picture 3" descr="ibmcopper1"/>
          <p:cNvPicPr>
            <a:picLocks noChangeAspect="1" noChangeArrowheads="1"/>
          </p:cNvPicPr>
          <p:nvPr/>
        </p:nvPicPr>
        <p:blipFill>
          <a:blip r:embed="rId3" cstate="print"/>
          <a:srcRect b="8064"/>
          <a:stretch>
            <a:fillRect/>
          </a:stretch>
        </p:blipFill>
        <p:spPr bwMode="auto">
          <a:xfrm>
            <a:off x="1725613" y="1658938"/>
            <a:ext cx="404812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5821363" y="3163888"/>
            <a:ext cx="35369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Linhas de metal por microscopia eletrônica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4F495B-E25B-4FF0-A149-8414C2C44601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</a:t>
            </a:r>
          </a:p>
        </p:txBody>
      </p:sp>
      <p:grpSp>
        <p:nvGrpSpPr>
          <p:cNvPr id="37892" name="Group 5"/>
          <p:cNvGrpSpPr>
            <a:grpSpLocks noChangeAspect="1"/>
          </p:cNvGrpSpPr>
          <p:nvPr/>
        </p:nvGrpSpPr>
        <p:grpSpPr bwMode="auto">
          <a:xfrm>
            <a:off x="1233488" y="1568450"/>
            <a:ext cx="6308725" cy="5287963"/>
            <a:chOff x="787" y="1287"/>
            <a:chExt cx="3687" cy="3090"/>
          </a:xfrm>
        </p:grpSpPr>
        <p:pic>
          <p:nvPicPr>
            <p:cNvPr id="37895" name="Picture 2" descr="wafer-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7" y="1287"/>
              <a:ext cx="2565" cy="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2" descr="D:\MEUS_DOCUMENTOS\Usp\Exten\11\Patente-curso\Figuras\Figuras_final\corte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2" y="2804"/>
              <a:ext cx="2052" cy="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4313238" y="1852613"/>
            <a:ext cx="394970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Bolacha finalizada com pastilhas (chips)</a:t>
            </a: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5424488" y="3529013"/>
            <a:ext cx="394970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Corte das pastilhas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C5934C-276F-410C-9F9E-D040F7154ED2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Fabricação - conclusão</a:t>
            </a:r>
          </a:p>
        </p:txBody>
      </p:sp>
      <p:sp>
        <p:nvSpPr>
          <p:cNvPr id="389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666875"/>
            <a:ext cx="8367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Montagem de uma fábrica de processamento de CIs pode custar bilhões de dólares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Existência de centenas de etapas de processamento (explica o ciclo longo de fabricação- favorece FPGAs)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Estão sujeitos à proteção (patenteamento-atividade inventiva):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Novos processos industriais e técnicas (deposição, confecção de máscaras, fotolitografia, etc.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Equipamento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D9EC0B-1B02-4BD7-B202-D2FF772188D1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39939" name="Espaço Reservado para Número de Slide 2"/>
          <p:cNvSpPr txBox="1">
            <a:spLocks noGrp="1"/>
          </p:cNvSpPr>
          <p:nvPr/>
        </p:nvSpPr>
        <p:spPr bwMode="auto">
          <a:xfrm>
            <a:off x="3452813" y="7029450"/>
            <a:ext cx="34020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defTabSz="1008063">
              <a:lnSpc>
                <a:spcPct val="100000"/>
              </a:lnSpc>
              <a:buClrTx/>
              <a:buSzTx/>
              <a:buFontTx/>
              <a:buNone/>
            </a:pPr>
            <a:fld id="{536CFC34-F789-4EAF-AA96-335F02E61AC5}" type="slidenum">
              <a:rPr lang="en-US" sz="1500" b="0">
                <a:solidFill>
                  <a:schemeClr val="folHlink"/>
                </a:solidFill>
              </a:rPr>
              <a:pPr defTabSz="1008063">
                <a:lnSpc>
                  <a:spcPct val="100000"/>
                </a:lnSpc>
                <a:buClrTx/>
                <a:buSzTx/>
                <a:buFontTx/>
                <a:buNone/>
              </a:pPr>
              <a:t>35</a:t>
            </a:fld>
            <a:endParaRPr lang="en-US" sz="1500" b="0">
              <a:solidFill>
                <a:schemeClr val="folHlink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2740025"/>
            <a:ext cx="5003800" cy="946150"/>
          </a:xfrm>
        </p:spPr>
        <p:txBody>
          <a:bodyPr lIns="100794" tIns="50397" rIns="100794" bIns="50397"/>
          <a:lstStyle/>
          <a:p>
            <a:pPr algn="l" eaLnBrk="1" hangingPunct="1">
              <a:buFont typeface="Arial" charset="0"/>
              <a:buChar char="•"/>
            </a:pPr>
            <a:r>
              <a:rPr lang="en-US" sz="3200" smtClean="0">
                <a:latin typeface="Arial" charset="0"/>
              </a:rPr>
              <a:t>  Encapsulamento </a:t>
            </a:r>
            <a:br>
              <a:rPr lang="en-US" sz="3200" smtClean="0">
                <a:latin typeface="Arial" charset="0"/>
              </a:rPr>
            </a:br>
            <a:r>
              <a:rPr lang="en-US" sz="3200" smtClean="0">
                <a:latin typeface="Arial" charset="0"/>
              </a:rPr>
              <a:t/>
            </a:r>
            <a:br>
              <a:rPr lang="en-US" sz="3200" smtClean="0">
                <a:latin typeface="Arial" charset="0"/>
              </a:rPr>
            </a:br>
            <a:r>
              <a:rPr lang="en-US" sz="3200" smtClean="0">
                <a:latin typeface="Arial" charset="0"/>
              </a:rPr>
              <a:t>     (Packaging)</a:t>
            </a:r>
            <a:br>
              <a:rPr lang="en-US" sz="3200" smtClean="0">
                <a:latin typeface="Arial" charset="0"/>
              </a:rPr>
            </a:br>
            <a:endParaRPr lang="en-US" sz="3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14575" y="4186238"/>
            <a:ext cx="5003800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100794" bIns="50397" anchor="ctr"/>
          <a:lstStyle/>
          <a:p>
            <a:pPr algn="l">
              <a:lnSpc>
                <a:spcPct val="54000"/>
              </a:lnSpc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3200" b="0" kern="0" dirty="0">
                <a:solidFill>
                  <a:srgbClr val="990000"/>
                </a:solidFill>
                <a:latin typeface="Arial" charset="0"/>
                <a:ea typeface="+mj-ea"/>
                <a:cs typeface="+mj-cs"/>
              </a:rPr>
              <a:t>  </a:t>
            </a:r>
            <a:r>
              <a:rPr lang="en-US" sz="3200" b="0" kern="0" dirty="0" err="1">
                <a:solidFill>
                  <a:srgbClr val="990000"/>
                </a:solidFill>
                <a:latin typeface="Arial" charset="0"/>
                <a:ea typeface="+mj-ea"/>
                <a:cs typeface="+mj-cs"/>
              </a:rPr>
              <a:t>Teste</a:t>
            </a:r>
            <a:r>
              <a:rPr lang="en-US" sz="3200" b="0" kern="0" dirty="0">
                <a:solidFill>
                  <a:srgbClr val="9900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3200" b="0" kern="0" dirty="0">
                <a:solidFill>
                  <a:srgbClr val="990000"/>
                </a:solidFill>
                <a:latin typeface="Arial" charset="0"/>
                <a:ea typeface="+mj-ea"/>
                <a:cs typeface="+mj-cs"/>
              </a:rPr>
            </a:br>
            <a:endParaRPr lang="en-US" sz="3200" b="0" kern="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89B073-6054-4331-B22A-E918779BC736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0963" name="Espaço Reservado para Número de Slide 2"/>
          <p:cNvSpPr txBox="1">
            <a:spLocks noGrp="1"/>
          </p:cNvSpPr>
          <p:nvPr/>
        </p:nvSpPr>
        <p:spPr bwMode="auto">
          <a:xfrm>
            <a:off x="3452813" y="7029450"/>
            <a:ext cx="34020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defTabSz="1008063">
              <a:lnSpc>
                <a:spcPct val="100000"/>
              </a:lnSpc>
              <a:buClrTx/>
              <a:buSzTx/>
              <a:buFontTx/>
              <a:buNone/>
            </a:pPr>
            <a:fld id="{F56A3E5B-35B0-489C-9DCA-1D6C19EA8F0B}" type="slidenum">
              <a:rPr lang="en-US" sz="1500" b="0">
                <a:solidFill>
                  <a:schemeClr val="folHlink"/>
                </a:solidFill>
              </a:rPr>
              <a:pPr defTabSz="1008063">
                <a:lnSpc>
                  <a:spcPct val="100000"/>
                </a:lnSpc>
                <a:buClrTx/>
                <a:buSzTx/>
                <a:buFontTx/>
                <a:buNone/>
              </a:pPr>
              <a:t>36</a:t>
            </a:fld>
            <a:endParaRPr lang="en-US" sz="1500" b="0">
              <a:solidFill>
                <a:schemeClr val="folHlink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0100" y="1701800"/>
            <a:ext cx="5011738" cy="1687513"/>
          </a:xfrm>
        </p:spPr>
        <p:txBody>
          <a:bodyPr lIns="100794" tIns="50397" rIns="100794" bIns="50397"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3200" smtClean="0">
                <a:latin typeface="Arial" charset="0"/>
              </a:rPr>
              <a:t>Tipos de Encapsulamento</a:t>
            </a:r>
            <a:br>
              <a:rPr lang="en-US" sz="3200" smtClean="0">
                <a:latin typeface="Arial" charset="0"/>
              </a:rPr>
            </a:br>
            <a:r>
              <a:rPr lang="en-US" sz="3200" smtClean="0">
                <a:latin typeface="Arial" charset="0"/>
              </a:rPr>
              <a:t>(evolução de acordo com aumento do número de pinos</a:t>
            </a:r>
            <a:endParaRPr lang="en-US" sz="3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3508375"/>
            <a:ext cx="4087813" cy="316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6" name="Picture 5" descr="D:\MEUS_DOCUMENTOS\Usp\Exten\11\Patente-curso\Figuras\Figuras_final\encapsul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1920875"/>
            <a:ext cx="33226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sp>
        <p:nvSpPr>
          <p:cNvPr id="40968" name="Rectangle 2"/>
          <p:cNvSpPr>
            <a:spLocks noChangeArrowheads="1"/>
          </p:cNvSpPr>
          <p:nvPr/>
        </p:nvSpPr>
        <p:spPr bwMode="auto">
          <a:xfrm>
            <a:off x="1101725" y="5527675"/>
            <a:ext cx="272097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100794" bIns="50397" anchor="ctr"/>
          <a:lstStyle/>
          <a:p>
            <a:pPr>
              <a:lnSpc>
                <a:spcPct val="54000"/>
              </a:lnSpc>
              <a:buClr>
                <a:srgbClr val="990000"/>
              </a:buClr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Ex.</a:t>
            </a:r>
          </a:p>
          <a:p>
            <a:pPr>
              <a:lnSpc>
                <a:spcPct val="54000"/>
              </a:lnSpc>
              <a:buClr>
                <a:srgbClr val="990000"/>
              </a:buClr>
            </a:pPr>
            <a:endParaRPr lang="en-US" sz="3200" b="0">
              <a:solidFill>
                <a:srgbClr val="990000"/>
              </a:solidFill>
              <a:latin typeface="Arial" charset="0"/>
            </a:endParaRPr>
          </a:p>
          <a:p>
            <a:pPr>
              <a:lnSpc>
                <a:spcPct val="54000"/>
              </a:lnSpc>
              <a:buClr>
                <a:srgbClr val="990000"/>
              </a:buClr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Tipo PQFP</a:t>
            </a:r>
            <a:endParaRPr lang="en-US" sz="3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81DAEF-9F8F-48B6-8D11-9CD85CA60045}" type="slidenum">
              <a:rPr lang="en-GB" smtClean="0"/>
              <a:pPr/>
              <a:t>37</a:t>
            </a:fld>
            <a:endParaRPr lang="en-GB" smtClean="0"/>
          </a:p>
        </p:txBody>
      </p:sp>
      <p:pic>
        <p:nvPicPr>
          <p:cNvPr id="41987" name="Picture 5" descr="D:\MEUS_DOCUMENTOS\Usp\Exten\11\Patente-curso\Figuras\Figuras_final\encapsul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38" y="4298950"/>
            <a:ext cx="280987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D:\MEUS_DOCUMENTOS\Usp\Exten\11\Patente-curso\Figuras\Figuras_final\encapsul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2863" y="3695700"/>
            <a:ext cx="311943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D:\MEUS_DOCUMENTOS\Usp\Exten\11\Patente-curso\Figuras\Figuras_final\encapsula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050" y="1811338"/>
            <a:ext cx="30130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59" name="Line 7"/>
          <p:cNvSpPr>
            <a:spLocks noChangeShapeType="1"/>
          </p:cNvSpPr>
          <p:nvPr/>
        </p:nvSpPr>
        <p:spPr bwMode="auto">
          <a:xfrm flipV="1">
            <a:off x="4519613" y="2178050"/>
            <a:ext cx="1558925" cy="26828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2760" name="Line 8"/>
          <p:cNvSpPr>
            <a:spLocks noChangeShapeType="1"/>
          </p:cNvSpPr>
          <p:nvPr/>
        </p:nvSpPr>
        <p:spPr bwMode="auto">
          <a:xfrm flipV="1">
            <a:off x="4224338" y="2643188"/>
            <a:ext cx="2027237" cy="18510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2761" name="Line 9"/>
          <p:cNvSpPr>
            <a:spLocks noChangeShapeType="1"/>
          </p:cNvSpPr>
          <p:nvPr/>
        </p:nvSpPr>
        <p:spPr bwMode="auto">
          <a:xfrm flipV="1">
            <a:off x="6294438" y="2906713"/>
            <a:ext cx="398462" cy="15160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93" name="Rectangle 3"/>
          <p:cNvSpPr>
            <a:spLocks noChangeArrowheads="1"/>
          </p:cNvSpPr>
          <p:nvPr/>
        </p:nvSpPr>
        <p:spPr bwMode="auto">
          <a:xfrm>
            <a:off x="5816600" y="2141538"/>
            <a:ext cx="21875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Bonding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Wires</a:t>
            </a:r>
          </a:p>
        </p:txBody>
      </p:sp>
      <p:sp>
        <p:nvSpPr>
          <p:cNvPr id="842763" name="Line 11"/>
          <p:cNvSpPr>
            <a:spLocks noChangeShapeType="1"/>
          </p:cNvSpPr>
          <p:nvPr/>
        </p:nvSpPr>
        <p:spPr bwMode="auto">
          <a:xfrm flipH="1">
            <a:off x="1876425" y="4737100"/>
            <a:ext cx="1117600" cy="33337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95" name="Rectangle 3"/>
          <p:cNvSpPr>
            <a:spLocks noChangeArrowheads="1"/>
          </p:cNvSpPr>
          <p:nvPr/>
        </p:nvSpPr>
        <p:spPr bwMode="auto">
          <a:xfrm>
            <a:off x="725488" y="5526088"/>
            <a:ext cx="1765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Pinos</a:t>
            </a:r>
          </a:p>
        </p:txBody>
      </p:sp>
      <p:sp>
        <p:nvSpPr>
          <p:cNvPr id="41996" name="Rectangle 2"/>
          <p:cNvSpPr>
            <a:spLocks noChangeArrowheads="1"/>
          </p:cNvSpPr>
          <p:nvPr/>
        </p:nvSpPr>
        <p:spPr bwMode="auto">
          <a:xfrm>
            <a:off x="2840038" y="6119813"/>
            <a:ext cx="206057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100794" bIns="50397" anchor="ctr"/>
          <a:lstStyle/>
          <a:p>
            <a:pPr>
              <a:lnSpc>
                <a:spcPct val="54000"/>
              </a:lnSpc>
              <a:buClr>
                <a:srgbClr val="990000"/>
              </a:buClr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Tipo QFP</a:t>
            </a:r>
            <a:endParaRPr lang="en-US" sz="3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97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E4CDB8-F4D1-4343-A8BC-BB97EFDD3F64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pic>
        <p:nvPicPr>
          <p:cNvPr id="43012" name="Imagem 3" descr="DIP_pack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073275"/>
            <a:ext cx="34639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CaixaDeTexto 4"/>
          <p:cNvSpPr txBox="1">
            <a:spLocks noChangeArrowheads="1"/>
          </p:cNvSpPr>
          <p:nvPr/>
        </p:nvSpPr>
        <p:spPr bwMode="auto">
          <a:xfrm>
            <a:off x="1982788" y="5246688"/>
            <a:ext cx="60071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CC"/>
                </a:solidFill>
              </a:rPr>
              <a:t>Dual-in-Line (tradicional)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63428D-5462-47E6-884C-269FFCC03EF4}" type="slidenum">
              <a:rPr lang="en-GB" smtClean="0"/>
              <a:pPr/>
              <a:t>39</a:t>
            </a:fld>
            <a:endParaRPr lang="en-GB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2247900"/>
            <a:ext cx="7283450" cy="281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sp>
        <p:nvSpPr>
          <p:cNvPr id="5" name="Seta para a direita 4"/>
          <p:cNvSpPr/>
          <p:nvPr/>
        </p:nvSpPr>
        <p:spPr bwMode="auto">
          <a:xfrm>
            <a:off x="3475038" y="5416550"/>
            <a:ext cx="2911475" cy="477838"/>
          </a:xfrm>
          <a:prstGeom prst="rightArrow">
            <a:avLst/>
          </a:prstGeom>
          <a:solidFill>
            <a:srgbClr val="3333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4038" name="CaixaDeTexto 5"/>
          <p:cNvSpPr txBox="1">
            <a:spLocks noChangeArrowheads="1"/>
          </p:cNvSpPr>
          <p:nvPr/>
        </p:nvSpPr>
        <p:spPr bwMode="auto">
          <a:xfrm>
            <a:off x="1744663" y="6021388"/>
            <a:ext cx="60071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CC"/>
                </a:solidFill>
              </a:rPr>
              <a:t>Maior densidade de CIs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773E0E-328D-4117-A985-8F1390C7B25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Introdução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3" y="4645025"/>
            <a:ext cx="3044825" cy="218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7" name="Picture 3" descr="D:\MEUS_DOCUMENTOS\Usp\Exten\11\Patente-curso\Figuras\Figuras_final\encapsul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313" y="4614863"/>
            <a:ext cx="266223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D:\MEUS_DOCUMENTOS\Usp\Exten\11\Patente-curso\Figuras\Figuras_final\encapsul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7550" y="1687513"/>
            <a:ext cx="198913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68738" y="2214563"/>
            <a:ext cx="28400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 eaLnBrk="0" hangingPunct="0">
              <a:lnSpc>
                <a:spcPct val="100000"/>
              </a:lnSpc>
              <a:spcBef>
                <a:spcPct val="50000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Vista do Chip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852863" y="3860800"/>
            <a:ext cx="45815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defTabSz="914400" eaLnBrk="0" hangingPunct="0">
              <a:lnSpc>
                <a:spcPct val="100000"/>
              </a:lnSpc>
              <a:spcBef>
                <a:spcPct val="50000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Vista da Pastilha no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F88438-A20A-4255-99DA-ADFD43213271}" type="slidenum">
              <a:rPr lang="en-GB" smtClean="0"/>
              <a:pPr/>
              <a:t>40</a:t>
            </a:fld>
            <a:endParaRPr lang="en-GB" smtClean="0"/>
          </a:p>
        </p:txBody>
      </p:sp>
      <p:pic>
        <p:nvPicPr>
          <p:cNvPr id="45059" name="Picture 2" descr="C:\Documents\Patente-curso\Figuras\Figuras_final\bga_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76450"/>
            <a:ext cx="36607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438" y="4037013"/>
            <a:ext cx="4622800" cy="179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2887663" y="6081713"/>
            <a:ext cx="21875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Flip-chip</a:t>
            </a:r>
          </a:p>
        </p:txBody>
      </p:sp>
      <p:pic>
        <p:nvPicPr>
          <p:cNvPr id="45062" name="Picture 5" descr="C:\Documents\Patente-curso\Figuras\Figuras_final\bga_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2138" y="3265488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6138863" y="1881188"/>
            <a:ext cx="206057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100794" bIns="50397" anchor="ctr"/>
          <a:lstStyle/>
          <a:p>
            <a:pPr>
              <a:lnSpc>
                <a:spcPct val="95000"/>
              </a:lnSpc>
              <a:buClr>
                <a:srgbClr val="990000"/>
              </a:buClr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BGA</a:t>
            </a:r>
            <a:br>
              <a:rPr lang="en-US" sz="3200" b="0">
                <a:solidFill>
                  <a:srgbClr val="990000"/>
                </a:solidFill>
                <a:latin typeface="Arial" charset="0"/>
              </a:rPr>
            </a:br>
            <a:r>
              <a:rPr lang="en-US" sz="3200" b="0">
                <a:solidFill>
                  <a:srgbClr val="990000"/>
                </a:solidFill>
                <a:latin typeface="Arial" charset="0"/>
              </a:rPr>
              <a:t>Ball Grid</a:t>
            </a:r>
            <a:endParaRPr lang="en-US" sz="3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6DE7E4-95C9-4CE5-8FA4-BF7398E5C345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46083" name="Espaço Reservado para Número de Slide 2"/>
          <p:cNvSpPr txBox="1">
            <a:spLocks noGrp="1"/>
          </p:cNvSpPr>
          <p:nvPr/>
        </p:nvSpPr>
        <p:spPr bwMode="auto">
          <a:xfrm>
            <a:off x="3452813" y="7029450"/>
            <a:ext cx="34020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defTabSz="1008063">
              <a:lnSpc>
                <a:spcPct val="100000"/>
              </a:lnSpc>
              <a:buClrTx/>
              <a:buSzTx/>
              <a:buFontTx/>
              <a:buNone/>
            </a:pPr>
            <a:fld id="{8D51D934-7923-4C77-BE32-B886633FDBAD}" type="slidenum">
              <a:rPr lang="en-US" sz="1500" b="0">
                <a:solidFill>
                  <a:schemeClr val="folHlink"/>
                </a:solidFill>
              </a:rPr>
              <a:pPr defTabSz="1008063">
                <a:lnSpc>
                  <a:spcPct val="100000"/>
                </a:lnSpc>
                <a:buClrTx/>
                <a:buSzTx/>
                <a:buFontTx/>
                <a:buNone/>
              </a:pPr>
              <a:t>41</a:t>
            </a:fld>
            <a:endParaRPr lang="en-US" sz="1500" b="0">
              <a:solidFill>
                <a:schemeClr val="folHlink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3084513"/>
            <a:ext cx="3152775" cy="923925"/>
          </a:xfrm>
        </p:spPr>
        <p:txBody>
          <a:bodyPr lIns="100794" tIns="50397" rIns="100794" bIns="50397"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sz="3200" smtClean="0">
                <a:latin typeface="Arial" charset="0"/>
              </a:rPr>
              <a:t>Módulos Multichip</a:t>
            </a:r>
            <a:endParaRPr lang="en-US" sz="32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25" y="2036763"/>
            <a:ext cx="5057775" cy="453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DE14CE-C8D2-4A86-B99B-4D4938FB5B95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sp>
        <p:nvSpPr>
          <p:cNvPr id="4710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087438" y="1666875"/>
            <a:ext cx="8545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>
                <a:solidFill>
                  <a:srgbClr val="990000"/>
                </a:solidFill>
                <a:latin typeface="Arial" charset="0"/>
              </a:rPr>
              <a:t>Encapsulamento</a:t>
            </a:r>
            <a:endParaRPr lang="en-US" sz="2400" b="0">
              <a:solidFill>
                <a:srgbClr val="990000"/>
              </a:solidFill>
              <a:latin typeface="Arial" charset="0"/>
            </a:endParaRP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Proteção mecânica e isolação ambiental da pastilha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Cerâmico ou Plástico</a:t>
            </a:r>
            <a:endParaRPr lang="en-US" sz="2800" b="0">
              <a:solidFill>
                <a:srgbClr val="990000"/>
              </a:solidFill>
              <a:latin typeface="Arial" charset="0"/>
            </a:endParaRP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Encapsulamento necessita de pinos para acessar as entradas e saídas elétricas do circuito construído na pastilha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No projeto do circuito, entradas e saídas devem terminar em áreas de alumínio para a conexão com os pinos externos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As ligações são realizadas por fios de ouro ou por contato na face inferior</a:t>
            </a: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None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EE94E5-65CE-443D-AB04-CBF11FD3F7CA}" type="slidenum">
              <a:rPr lang="en-GB" smtClean="0"/>
              <a:pPr/>
              <a:t>43</a:t>
            </a:fld>
            <a:endParaRPr lang="en-GB" smtClean="0"/>
          </a:p>
        </p:txBody>
      </p:sp>
      <p:pic>
        <p:nvPicPr>
          <p:cNvPr id="48131" name="Picture 2" descr="D:\MEUS_DOCUMENTOS\Usp\Exten\11\Patente-curso\Figuras\Figuras_final\test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4037013"/>
            <a:ext cx="49466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D:\MEUS_DOCUMENTOS\Usp\Exten\11\Patente-curso\Figuras\Figuras_final\test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438" y="1711325"/>
            <a:ext cx="450532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1187450" y="2317750"/>
            <a:ext cx="3048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ATE (automatic test equipment) 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para 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CI encapsulado</a:t>
            </a:r>
          </a:p>
        </p:txBody>
      </p:sp>
      <p:sp>
        <p:nvSpPr>
          <p:cNvPr id="48135" name="Rectangle 3"/>
          <p:cNvSpPr>
            <a:spLocks noChangeArrowheads="1"/>
          </p:cNvSpPr>
          <p:nvPr/>
        </p:nvSpPr>
        <p:spPr bwMode="auto">
          <a:xfrm>
            <a:off x="7107238" y="5037138"/>
            <a:ext cx="21875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ATE para 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pastilha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AEB7D9-602E-4652-8952-F9E8C8A04DE6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Atividades “Backend”</a:t>
            </a:r>
          </a:p>
        </p:txBody>
      </p:sp>
      <p:sp>
        <p:nvSpPr>
          <p:cNvPr id="4915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087438" y="1666875"/>
            <a:ext cx="8545512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>
                <a:solidFill>
                  <a:srgbClr val="990000"/>
                </a:solidFill>
                <a:latin typeface="Arial" charset="0"/>
              </a:rPr>
              <a:t>Teste</a:t>
            </a:r>
            <a:endParaRPr lang="en-US" sz="2800" b="0">
              <a:solidFill>
                <a:srgbClr val="990000"/>
              </a:solidFill>
              <a:latin typeface="Arial" charset="0"/>
            </a:endParaRP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Realizado sobre pastilha ou no CI encapsulado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Pode ser para verificar e identificar desvios nos processos (paramétricos)- </a:t>
            </a:r>
            <a:r>
              <a:rPr lang="en-US" sz="2400" b="0" u="sng">
                <a:solidFill>
                  <a:srgbClr val="990000"/>
                </a:solidFill>
                <a:latin typeface="Arial" charset="0"/>
              </a:rPr>
              <a:t>durabilidade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Pode ser para detectar e separar circuitos com defeitos (passa/ não passa)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Testes necessitam de técnicas para a geração automática de padrões de teste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Design-for-Test é especialidade na qual projeta-se CIs já com suporte para teste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Teste é</a:t>
            </a:r>
            <a:r>
              <a:rPr lang="en-US" sz="2400">
                <a:solidFill>
                  <a:srgbClr val="990000"/>
                </a:solidFill>
                <a:latin typeface="Arial" charset="0"/>
              </a:rPr>
              <a:t> caro- </a:t>
            </a:r>
            <a:r>
              <a:rPr lang="en-US" sz="2400" b="0">
                <a:solidFill>
                  <a:srgbClr val="990000"/>
                </a:solidFill>
                <a:latin typeface="Arial" charset="0"/>
              </a:rPr>
              <a:t>custo maior se CI mais complexo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3234C2-CF69-4E1E-A03A-CB6A82E98ED2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Backend - conclusão</a:t>
            </a:r>
          </a:p>
        </p:txBody>
      </p:sp>
      <p:sp>
        <p:nvSpPr>
          <p:cNvPr id="5018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666875"/>
            <a:ext cx="8367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Área de conhecimento de “teste e testabilidade” é muito extenso e complexo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Existência de vários tipos de encapsulamentos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Sujeitos à proteção (patenteamento-atividade inventiva):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Novas técnicas de encapsulamento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Equipamentos </a:t>
            </a:r>
          </a:p>
          <a:p>
            <a:pPr marL="1143000" lvl="2" indent="-228600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400" b="0">
                <a:solidFill>
                  <a:srgbClr val="990000"/>
                </a:solidFill>
                <a:latin typeface="Arial" charset="0"/>
              </a:rPr>
              <a:t>Técnicas de teste; software de geração de padrões de teste</a:t>
            </a: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7E11CB-DA66-4ADF-9181-AA9B3488E28F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Intervalo</a:t>
            </a:r>
          </a:p>
        </p:txBody>
      </p:sp>
      <p:sp>
        <p:nvSpPr>
          <p:cNvPr id="5120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666875"/>
            <a:ext cx="8367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E16BC4-6825-4DFF-8049-A5C99E16F64B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 e Fabricação</a:t>
            </a:r>
          </a:p>
        </p:txBody>
      </p:sp>
      <p:sp>
        <p:nvSpPr>
          <p:cNvPr id="5222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666875"/>
            <a:ext cx="83677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222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262063" y="1819275"/>
            <a:ext cx="8540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Perceberam o papel da máscara no video anterior? Novo vídeo com mais detalhes.</a:t>
            </a: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 i="1">
              <a:solidFill>
                <a:srgbClr val="990000"/>
              </a:solidFill>
              <a:latin typeface="Arial" charset="0"/>
            </a:endParaRP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58913" y="4079875"/>
            <a:ext cx="7924800" cy="1073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The Fabrication of Integrated Circuits (Roberto </a:t>
            </a:r>
            <a:r>
              <a:rPr lang="en-US" sz="1600" dirty="0" err="1">
                <a:solidFill>
                  <a:srgbClr val="0000CC"/>
                </a:solidFill>
                <a:cs typeface="Arial" pitchFamily="34" charset="0"/>
              </a:rPr>
              <a:t>Mulargia</a:t>
            </a: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400" dirty="0">
                <a:solidFill>
                  <a:srgbClr val="003399"/>
                </a:solidFill>
                <a:uFill>
                  <a:solidFill>
                    <a:srgbClr val="0000CC"/>
                  </a:solidFill>
                </a:uFill>
                <a:latin typeface="Arial" pitchFamily="34" charset="0"/>
                <a:cs typeface="Arial" pitchFamily="34" charset="0"/>
                <a:hlinkClick r:id="rId2"/>
              </a:rPr>
              <a:t>https://www.youtube.com/watch?v=35jWSQXku74</a:t>
            </a:r>
            <a:endParaRPr lang="en-US" sz="1400" b="0" dirty="0">
              <a:solidFill>
                <a:srgbClr val="003399"/>
              </a:solidFill>
              <a:uFill>
                <a:solidFill>
                  <a:srgbClr val="0000CC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08CED7-41E9-4E77-92E5-C8ACB538F410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5325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714500"/>
            <a:ext cx="8367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Custo de jogo de máscaras na ordem de milhões de dólares para as tecnologias mais avançadas</a:t>
            </a: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Máscaras definem o </a:t>
            </a:r>
            <a:r>
              <a:rPr lang="en-US" sz="2800" b="0" i="1">
                <a:solidFill>
                  <a:srgbClr val="990000"/>
                </a:solidFill>
                <a:latin typeface="Arial" charset="0"/>
              </a:rPr>
              <a:t>layout </a:t>
            </a:r>
            <a:r>
              <a:rPr lang="en-US" sz="2800" b="0">
                <a:solidFill>
                  <a:srgbClr val="990000"/>
                </a:solidFill>
                <a:latin typeface="Arial" charset="0"/>
              </a:rPr>
              <a:t>de camadas de material construtivo do CI, resultantes do processamento tecnológico realizado pela </a:t>
            </a:r>
            <a:r>
              <a:rPr lang="en-US" sz="2800" b="0" i="1">
                <a:solidFill>
                  <a:srgbClr val="990000"/>
                </a:solidFill>
                <a:latin typeface="Arial" charset="0"/>
              </a:rPr>
              <a:t>foundry</a:t>
            </a: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Conjunto de máscaras definem a funcionalidade do CI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09A8E9-96E5-45E4-B7F6-9AA6C66C6502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pic>
        <p:nvPicPr>
          <p:cNvPr id="54276" name="Picture 3" descr="C:\Documents\Patente-curso\Figuras\Figuras_final\mas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314575"/>
            <a:ext cx="21224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C:\Documents\Patente-curso\Figuras\Figuras_final\mask_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738" y="2403475"/>
            <a:ext cx="302101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6133" name="Line 5"/>
          <p:cNvSpPr>
            <a:spLocks noChangeShapeType="1"/>
          </p:cNvSpPr>
          <p:nvPr/>
        </p:nvSpPr>
        <p:spPr bwMode="auto">
          <a:xfrm>
            <a:off x="3032125" y="4660900"/>
            <a:ext cx="712788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9" name="Rectangle 3"/>
          <p:cNvSpPr>
            <a:spLocks noChangeArrowheads="1"/>
          </p:cNvSpPr>
          <p:nvPr/>
        </p:nvSpPr>
        <p:spPr bwMode="auto">
          <a:xfrm>
            <a:off x="3360738" y="4462463"/>
            <a:ext cx="1690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sílica fundida (“vidro”)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816135" name="Line 7"/>
          <p:cNvSpPr>
            <a:spLocks noChangeShapeType="1"/>
          </p:cNvSpPr>
          <p:nvPr/>
        </p:nvSpPr>
        <p:spPr bwMode="auto">
          <a:xfrm flipV="1">
            <a:off x="2625725" y="4187825"/>
            <a:ext cx="668338" cy="40163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1" name="Rectangle 3"/>
          <p:cNvSpPr>
            <a:spLocks noChangeArrowheads="1"/>
          </p:cNvSpPr>
          <p:nvPr/>
        </p:nvSpPr>
        <p:spPr bwMode="auto">
          <a:xfrm>
            <a:off x="2909888" y="3432175"/>
            <a:ext cx="1468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  filme de cromo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4282" name="Rectangle 3"/>
          <p:cNvSpPr>
            <a:spLocks noChangeArrowheads="1"/>
          </p:cNvSpPr>
          <p:nvPr/>
        </p:nvSpPr>
        <p:spPr bwMode="auto">
          <a:xfrm>
            <a:off x="4718050" y="5930900"/>
            <a:ext cx="4657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Stepper- projeta a imagem da retícula sobre todo o wafer (bolacha) passo-a-passo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816138" name="Line 10"/>
          <p:cNvSpPr>
            <a:spLocks noChangeShapeType="1"/>
          </p:cNvSpPr>
          <p:nvPr/>
        </p:nvSpPr>
        <p:spPr bwMode="auto">
          <a:xfrm flipH="1" flipV="1">
            <a:off x="5708650" y="2681288"/>
            <a:ext cx="950913" cy="8350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4" name="Rectangle 3"/>
          <p:cNvSpPr>
            <a:spLocks noChangeArrowheads="1"/>
          </p:cNvSpPr>
          <p:nvPr/>
        </p:nvSpPr>
        <p:spPr bwMode="auto">
          <a:xfrm>
            <a:off x="4305300" y="1890713"/>
            <a:ext cx="1603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  lente para redução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816140" name="Line 12"/>
          <p:cNvSpPr>
            <a:spLocks noChangeShapeType="1"/>
          </p:cNvSpPr>
          <p:nvPr/>
        </p:nvSpPr>
        <p:spPr bwMode="auto">
          <a:xfrm flipH="1" flipV="1">
            <a:off x="5754688" y="4205288"/>
            <a:ext cx="1027112" cy="4238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86" name="Rectangle 3"/>
          <p:cNvSpPr>
            <a:spLocks noChangeArrowheads="1"/>
          </p:cNvSpPr>
          <p:nvPr/>
        </p:nvSpPr>
        <p:spPr bwMode="auto">
          <a:xfrm>
            <a:off x="4519613" y="3613150"/>
            <a:ext cx="1390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foto-resiste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D996B46-9656-4B9E-B902-842CE0A4DA42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Introdução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625850" y="2505075"/>
            <a:ext cx="5359400" cy="881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ts val="438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Vista da Pastilha Fabricada</a:t>
            </a:r>
          </a:p>
          <a:p>
            <a:pPr defTabSz="914400" eaLnBrk="0" hangingPunct="0">
              <a:lnSpc>
                <a:spcPct val="100000"/>
              </a:lnSpc>
              <a:spcBef>
                <a:spcPts val="438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(3-D por Microscopia)</a:t>
            </a:r>
          </a:p>
        </p:txBody>
      </p:sp>
      <p:pic>
        <p:nvPicPr>
          <p:cNvPr id="9221" name="Picture 3" descr="ibmcopper1"/>
          <p:cNvPicPr>
            <a:picLocks noChangeAspect="1" noChangeArrowheads="1"/>
          </p:cNvPicPr>
          <p:nvPr/>
        </p:nvPicPr>
        <p:blipFill>
          <a:blip r:embed="rId3" cstate="print"/>
          <a:srcRect b="8064"/>
          <a:stretch>
            <a:fillRect/>
          </a:stretch>
        </p:blipFill>
        <p:spPr bwMode="auto">
          <a:xfrm>
            <a:off x="2295525" y="1668463"/>
            <a:ext cx="189388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356100" y="4821238"/>
            <a:ext cx="5359400" cy="882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ts val="438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Vista do Projeto da Pastilha </a:t>
            </a:r>
          </a:p>
          <a:p>
            <a:pPr defTabSz="914400" eaLnBrk="0" hangingPunct="0">
              <a:lnSpc>
                <a:spcPct val="100000"/>
              </a:lnSpc>
              <a:spcBef>
                <a:spcPts val="438"/>
              </a:spcBef>
              <a:buClr>
                <a:srgbClr val="FAFAF4"/>
              </a:buClr>
              <a:buSzTx/>
              <a:buFontTx/>
              <a:buNone/>
            </a:pPr>
            <a:r>
              <a:rPr lang="en-US" sz="2400" b="0">
                <a:solidFill>
                  <a:srgbClr val="006666"/>
                </a:solidFill>
                <a:latin typeface="Arial" charset="0"/>
              </a:rPr>
              <a:t>(2-D por CAD– tela do projetista)</a:t>
            </a:r>
          </a:p>
        </p:txBody>
      </p:sp>
      <p:pic>
        <p:nvPicPr>
          <p:cNvPr id="9223" name="Picture 7" descr="Intel8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4581525"/>
            <a:ext cx="2362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5AD2AA-5D59-4191-8828-5B9C6C1C8D8D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55300" name="Rectangle 153"/>
          <p:cNvSpPr>
            <a:spLocks noChangeArrowheads="1"/>
          </p:cNvSpPr>
          <p:nvPr/>
        </p:nvSpPr>
        <p:spPr bwMode="auto">
          <a:xfrm>
            <a:off x="5376863" y="1555750"/>
            <a:ext cx="3186112" cy="148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0" bIns="50397" anchor="ctr"/>
          <a:lstStyle/>
          <a:p>
            <a:pPr>
              <a:lnSpc>
                <a:spcPct val="75000"/>
              </a:lnSpc>
              <a:buClr>
                <a:srgbClr val="990000"/>
              </a:buClr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Exemplo (silício-poli)</a:t>
            </a:r>
          </a:p>
        </p:txBody>
      </p:sp>
      <p:pic>
        <p:nvPicPr>
          <p:cNvPr id="55301" name="Picture 6" descr="D:\MEUS_DOCUMENTOS\Usp\Exten\11\Patente-curso\Figuras\Figuras_final\mask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88" y="3316288"/>
            <a:ext cx="323056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Line 5"/>
          <p:cNvSpPr>
            <a:spLocks noChangeShapeType="1"/>
          </p:cNvSpPr>
          <p:nvPr/>
        </p:nvSpPr>
        <p:spPr bwMode="auto">
          <a:xfrm flipV="1">
            <a:off x="2389188" y="4916488"/>
            <a:ext cx="617537" cy="5715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5303" name="Rectangle 153"/>
          <p:cNvSpPr>
            <a:spLocks noChangeArrowheads="1"/>
          </p:cNvSpPr>
          <p:nvPr/>
        </p:nvSpPr>
        <p:spPr bwMode="auto">
          <a:xfrm>
            <a:off x="1612900" y="5440363"/>
            <a:ext cx="1204913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0" bIns="50397" anchor="ctr"/>
          <a:lstStyle/>
          <a:p>
            <a:pPr>
              <a:lnSpc>
                <a:spcPct val="75000"/>
              </a:lnSpc>
              <a:buClr>
                <a:srgbClr val="990000"/>
              </a:buClr>
            </a:pPr>
            <a:r>
              <a:rPr lang="en-US" sz="1400" b="0">
                <a:solidFill>
                  <a:srgbClr val="990000"/>
                </a:solidFill>
              </a:rPr>
              <a:t>foto-resiste sensibilizado</a:t>
            </a:r>
          </a:p>
        </p:txBody>
      </p:sp>
      <p:sp>
        <p:nvSpPr>
          <p:cNvPr id="55304" name="Line 5"/>
          <p:cNvSpPr>
            <a:spLocks noChangeShapeType="1"/>
          </p:cNvSpPr>
          <p:nvPr/>
        </p:nvSpPr>
        <p:spPr bwMode="auto">
          <a:xfrm flipH="1">
            <a:off x="6526213" y="3079750"/>
            <a:ext cx="1057275" cy="4191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5305" name="Rectangle 153"/>
          <p:cNvSpPr>
            <a:spLocks noChangeArrowheads="1"/>
          </p:cNvSpPr>
          <p:nvPr/>
        </p:nvSpPr>
        <p:spPr bwMode="auto">
          <a:xfrm>
            <a:off x="7632700" y="2695575"/>
            <a:ext cx="1204913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0" bIns="50397" anchor="ctr"/>
          <a:lstStyle/>
          <a:p>
            <a:pPr>
              <a:lnSpc>
                <a:spcPct val="75000"/>
              </a:lnSpc>
              <a:buClr>
                <a:srgbClr val="990000"/>
              </a:buClr>
            </a:pPr>
            <a:r>
              <a:rPr lang="en-US" sz="1400" b="0">
                <a:solidFill>
                  <a:srgbClr val="990000"/>
                </a:solidFill>
              </a:rPr>
              <a:t>foto-resiste remanescente de “proteção”</a:t>
            </a:r>
          </a:p>
        </p:txBody>
      </p:sp>
      <p:sp>
        <p:nvSpPr>
          <p:cNvPr id="55306" name="Rectangle 153"/>
          <p:cNvSpPr>
            <a:spLocks noChangeArrowheads="1"/>
          </p:cNvSpPr>
          <p:nvPr/>
        </p:nvSpPr>
        <p:spPr bwMode="auto">
          <a:xfrm>
            <a:off x="4065588" y="5364163"/>
            <a:ext cx="1098550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0" bIns="50397" anchor="ctr"/>
          <a:lstStyle/>
          <a:p>
            <a:pPr>
              <a:lnSpc>
                <a:spcPct val="75000"/>
              </a:lnSpc>
              <a:buClr>
                <a:srgbClr val="990000"/>
              </a:buClr>
            </a:pPr>
            <a:r>
              <a:rPr lang="en-US" sz="1400" b="0">
                <a:solidFill>
                  <a:srgbClr val="990000"/>
                </a:solidFill>
              </a:rPr>
              <a:t>após a retirada de foto-resiste</a:t>
            </a:r>
          </a:p>
        </p:txBody>
      </p:sp>
      <p:grpSp>
        <p:nvGrpSpPr>
          <p:cNvPr id="55307" name="Group 18"/>
          <p:cNvGrpSpPr>
            <a:grpSpLocks/>
          </p:cNvGrpSpPr>
          <p:nvPr/>
        </p:nvGrpSpPr>
        <p:grpSpPr bwMode="auto">
          <a:xfrm>
            <a:off x="1338263" y="2336800"/>
            <a:ext cx="3062287" cy="3071813"/>
            <a:chOff x="843" y="1472"/>
            <a:chExt cx="1929" cy="1935"/>
          </a:xfrm>
        </p:grpSpPr>
        <p:pic>
          <p:nvPicPr>
            <p:cNvPr id="55308" name="Picture 5" descr="D:\MEUS_DOCUMENTOS\Usp\Exten\11\Patente-curso\Figuras\Figuras_final\mask_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3" y="1472"/>
              <a:ext cx="1929" cy="1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9" name="Line 14"/>
            <p:cNvSpPr>
              <a:spLocks noChangeShapeType="1"/>
            </p:cNvSpPr>
            <p:nvPr/>
          </p:nvSpPr>
          <p:spPr bwMode="auto">
            <a:xfrm>
              <a:off x="1244" y="3308"/>
              <a:ext cx="0" cy="9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10" name="Line 15"/>
            <p:cNvSpPr>
              <a:spLocks noChangeShapeType="1"/>
            </p:cNvSpPr>
            <p:nvPr/>
          </p:nvSpPr>
          <p:spPr bwMode="auto">
            <a:xfrm>
              <a:off x="2384" y="3308"/>
              <a:ext cx="0" cy="9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311" name="Line 16"/>
            <p:cNvSpPr>
              <a:spLocks noChangeShapeType="1"/>
            </p:cNvSpPr>
            <p:nvPr/>
          </p:nvSpPr>
          <p:spPr bwMode="auto">
            <a:xfrm>
              <a:off x="2608" y="2860"/>
              <a:ext cx="0" cy="9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2301875"/>
            <a:ext cx="6130925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6323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DFD49E-7B25-4717-8B7F-147C25B6EDB7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1320800" y="6119813"/>
            <a:ext cx="7770813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800" b="0">
                <a:solidFill>
                  <a:srgbClr val="006666"/>
                </a:solidFill>
                <a:latin typeface="Arial" charset="0"/>
              </a:rPr>
              <a:t>Transistor: unidade básica do CI (multicamada)</a:t>
            </a:r>
          </a:p>
        </p:txBody>
      </p:sp>
      <p:sp>
        <p:nvSpPr>
          <p:cNvPr id="829445" name="Line 5"/>
          <p:cNvSpPr>
            <a:spLocks noChangeShapeType="1"/>
          </p:cNvSpPr>
          <p:nvPr/>
        </p:nvSpPr>
        <p:spPr bwMode="auto">
          <a:xfrm flipV="1">
            <a:off x="5172075" y="2022475"/>
            <a:ext cx="1352550" cy="4873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6280150" y="1181100"/>
            <a:ext cx="34448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Tecnologia é denominada pela dimensão mínima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Atualmente: &lt; 0,020 micron</a:t>
            </a:r>
          </a:p>
        </p:txBody>
      </p:sp>
      <p:sp>
        <p:nvSpPr>
          <p:cNvPr id="829448" name="Line 8"/>
          <p:cNvSpPr>
            <a:spLocks noChangeShapeType="1"/>
          </p:cNvSpPr>
          <p:nvPr/>
        </p:nvSpPr>
        <p:spPr bwMode="auto">
          <a:xfrm>
            <a:off x="4660900" y="2552700"/>
            <a:ext cx="12700" cy="2413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449" name="Line 9"/>
          <p:cNvSpPr>
            <a:spLocks noChangeShapeType="1"/>
          </p:cNvSpPr>
          <p:nvPr/>
        </p:nvSpPr>
        <p:spPr bwMode="auto">
          <a:xfrm>
            <a:off x="5410200" y="2552700"/>
            <a:ext cx="12700" cy="2413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9450" name="Line 10"/>
          <p:cNvSpPr>
            <a:spLocks noChangeShapeType="1"/>
          </p:cNvSpPr>
          <p:nvPr/>
        </p:nvSpPr>
        <p:spPr bwMode="auto">
          <a:xfrm>
            <a:off x="4699000" y="2679700"/>
            <a:ext cx="6985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0E759-278D-47AA-8477-3F519E3EDBCD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8763" y="6624638"/>
            <a:ext cx="4843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3" tIns="48107" rIns="96213" bIns="48107">
            <a:spAutoFit/>
          </a:bodyPr>
          <a:lstStyle/>
          <a:p>
            <a:pPr algn="l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pt-BR" sz="1500" b="0">
                <a:solidFill>
                  <a:schemeClr val="tx1"/>
                </a:solidFill>
              </a:rPr>
              <a:t>Fonte; FPGA-Based System Design – Wayne Wolf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46213" y="1804988"/>
          <a:ext cx="7908925" cy="4535487"/>
        </p:xfrm>
        <a:graphic>
          <a:graphicData uri="http://schemas.openxmlformats.org/presentationml/2006/ole">
            <p:oleObj spid="_x0000_s3074" name="Gráfico" r:id="rId4" imgW="7772271" imgH="4114989" progId="MSGraph.Chart.8">
              <p:embed followColorScheme="full"/>
            </p:oleObj>
          </a:graphicData>
        </a:graphic>
      </p:graphicFrame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090B77-5F7B-43FE-ABEA-85C279277F5E}" type="slidenum">
              <a:rPr lang="en-GB" smtClean="0"/>
              <a:pPr/>
              <a:t>53</a:t>
            </a:fld>
            <a:endParaRPr lang="en-GB" smtClean="0"/>
          </a:p>
        </p:txBody>
      </p:sp>
      <p:pic>
        <p:nvPicPr>
          <p:cNvPr id="57347" name="Picture 2" descr="D:\MEUS_DOCUMENTOS\Usp\Exten\11\Patente-curso\Figuras\mask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413" y="1892300"/>
            <a:ext cx="3074987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1628775" y="1914525"/>
            <a:ext cx="221456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Arquivo CIF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</a:t>
            </a:r>
            <a:r>
              <a:rPr lang="en-US" sz="2000" i="1">
                <a:solidFill>
                  <a:srgbClr val="006666"/>
                </a:solidFill>
                <a:latin typeface="Arial" charset="0"/>
              </a:rPr>
              <a:t>Layout</a:t>
            </a:r>
          </a:p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N camadas (máscaras) 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5746750" y="5219700"/>
            <a:ext cx="300672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8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Exemplo de uma máscara (a ser utilizada em uma determinada etapa do processamento)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646613" y="1793875"/>
            <a:ext cx="221456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Na </a:t>
            </a:r>
            <a:r>
              <a:rPr lang="en-US" sz="2000" i="1">
                <a:solidFill>
                  <a:srgbClr val="006666"/>
                </a:solidFill>
                <a:latin typeface="Arial" charset="0"/>
              </a:rPr>
              <a:t>foundry</a:t>
            </a:r>
            <a:r>
              <a:rPr lang="en-US" sz="2000">
                <a:solidFill>
                  <a:srgbClr val="006666"/>
                </a:solidFill>
                <a:latin typeface="Arial" charset="0"/>
              </a:rPr>
              <a:t>,</a:t>
            </a:r>
          </a:p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&gt; N máscaras 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57351" name="Picture 7" descr="D:\MEUS_DOCUMENTOS\Usp\Exten\11\Patente-curso\Figuras\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838" y="5676900"/>
            <a:ext cx="11890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3" descr="D:\MEUS_DOCUMENTOS\Usp\Exten\11\Patente-curso\Figuras\lay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838" y="3641725"/>
            <a:ext cx="25717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818185" name="AutoShape 9"/>
          <p:cNvSpPr>
            <a:spLocks noChangeArrowheads="1"/>
          </p:cNvSpPr>
          <p:nvPr/>
        </p:nvSpPr>
        <p:spPr bwMode="auto">
          <a:xfrm rot="-3308842">
            <a:off x="4560094" y="3102769"/>
            <a:ext cx="1222375" cy="407987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1779EE-461D-4732-AB01-59EE757E9933}" type="slidenum">
              <a:rPr lang="en-GB" smtClean="0"/>
              <a:pPr/>
              <a:t>54</a:t>
            </a:fld>
            <a:endParaRPr lang="en-GB" smtClean="0"/>
          </a:p>
        </p:txBody>
      </p:sp>
      <p:pic>
        <p:nvPicPr>
          <p:cNvPr id="58371" name="Picture 2" descr="D:\MEUS_DOCUMENTOS\Usp\Exten\11\Patente-curso\Figuras\design_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316163"/>
            <a:ext cx="22590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 descr="D:\MEUS_DOCUMENTOS\Usp\Exten\11\Patente-curso\Figuras\foundr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1654175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D:\MEUS_DOCUMENTOS\Usp\Exten\11\Patente-curso\Figuras\file_transf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2438" y="4614863"/>
            <a:ext cx="15033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:\MEUS_DOCUMENTOS\Usp\Exten\11\Patente-curso\Figuras\f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0750" y="57086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5" descr="D:\MEUS_DOCUMENTOS\Usp\Exten\11\Patente-curso\Figuras\gds_layou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9200" y="5349875"/>
            <a:ext cx="12144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5859463" y="5424488"/>
            <a:ext cx="1809750" cy="1196975"/>
            <a:chOff x="1118" y="3446"/>
            <a:chExt cx="1140" cy="754"/>
          </a:xfrm>
        </p:grpSpPr>
        <p:pic>
          <p:nvPicPr>
            <p:cNvPr id="58385" name="Picture 9" descr="D:\MEUS_DOCUMENTOS\Usp\Exten\11\Patente-curso\Figuras\fi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0" y="367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6" name="Picture 10" descr="D:\MEUS_DOCUMENTOS\Usp\Exten\11\Patente-curso\Figuras\gds_layou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8" y="3446"/>
              <a:ext cx="765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7" name="Rectangle 3"/>
          <p:cNvSpPr>
            <a:spLocks noChangeArrowheads="1"/>
          </p:cNvSpPr>
          <p:nvPr/>
        </p:nvSpPr>
        <p:spPr bwMode="auto">
          <a:xfrm>
            <a:off x="4306888" y="6292850"/>
            <a:ext cx="169703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Arquivos </a:t>
            </a:r>
          </a:p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CIF, GDS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8378" name="Rectangle 3"/>
          <p:cNvSpPr>
            <a:spLocks noChangeArrowheads="1"/>
          </p:cNvSpPr>
          <p:nvPr/>
        </p:nvSpPr>
        <p:spPr bwMode="auto">
          <a:xfrm>
            <a:off x="3255963" y="2435225"/>
            <a:ext cx="16970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EUA, Holanda, Taiwan, Israel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8379" name="Rectangle 3"/>
          <p:cNvSpPr>
            <a:spLocks noChangeArrowheads="1"/>
          </p:cNvSpPr>
          <p:nvPr/>
        </p:nvSpPr>
        <p:spPr bwMode="auto">
          <a:xfrm>
            <a:off x="5057775" y="2381250"/>
            <a:ext cx="1925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China, Cingapura, Índia, Malásia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8380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817168" name="AutoShape 16"/>
          <p:cNvSpPr>
            <a:spLocks noChangeArrowheads="1"/>
          </p:cNvSpPr>
          <p:nvPr/>
        </p:nvSpPr>
        <p:spPr bwMode="auto">
          <a:xfrm rot="4961405">
            <a:off x="2532856" y="4131469"/>
            <a:ext cx="1222375" cy="407988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7169" name="AutoShape 17"/>
          <p:cNvSpPr>
            <a:spLocks noChangeArrowheads="1"/>
          </p:cNvSpPr>
          <p:nvPr/>
        </p:nvSpPr>
        <p:spPr bwMode="auto">
          <a:xfrm rot="-4338504">
            <a:off x="6946106" y="4394994"/>
            <a:ext cx="1222375" cy="407988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83" name="Rectangle 3"/>
          <p:cNvSpPr>
            <a:spLocks noChangeArrowheads="1"/>
          </p:cNvSpPr>
          <p:nvPr/>
        </p:nvSpPr>
        <p:spPr bwMode="auto">
          <a:xfrm>
            <a:off x="1109663" y="3768725"/>
            <a:ext cx="1887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indica como devem ser as máscaras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58384" name="Rectangle 3"/>
          <p:cNvSpPr>
            <a:spLocks noChangeArrowheads="1"/>
          </p:cNvSpPr>
          <p:nvPr/>
        </p:nvSpPr>
        <p:spPr bwMode="auto">
          <a:xfrm>
            <a:off x="7802563" y="3806825"/>
            <a:ext cx="1887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fabrica as máscaras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8A15AD-A6A7-4CFC-AA18-222D4A205A2E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988050" y="3600450"/>
            <a:ext cx="2209800" cy="968375"/>
          </a:xfrm>
          <a:prstGeom prst="homePlate">
            <a:avLst>
              <a:gd name="adj" fmla="val 22489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476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Impressão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690688" y="3614738"/>
            <a:ext cx="2892425" cy="968375"/>
          </a:xfrm>
          <a:prstGeom prst="homePlate">
            <a:avLst>
              <a:gd name="adj" fmla="val 22325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3079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Criação de Folders</a:t>
            </a:r>
          </a:p>
        </p:txBody>
      </p: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CIs: Projeto e Fabricação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1328738" y="1970088"/>
            <a:ext cx="73691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Fases de Criação e Implementação</a:t>
            </a:r>
          </a:p>
        </p:txBody>
      </p:sp>
      <p:sp>
        <p:nvSpPr>
          <p:cNvPr id="59399" name="Rectangle 3"/>
          <p:cNvSpPr>
            <a:spLocks noChangeArrowheads="1"/>
          </p:cNvSpPr>
          <p:nvPr/>
        </p:nvSpPr>
        <p:spPr bwMode="auto">
          <a:xfrm>
            <a:off x="1365250" y="2544763"/>
            <a:ext cx="7369175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800" b="0">
                <a:solidFill>
                  <a:srgbClr val="006666"/>
                </a:solidFill>
                <a:latin typeface="Arial" charset="0"/>
              </a:rPr>
              <a:t>Exemplo: empresas de comunicação visual</a:t>
            </a:r>
          </a:p>
        </p:txBody>
      </p:sp>
      <p:sp>
        <p:nvSpPr>
          <p:cNvPr id="59400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1475" y="4876800"/>
            <a:ext cx="6659563" cy="585788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2000" b="0">
                <a:latin typeface="Arial" charset="0"/>
              </a:rPr>
              <a:t>Empresa Verticalizada</a:t>
            </a:r>
          </a:p>
        </p:txBody>
      </p:sp>
      <p:sp>
        <p:nvSpPr>
          <p:cNvPr id="59401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7825" y="5754688"/>
            <a:ext cx="3087688" cy="585787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2000" b="0">
                <a:latin typeface="Arial" charset="0"/>
              </a:rPr>
              <a:t>Publicidade</a:t>
            </a:r>
          </a:p>
        </p:txBody>
      </p:sp>
      <p:sp>
        <p:nvSpPr>
          <p:cNvPr id="59402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51538" y="5734050"/>
            <a:ext cx="2390775" cy="585788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2000" b="0">
                <a:latin typeface="Arial" charset="0"/>
              </a:rPr>
              <a:t>Gráfica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281113" y="5100638"/>
            <a:ext cx="217487" cy="238125"/>
          </a:xfrm>
          <a:prstGeom prst="ellipse">
            <a:avLst/>
          </a:prstGeom>
          <a:solidFill>
            <a:srgbClr val="006666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292225" y="5956300"/>
            <a:ext cx="215900" cy="238125"/>
          </a:xfrm>
          <a:prstGeom prst="ellipse">
            <a:avLst/>
          </a:prstGeom>
          <a:solidFill>
            <a:srgbClr val="006666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</p:txBody>
      </p:sp>
      <p:sp>
        <p:nvSpPr>
          <p:cNvPr id="59405" name="Rectangle 3"/>
          <p:cNvSpPr>
            <a:spLocks noChangeArrowheads="1"/>
          </p:cNvSpPr>
          <p:nvPr/>
        </p:nvSpPr>
        <p:spPr bwMode="auto">
          <a:xfrm>
            <a:off x="4522788" y="3760788"/>
            <a:ext cx="1476375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000" b="0">
                <a:solidFill>
                  <a:srgbClr val="006666"/>
                </a:solidFill>
                <a:latin typeface="Arial" charset="0"/>
              </a:rPr>
              <a:t>PDF,</a:t>
            </a:r>
          </a:p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000" b="0">
                <a:solidFill>
                  <a:srgbClr val="006666"/>
                </a:solidFill>
                <a:latin typeface="Arial" charset="0"/>
              </a:rPr>
              <a:t>CDR, etc.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1A37DC-D820-4436-BF64-C1086FEF6544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988050" y="3600450"/>
            <a:ext cx="2209800" cy="968375"/>
          </a:xfrm>
          <a:prstGeom prst="homePlate">
            <a:avLst>
              <a:gd name="adj" fmla="val 22489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476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Impressão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690688" y="3614738"/>
            <a:ext cx="2892425" cy="968375"/>
          </a:xfrm>
          <a:prstGeom prst="homePlate">
            <a:avLst>
              <a:gd name="adj" fmla="val 22325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3079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Criação de Folders</a:t>
            </a:r>
          </a:p>
        </p:txBody>
      </p:sp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CIs: Projeto e Fabricação</a:t>
            </a:r>
          </a:p>
        </p:txBody>
      </p:sp>
      <p:sp>
        <p:nvSpPr>
          <p:cNvPr id="60422" name="Rectangle 3"/>
          <p:cNvSpPr>
            <a:spLocks noChangeArrowheads="1"/>
          </p:cNvSpPr>
          <p:nvPr/>
        </p:nvSpPr>
        <p:spPr bwMode="auto">
          <a:xfrm>
            <a:off x="1328738" y="1970088"/>
            <a:ext cx="73691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Fases de Criação e Implementação</a:t>
            </a:r>
          </a:p>
        </p:txBody>
      </p:sp>
      <p:sp>
        <p:nvSpPr>
          <p:cNvPr id="60423" name="Rectangle 3"/>
          <p:cNvSpPr>
            <a:spLocks noChangeArrowheads="1"/>
          </p:cNvSpPr>
          <p:nvPr/>
        </p:nvSpPr>
        <p:spPr bwMode="auto">
          <a:xfrm>
            <a:off x="1365250" y="2544763"/>
            <a:ext cx="7369175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800" b="0">
                <a:solidFill>
                  <a:srgbClr val="006666"/>
                </a:solidFill>
                <a:latin typeface="Arial" charset="0"/>
              </a:rPr>
              <a:t>Exemplo: empresas de comunicação visual</a:t>
            </a:r>
          </a:p>
        </p:txBody>
      </p:sp>
      <p:sp>
        <p:nvSpPr>
          <p:cNvPr id="60424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1475" y="4876800"/>
            <a:ext cx="6659563" cy="585788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2000" b="0">
                <a:latin typeface="Arial" charset="0"/>
              </a:rPr>
              <a:t>Empresa Verticalizada</a:t>
            </a:r>
          </a:p>
        </p:txBody>
      </p:sp>
      <p:sp>
        <p:nvSpPr>
          <p:cNvPr id="60425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47825" y="5754688"/>
            <a:ext cx="3087688" cy="585787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2000" b="0">
                <a:latin typeface="Arial" charset="0"/>
              </a:rPr>
              <a:t>Publicidade</a:t>
            </a:r>
          </a:p>
        </p:txBody>
      </p:sp>
      <p:sp>
        <p:nvSpPr>
          <p:cNvPr id="60426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951538" y="5734050"/>
            <a:ext cx="2390775" cy="585788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2000" b="0">
                <a:latin typeface="Arial" charset="0"/>
              </a:rPr>
              <a:t>Gráfica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281113" y="5100638"/>
            <a:ext cx="217487" cy="238125"/>
          </a:xfrm>
          <a:prstGeom prst="ellipse">
            <a:avLst/>
          </a:prstGeom>
          <a:solidFill>
            <a:srgbClr val="006666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292225" y="5956300"/>
            <a:ext cx="215900" cy="238125"/>
          </a:xfrm>
          <a:prstGeom prst="ellipse">
            <a:avLst/>
          </a:prstGeom>
          <a:solidFill>
            <a:srgbClr val="006666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</p:txBody>
      </p: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4283075" y="3641725"/>
            <a:ext cx="1930400" cy="858838"/>
            <a:chOff x="2698" y="2312"/>
            <a:chExt cx="1216" cy="476"/>
          </a:xfrm>
        </p:grpSpPr>
        <p:sp>
          <p:nvSpPr>
            <p:cNvPr id="911374" name="AutoShape 1038"/>
            <p:cNvSpPr>
              <a:spLocks noChangeArrowheads="1"/>
            </p:cNvSpPr>
            <p:nvPr/>
          </p:nvSpPr>
          <p:spPr bwMode="auto">
            <a:xfrm>
              <a:off x="2698" y="2312"/>
              <a:ext cx="1216" cy="476"/>
            </a:xfrm>
            <a:prstGeom prst="leftRightArrow">
              <a:avLst>
                <a:gd name="adj1" fmla="val 50000"/>
                <a:gd name="adj2" fmla="val 51092"/>
              </a:avLst>
            </a:prstGeom>
            <a:solidFill>
              <a:srgbClr val="006666"/>
            </a:solidFill>
            <a:ln w="0" cap="rnd">
              <a:noFill/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375" name="Text Box 1039"/>
            <p:cNvSpPr txBox="1">
              <a:spLocks noChangeArrowheads="1"/>
            </p:cNvSpPr>
            <p:nvPr/>
          </p:nvSpPr>
          <p:spPr bwMode="auto">
            <a:xfrm>
              <a:off x="2917" y="2469"/>
              <a:ext cx="777" cy="157"/>
            </a:xfrm>
            <a:prstGeom prst="rect">
              <a:avLst/>
            </a:prstGeom>
            <a:noFill/>
            <a:ln w="0" cap="rnd">
              <a:noFill/>
              <a:prstDash val="sysDot"/>
              <a:miter lim="800000"/>
              <a:headEnd/>
              <a:tailEnd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0"/>
                <a:t>interação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F37ED8-1810-4F70-B7E3-4814F876B9AB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576388" y="1754188"/>
            <a:ext cx="73691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Cadeia Produtiva do CI - 1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4205288" y="4665663"/>
            <a:ext cx="930275" cy="1006475"/>
          </a:xfrm>
          <a:prstGeom prst="rect">
            <a:avLst/>
          </a:prstGeom>
          <a:solidFill>
            <a:srgbClr val="FFFFFF"/>
          </a:solidFill>
          <a:ln w="12700">
            <a:noFill/>
            <a:prstDash val="dash"/>
            <a:miter lim="800000"/>
            <a:headEnd/>
            <a:tailEnd/>
          </a:ln>
        </p:spPr>
        <p:txBody>
          <a:bodyPr wrap="none" lIns="10079" tIns="50397" rIns="10079" bIns="50397" anchor="ctr"/>
          <a:lstStyle/>
          <a:p>
            <a:pPr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pt-BR" sz="1500">
              <a:solidFill>
                <a:schemeClr val="tx1"/>
              </a:solidFill>
            </a:endParaRPr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2476500" y="6796088"/>
            <a:ext cx="4560888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41325" indent="-441325" algn="l"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300">
                <a:solidFill>
                  <a:schemeClr val="tx1"/>
                </a:solidFill>
              </a:rPr>
              <a:t>Fonte Original:Consórcio A.T.Kearney, IDC e Azevedo Sette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675438" y="2544763"/>
            <a:ext cx="2833687" cy="968375"/>
          </a:xfrm>
          <a:prstGeom prst="homePlate">
            <a:avLst>
              <a:gd name="adj" fmla="val 23477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09477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Encapsulamento</a:t>
            </a: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 teste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160838" y="2544763"/>
            <a:ext cx="2830512" cy="968375"/>
          </a:xfrm>
          <a:prstGeom prst="homePlate">
            <a:avLst>
              <a:gd name="adj" fmla="val 22489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479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Fabricação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616075" y="2544763"/>
            <a:ext cx="2833688" cy="968375"/>
          </a:xfrm>
          <a:prstGeom prst="homePlate">
            <a:avLst>
              <a:gd name="adj" fmla="val 22325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307983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Projeto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747838" y="2584450"/>
            <a:ext cx="287337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454525" y="2584450"/>
            <a:ext cx="285750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010400" y="2584450"/>
            <a:ext cx="285750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</a:p>
        </p:txBody>
      </p:sp>
      <p:pic>
        <p:nvPicPr>
          <p:cNvPr id="61453" name="Picture 19" descr="chip encapsul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675" y="3778250"/>
            <a:ext cx="12906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Picture 23" descr="Semicondu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1725" y="3937000"/>
            <a:ext cx="12255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23" descr="C:\Documents\Patente-curso\Figuras\vhd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1763" y="3829050"/>
            <a:ext cx="11557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24" descr="C:\Documents\Patente-curso\Figuras\leiau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6263" y="3783013"/>
            <a:ext cx="9525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7" name="Rectangle 3"/>
          <p:cNvSpPr>
            <a:spLocks noChangeArrowheads="1"/>
          </p:cNvSpPr>
          <p:nvPr/>
        </p:nvSpPr>
        <p:spPr bwMode="auto">
          <a:xfrm>
            <a:off x="709613" y="5411788"/>
            <a:ext cx="2200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Código Linguagem C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61458" name="Rectangle 3"/>
          <p:cNvSpPr>
            <a:spLocks noChangeArrowheads="1"/>
          </p:cNvSpPr>
          <p:nvPr/>
        </p:nvSpPr>
        <p:spPr bwMode="auto">
          <a:xfrm>
            <a:off x="3651250" y="5607050"/>
            <a:ext cx="27225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         Leiaute Final</a:t>
            </a:r>
          </a:p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(equiv. Máscaras)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61459" name="Rectangle 3"/>
          <p:cNvSpPr>
            <a:spLocks noChangeArrowheads="1"/>
          </p:cNvSpPr>
          <p:nvPr/>
        </p:nvSpPr>
        <p:spPr bwMode="auto">
          <a:xfrm>
            <a:off x="6572250" y="5362575"/>
            <a:ext cx="1428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Pastilha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61460" name="Rectangle 3"/>
          <p:cNvSpPr>
            <a:spLocks noChangeArrowheads="1"/>
          </p:cNvSpPr>
          <p:nvPr/>
        </p:nvSpPr>
        <p:spPr bwMode="auto">
          <a:xfrm>
            <a:off x="8029575" y="5067300"/>
            <a:ext cx="1771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Circuito Integrado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811037" name="Line 29"/>
          <p:cNvSpPr>
            <a:spLocks noChangeShapeType="1"/>
          </p:cNvSpPr>
          <p:nvPr/>
        </p:nvSpPr>
        <p:spPr bwMode="auto">
          <a:xfrm>
            <a:off x="1606550" y="3255963"/>
            <a:ext cx="0" cy="5127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1038" name="Line 30"/>
          <p:cNvSpPr>
            <a:spLocks noChangeShapeType="1"/>
          </p:cNvSpPr>
          <p:nvPr/>
        </p:nvSpPr>
        <p:spPr bwMode="auto">
          <a:xfrm>
            <a:off x="4189413" y="3476625"/>
            <a:ext cx="0" cy="5127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1039" name="Line 31"/>
          <p:cNvSpPr>
            <a:spLocks noChangeShapeType="1"/>
          </p:cNvSpPr>
          <p:nvPr/>
        </p:nvSpPr>
        <p:spPr bwMode="auto">
          <a:xfrm>
            <a:off x="6732588" y="3363913"/>
            <a:ext cx="0" cy="5127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1040" name="Line 32"/>
          <p:cNvSpPr>
            <a:spLocks noChangeShapeType="1"/>
          </p:cNvSpPr>
          <p:nvPr/>
        </p:nvSpPr>
        <p:spPr bwMode="auto">
          <a:xfrm>
            <a:off x="9450388" y="3159125"/>
            <a:ext cx="0" cy="5127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465" name="Picture 21" descr="hta-photoma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1688" y="4557713"/>
            <a:ext cx="1327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F1EA80-3319-40DF-8547-A41EC042D06B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62467" name="Line 31"/>
          <p:cNvSpPr>
            <a:spLocks noChangeShapeType="1"/>
          </p:cNvSpPr>
          <p:nvPr/>
        </p:nvSpPr>
        <p:spPr bwMode="auto">
          <a:xfrm>
            <a:off x="8235950" y="5589588"/>
            <a:ext cx="288925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lIns="50397" tIns="100794" rIns="50397" bIns="100794" anchor="ctr">
            <a:spAutoFit/>
          </a:bodyPr>
          <a:lstStyle/>
          <a:p>
            <a:endParaRPr lang="pt-BR"/>
          </a:p>
        </p:txBody>
      </p:sp>
      <p:sp>
        <p:nvSpPr>
          <p:cNvPr id="62468" name="Line 32"/>
          <p:cNvSpPr>
            <a:spLocks noChangeShapeType="1"/>
          </p:cNvSpPr>
          <p:nvPr/>
        </p:nvSpPr>
        <p:spPr bwMode="auto">
          <a:xfrm>
            <a:off x="8199438" y="4022725"/>
            <a:ext cx="288925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lIns="50397" tIns="100794" rIns="50397" bIns="100794" anchor="ctr">
            <a:spAutoFit/>
          </a:bodyPr>
          <a:lstStyle/>
          <a:p>
            <a:endParaRPr lang="pt-BR"/>
          </a:p>
        </p:txBody>
      </p:sp>
      <p:sp>
        <p:nvSpPr>
          <p:cNvPr id="62469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85950" y="3729038"/>
            <a:ext cx="6311900" cy="585787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500"/>
              <a:t>Produtor Verticalizado de CI</a:t>
            </a:r>
          </a:p>
        </p:txBody>
      </p:sp>
      <p:sp>
        <p:nvSpPr>
          <p:cNvPr id="62470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11350" y="5311775"/>
            <a:ext cx="2078038" cy="585788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500" i="1"/>
              <a:t>Fabless</a:t>
            </a:r>
          </a:p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500" i="1"/>
              <a:t>Design House</a:t>
            </a:r>
          </a:p>
        </p:txBody>
      </p:sp>
      <p:sp>
        <p:nvSpPr>
          <p:cNvPr id="62471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46800" y="5356225"/>
            <a:ext cx="2082800" cy="585788"/>
          </a:xfrm>
          <a:prstGeom prst="rect">
            <a:avLst/>
          </a:prstGeom>
          <a:solidFill>
            <a:srgbClr val="006666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500"/>
              <a:t>Serviço de Teste</a:t>
            </a:r>
          </a:p>
        </p:txBody>
      </p:sp>
      <p:sp>
        <p:nvSpPr>
          <p:cNvPr id="62472" name="Rectangle 22"/>
          <p:cNvSpPr>
            <a:spLocks noChangeArrowheads="1"/>
          </p:cNvSpPr>
          <p:nvPr/>
        </p:nvSpPr>
        <p:spPr bwMode="auto">
          <a:xfrm>
            <a:off x="8435975" y="3729038"/>
            <a:ext cx="1189038" cy="5857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lIns="50397" tIns="100794" rIns="50397" bIns="100794" anchor="ctr"/>
          <a:lstStyle/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Intel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Samsung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Fujitsu</a:t>
            </a:r>
          </a:p>
        </p:txBody>
      </p:sp>
      <p:sp>
        <p:nvSpPr>
          <p:cNvPr id="62473" name="Rectangle 24"/>
          <p:cNvSpPr>
            <a:spLocks noChangeArrowheads="1"/>
          </p:cNvSpPr>
          <p:nvPr/>
        </p:nvSpPr>
        <p:spPr bwMode="auto">
          <a:xfrm>
            <a:off x="8539163" y="5346700"/>
            <a:ext cx="1012825" cy="58578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lIns="50397" tIns="100794" rIns="50397" bIns="100794" anchor="ctr"/>
          <a:lstStyle/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Amkor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ASE</a:t>
            </a:r>
          </a:p>
        </p:txBody>
      </p:sp>
      <p:sp>
        <p:nvSpPr>
          <p:cNvPr id="62474" name="Rectangle 25"/>
          <p:cNvSpPr>
            <a:spLocks noChangeArrowheads="1"/>
          </p:cNvSpPr>
          <p:nvPr/>
        </p:nvSpPr>
        <p:spPr bwMode="auto">
          <a:xfrm>
            <a:off x="8424863" y="4449763"/>
            <a:ext cx="1655762" cy="768350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lIns="50397" tIns="100794" rIns="50397" bIns="100794" anchor="ctr"/>
          <a:lstStyle/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TSMC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GlobalFoundries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UMC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AMI</a:t>
            </a:r>
          </a:p>
        </p:txBody>
      </p:sp>
      <p:sp>
        <p:nvSpPr>
          <p:cNvPr id="62475" name="Rectangle 26"/>
          <p:cNvSpPr>
            <a:spLocks noChangeArrowheads="1"/>
          </p:cNvSpPr>
          <p:nvPr/>
        </p:nvSpPr>
        <p:spPr bwMode="auto">
          <a:xfrm>
            <a:off x="1744663" y="6007100"/>
            <a:ext cx="2700337" cy="99853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lIns="50397" tIns="100794" rIns="50397" bIns="100794" anchor="ctr"/>
          <a:lstStyle/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AMD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Qualcomm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Huawei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Nvidia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ARM</a:t>
            </a:r>
          </a:p>
        </p:txBody>
      </p:sp>
      <p:sp>
        <p:nvSpPr>
          <p:cNvPr id="62476" name="Line 28"/>
          <p:cNvSpPr>
            <a:spLocks noChangeShapeType="1"/>
          </p:cNvSpPr>
          <p:nvPr/>
        </p:nvSpPr>
        <p:spPr bwMode="auto">
          <a:xfrm flipH="1">
            <a:off x="1679575" y="4659313"/>
            <a:ext cx="215900" cy="158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50397" tIns="100794" rIns="50397" bIns="100794" anchor="ctr">
            <a:spAutoFit/>
          </a:bodyPr>
          <a:lstStyle/>
          <a:p>
            <a:endParaRPr lang="pt-BR"/>
          </a:p>
        </p:txBody>
      </p:sp>
      <p:sp>
        <p:nvSpPr>
          <p:cNvPr id="62477" name="Line 29"/>
          <p:cNvSpPr>
            <a:spLocks noChangeShapeType="1"/>
          </p:cNvSpPr>
          <p:nvPr/>
        </p:nvSpPr>
        <p:spPr bwMode="auto">
          <a:xfrm flipH="1" flipV="1">
            <a:off x="2803525" y="5880100"/>
            <a:ext cx="0" cy="25876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50397" tIns="100794" rIns="50397" bIns="100794" anchor="ctr">
            <a:spAutoFit/>
          </a:bodyPr>
          <a:lstStyle/>
          <a:p>
            <a:endParaRPr lang="pt-BR"/>
          </a:p>
        </p:txBody>
      </p:sp>
      <p:sp>
        <p:nvSpPr>
          <p:cNvPr id="62478" name="Line 30"/>
          <p:cNvSpPr>
            <a:spLocks noChangeShapeType="1"/>
          </p:cNvSpPr>
          <p:nvPr/>
        </p:nvSpPr>
        <p:spPr bwMode="auto">
          <a:xfrm flipH="1" flipV="1">
            <a:off x="7132638" y="6884988"/>
            <a:ext cx="0" cy="22542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50397" tIns="100794" rIns="50397" bIns="100794" anchor="ctr">
            <a:spAutoFit/>
          </a:bodyPr>
          <a:lstStyle/>
          <a:p>
            <a:endParaRPr lang="pt-BR"/>
          </a:p>
        </p:txBody>
      </p:sp>
      <p:sp>
        <p:nvSpPr>
          <p:cNvPr id="62479" name="Line 33"/>
          <p:cNvSpPr>
            <a:spLocks noChangeShapeType="1"/>
          </p:cNvSpPr>
          <p:nvPr/>
        </p:nvSpPr>
        <p:spPr bwMode="auto">
          <a:xfrm flipH="1" flipV="1">
            <a:off x="8248650" y="5040313"/>
            <a:ext cx="274638" cy="158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50397" tIns="100794" rIns="50397" bIns="100794" anchor="ctr">
            <a:spAutoFit/>
          </a:bodyPr>
          <a:lstStyle/>
          <a:p>
            <a:endParaRPr lang="pt-BR"/>
          </a:p>
        </p:txBody>
      </p:sp>
      <p:sp>
        <p:nvSpPr>
          <p:cNvPr id="62480" name="Rectangle 3"/>
          <p:cNvSpPr>
            <a:spLocks noChangeArrowheads="1"/>
          </p:cNvSpPr>
          <p:nvPr/>
        </p:nvSpPr>
        <p:spPr bwMode="auto">
          <a:xfrm>
            <a:off x="1576388" y="1706563"/>
            <a:ext cx="73691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Cadeia Produtiva do CI - 2</a:t>
            </a:r>
          </a:p>
        </p:txBody>
      </p:sp>
      <p:sp>
        <p:nvSpPr>
          <p:cNvPr id="62481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853113" y="2433638"/>
            <a:ext cx="2254250" cy="968375"/>
          </a:xfrm>
          <a:prstGeom prst="homePlate">
            <a:avLst>
              <a:gd name="adj" fmla="val 23477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09477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Encapsulamento</a:t>
            </a: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 teste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3894138" y="2433638"/>
            <a:ext cx="2251075" cy="968375"/>
          </a:xfrm>
          <a:prstGeom prst="homePlate">
            <a:avLst>
              <a:gd name="adj" fmla="val 22489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479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Fabricação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882775" y="2433638"/>
            <a:ext cx="2254250" cy="968375"/>
          </a:xfrm>
          <a:prstGeom prst="homePlate">
            <a:avLst>
              <a:gd name="adj" fmla="val 22325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307983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Projeto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014538" y="2473325"/>
            <a:ext cx="228600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187825" y="2473325"/>
            <a:ext cx="227013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6143625" y="2473325"/>
            <a:ext cx="227013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</a:p>
        </p:txBody>
      </p:sp>
      <p:sp>
        <p:nvSpPr>
          <p:cNvPr id="813086" name="Freeform 30"/>
          <p:cNvSpPr>
            <a:spLocks/>
          </p:cNvSpPr>
          <p:nvPr/>
        </p:nvSpPr>
        <p:spPr bwMode="auto">
          <a:xfrm>
            <a:off x="1903413" y="4489450"/>
            <a:ext cx="6310312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75" y="0"/>
              </a:cxn>
              <a:cxn ang="0">
                <a:pos x="3975" y="192"/>
              </a:cxn>
              <a:cxn ang="0">
                <a:pos x="1316" y="192"/>
              </a:cxn>
              <a:cxn ang="0">
                <a:pos x="1316" y="384"/>
              </a:cxn>
              <a:cxn ang="0">
                <a:pos x="0" y="384"/>
              </a:cxn>
              <a:cxn ang="0">
                <a:pos x="0" y="0"/>
              </a:cxn>
            </a:cxnLst>
            <a:rect l="0" t="0" r="r" b="b"/>
            <a:pathLst>
              <a:path w="3975" h="384">
                <a:moveTo>
                  <a:pt x="0" y="0"/>
                </a:moveTo>
                <a:lnTo>
                  <a:pt x="3975" y="0"/>
                </a:lnTo>
                <a:lnTo>
                  <a:pt x="3975" y="192"/>
                </a:lnTo>
                <a:lnTo>
                  <a:pt x="1316" y="192"/>
                </a:lnTo>
                <a:lnTo>
                  <a:pt x="1316" y="384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3087" name="Freeform 31"/>
          <p:cNvSpPr>
            <a:spLocks/>
          </p:cNvSpPr>
          <p:nvPr/>
        </p:nvSpPr>
        <p:spPr bwMode="auto">
          <a:xfrm>
            <a:off x="4067175" y="4900613"/>
            <a:ext cx="4146550" cy="611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12" y="0"/>
              </a:cxn>
              <a:cxn ang="0">
                <a:pos x="2612" y="192"/>
              </a:cxn>
              <a:cxn ang="0">
                <a:pos x="1259" y="193"/>
              </a:cxn>
              <a:cxn ang="0">
                <a:pos x="1259" y="385"/>
              </a:cxn>
              <a:cxn ang="0">
                <a:pos x="0" y="384"/>
              </a:cxn>
              <a:cxn ang="0">
                <a:pos x="0" y="0"/>
              </a:cxn>
            </a:cxnLst>
            <a:rect l="0" t="0" r="r" b="b"/>
            <a:pathLst>
              <a:path w="2612" h="385">
                <a:moveTo>
                  <a:pt x="0" y="0"/>
                </a:moveTo>
                <a:lnTo>
                  <a:pt x="2612" y="0"/>
                </a:lnTo>
                <a:lnTo>
                  <a:pt x="2612" y="192"/>
                </a:lnTo>
                <a:lnTo>
                  <a:pt x="1259" y="193"/>
                </a:lnTo>
                <a:lnTo>
                  <a:pt x="1259" y="385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127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90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62425" y="4943475"/>
            <a:ext cx="1519238" cy="525463"/>
          </a:xfrm>
          <a:prstGeom prst="rect">
            <a:avLst/>
          </a:prstGeom>
          <a:solidFill>
            <a:srgbClr val="006666"/>
          </a:solidFill>
          <a:ln w="12700">
            <a:noFill/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500" i="1"/>
              <a:t>Foundry</a:t>
            </a:r>
          </a:p>
        </p:txBody>
      </p:sp>
      <p:sp>
        <p:nvSpPr>
          <p:cNvPr id="62491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00350" y="4395788"/>
            <a:ext cx="4414838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0238" tIns="50397" rIns="30238" bIns="50397" anchor="ctr"/>
          <a:lstStyle/>
          <a:p>
            <a:pPr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500"/>
              <a:t>Produto de CI com Terceirização</a:t>
            </a:r>
          </a:p>
        </p:txBody>
      </p:sp>
      <p:sp>
        <p:nvSpPr>
          <p:cNvPr id="62492" name="Rectangle 24"/>
          <p:cNvSpPr>
            <a:spLocks noChangeArrowheads="1"/>
          </p:cNvSpPr>
          <p:nvPr/>
        </p:nvSpPr>
        <p:spPr bwMode="auto">
          <a:xfrm>
            <a:off x="584200" y="4432300"/>
            <a:ext cx="1089025" cy="585788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lIns="50397" tIns="100794" rIns="50397" bIns="100794" anchor="ctr"/>
          <a:lstStyle/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NXP</a:t>
            </a:r>
          </a:p>
          <a:p>
            <a:pPr marL="192088" indent="-192088" algn="l" defTabSz="914400" eaLnBrk="0" hangingPunct="0">
              <a:lnSpc>
                <a:spcPct val="85000"/>
              </a:lnSpc>
              <a:buClrTx/>
              <a:buSzTx/>
              <a:buFontTx/>
              <a:buChar char="•"/>
            </a:pPr>
            <a:r>
              <a:rPr lang="pt-BR" sz="1400">
                <a:solidFill>
                  <a:schemeClr val="tx1"/>
                </a:solidFill>
              </a:rPr>
              <a:t>Toshiba</a:t>
            </a:r>
          </a:p>
        </p:txBody>
      </p:sp>
      <p:sp>
        <p:nvSpPr>
          <p:cNvPr id="62493" name="Rectangle 5"/>
          <p:cNvSpPr>
            <a:spLocks noChangeArrowheads="1"/>
          </p:cNvSpPr>
          <p:nvPr/>
        </p:nvSpPr>
        <p:spPr bwMode="auto">
          <a:xfrm>
            <a:off x="4875213" y="6399213"/>
            <a:ext cx="456088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41325" indent="-441325"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300">
                <a:solidFill>
                  <a:schemeClr val="tx1"/>
                </a:solidFill>
              </a:rPr>
              <a:t>Fonte Original (+alterações para atualização): </a:t>
            </a:r>
          </a:p>
          <a:p>
            <a:pPr marL="441325" indent="-441325"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300">
                <a:solidFill>
                  <a:schemeClr val="tx1"/>
                </a:solidFill>
              </a:rPr>
              <a:t>Consórcio A.T.Kearney, IDC e Azevedo Sette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547EA8-3A69-4E86-AF6C-A01E9198B899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1576388" y="1754188"/>
            <a:ext cx="73691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Cadeia Produtiva do CI - 3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4205288" y="4665663"/>
            <a:ext cx="930275" cy="1006475"/>
          </a:xfrm>
          <a:prstGeom prst="rect">
            <a:avLst/>
          </a:prstGeom>
          <a:solidFill>
            <a:srgbClr val="FFFFFF"/>
          </a:solidFill>
          <a:ln w="12700">
            <a:noFill/>
            <a:prstDash val="dash"/>
            <a:miter lim="800000"/>
            <a:headEnd/>
            <a:tailEnd/>
          </a:ln>
        </p:spPr>
        <p:txBody>
          <a:bodyPr wrap="none" lIns="10079" tIns="50397" rIns="10079" bIns="50397" anchor="ctr"/>
          <a:lstStyle/>
          <a:p>
            <a:pPr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pt-BR" sz="1500">
              <a:solidFill>
                <a:schemeClr val="tx1"/>
              </a:solidFill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5156200" y="6719888"/>
            <a:ext cx="4560888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41325" indent="-441325" algn="l"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300">
                <a:solidFill>
                  <a:schemeClr val="tx1"/>
                </a:solidFill>
              </a:rPr>
              <a:t>Fonte Original:Consórcio A.T.Kearney, IDC e Azevedo Sette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675438" y="2544763"/>
            <a:ext cx="2833687" cy="968375"/>
          </a:xfrm>
          <a:prstGeom prst="homePlate">
            <a:avLst>
              <a:gd name="adj" fmla="val 23477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09477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Encapsulamento</a:t>
            </a: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 teste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160838" y="2544763"/>
            <a:ext cx="2830512" cy="968375"/>
          </a:xfrm>
          <a:prstGeom prst="homePlate">
            <a:avLst>
              <a:gd name="adj" fmla="val 22489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479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Fabricação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616075" y="2544763"/>
            <a:ext cx="2833688" cy="968375"/>
          </a:xfrm>
          <a:prstGeom prst="homePlate">
            <a:avLst>
              <a:gd name="adj" fmla="val 22325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307983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Projeto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747838" y="2584450"/>
            <a:ext cx="287337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454525" y="2584450"/>
            <a:ext cx="285750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010400" y="2584450"/>
            <a:ext cx="285750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</a:p>
        </p:txBody>
      </p:sp>
      <p:pic>
        <p:nvPicPr>
          <p:cNvPr id="63501" name="Picture 19" descr="chip encapsul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675" y="3778250"/>
            <a:ext cx="12906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23" descr="Semicondu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1725" y="3937000"/>
            <a:ext cx="12255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4" descr="C:\Documents\Patente-curso\Figuras\vhd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1763" y="3829050"/>
            <a:ext cx="11557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5" descr="C:\Documents\Patente-curso\Figuras\leiau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6263" y="3783013"/>
            <a:ext cx="9525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Rectangle 3"/>
          <p:cNvSpPr>
            <a:spLocks noChangeArrowheads="1"/>
          </p:cNvSpPr>
          <p:nvPr/>
        </p:nvSpPr>
        <p:spPr bwMode="auto">
          <a:xfrm>
            <a:off x="3651250" y="5607050"/>
            <a:ext cx="27225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         Leiaute Final</a:t>
            </a:r>
          </a:p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(equiv. Máscaras)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814100" name="Line 20"/>
          <p:cNvSpPr>
            <a:spLocks noChangeShapeType="1"/>
          </p:cNvSpPr>
          <p:nvPr/>
        </p:nvSpPr>
        <p:spPr bwMode="auto">
          <a:xfrm>
            <a:off x="1606550" y="3255963"/>
            <a:ext cx="0" cy="5127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4101" name="Line 21"/>
          <p:cNvSpPr>
            <a:spLocks noChangeShapeType="1"/>
          </p:cNvSpPr>
          <p:nvPr/>
        </p:nvSpPr>
        <p:spPr bwMode="auto">
          <a:xfrm>
            <a:off x="4189413" y="3476625"/>
            <a:ext cx="0" cy="5127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4102" name="Line 22"/>
          <p:cNvSpPr>
            <a:spLocks noChangeShapeType="1"/>
          </p:cNvSpPr>
          <p:nvPr/>
        </p:nvSpPr>
        <p:spPr bwMode="auto">
          <a:xfrm>
            <a:off x="6732588" y="3363913"/>
            <a:ext cx="0" cy="5127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4103" name="Line 23"/>
          <p:cNvSpPr>
            <a:spLocks noChangeShapeType="1"/>
          </p:cNvSpPr>
          <p:nvPr/>
        </p:nvSpPr>
        <p:spPr bwMode="auto">
          <a:xfrm>
            <a:off x="9450388" y="3159125"/>
            <a:ext cx="0" cy="5127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510" name="Rectangle 3"/>
          <p:cNvSpPr>
            <a:spLocks noChangeArrowheads="1"/>
          </p:cNvSpPr>
          <p:nvPr/>
        </p:nvSpPr>
        <p:spPr bwMode="auto">
          <a:xfrm>
            <a:off x="3648075" y="5613400"/>
            <a:ext cx="2722563" cy="7508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         Leiaute Final</a:t>
            </a:r>
          </a:p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(equiv. Máscaras)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63511" name="Picture 21" descr="hta-photoma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1688" y="4557713"/>
            <a:ext cx="1327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714459-757C-4A8A-9354-5597851FFC2B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067175" y="2125663"/>
            <a:ext cx="3168650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Lógica Bipolar dos 60’s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051300" y="1676400"/>
            <a:ext cx="1931988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Fairchild 1959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059238" y="2498725"/>
            <a:ext cx="4784725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4 transistores 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Aprox. 1,82 mm</a:t>
            </a:r>
            <a:r>
              <a:rPr lang="en-US" sz="2200" baseline="30000">
                <a:solidFill>
                  <a:schemeClr val="tx1"/>
                </a:solidFill>
              </a:rPr>
              <a:t>2 </a:t>
            </a:r>
            <a:r>
              <a:rPr lang="en-US" sz="2200">
                <a:solidFill>
                  <a:schemeClr val="tx1"/>
                </a:solidFill>
              </a:rPr>
              <a:t>ou 1,3 mm x 1,3 mm</a:t>
            </a:r>
            <a:r>
              <a:rPr lang="en-US" sz="2200" baseline="30000">
                <a:solidFill>
                  <a:schemeClr val="tx1"/>
                </a:solidFill>
              </a:rPr>
              <a:t> 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baseline="300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(</a:t>
            </a:r>
            <a:r>
              <a:rPr lang="en-US" sz="2200" baseline="30000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pouco mais de 2 tr./mm</a:t>
            </a:r>
            <a:r>
              <a:rPr lang="en-US" sz="2200" baseline="30000">
                <a:solidFill>
                  <a:schemeClr val="tx1"/>
                </a:solidFill>
              </a:rPr>
              <a:t>2 </a:t>
            </a:r>
            <a:r>
              <a:rPr lang="en-US" sz="22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157288" y="4489450"/>
            <a:ext cx="3168650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Lógica CMOS de 10-20’s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171575" y="3997325"/>
            <a:ext cx="3271838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Intel Cannon Lake 2017+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427038" y="4929188"/>
            <a:ext cx="4084637" cy="179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~ 7 bilhões de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    transistores (2 core)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Aprox. 70 mm</a:t>
            </a:r>
            <a:r>
              <a:rPr lang="en-US" sz="2200" baseline="30000">
                <a:solidFill>
                  <a:schemeClr val="tx1"/>
                </a:solidFill>
              </a:rPr>
              <a:t>2 </a:t>
            </a:r>
            <a:endParaRPr lang="en-US" sz="220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         ou 8,2 mm x 8,6 mm</a:t>
            </a:r>
            <a:endParaRPr lang="en-US" sz="2200" baseline="3000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solidFill>
                  <a:schemeClr val="tx1"/>
                </a:solidFill>
              </a:rPr>
              <a:t>    (mais de 100 milhões tr./mm</a:t>
            </a:r>
            <a:r>
              <a:rPr lang="en-US" sz="2200" baseline="30000">
                <a:solidFill>
                  <a:schemeClr val="tx1"/>
                </a:solidFill>
              </a:rPr>
              <a:t>2</a:t>
            </a:r>
            <a:r>
              <a:rPr lang="en-US" sz="22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49" name="Picture 11" descr="D:\MEUS_DOCUMENTOS\Usp\Exten\11\Patente-curso\Figuras\1st_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1935163"/>
            <a:ext cx="1670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Introdução</a:t>
            </a:r>
          </a:p>
        </p:txBody>
      </p:sp>
      <p:pic>
        <p:nvPicPr>
          <p:cNvPr id="10251" name="Imagem 11" descr="cannonlak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175" y="3849688"/>
            <a:ext cx="33401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394D83-BBE1-4A48-AC6C-E4C701A5C347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1576388" y="1754188"/>
            <a:ext cx="73691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Cadeia Produtiva do CI - 3</a:t>
            </a: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4205288" y="4665663"/>
            <a:ext cx="930275" cy="1006475"/>
          </a:xfrm>
          <a:prstGeom prst="rect">
            <a:avLst/>
          </a:prstGeom>
          <a:solidFill>
            <a:srgbClr val="FFFFFF"/>
          </a:solidFill>
          <a:ln w="12700">
            <a:noFill/>
            <a:prstDash val="dash"/>
            <a:miter lim="800000"/>
            <a:headEnd/>
            <a:tailEnd/>
          </a:ln>
        </p:spPr>
        <p:txBody>
          <a:bodyPr wrap="none" lIns="10079" tIns="50397" rIns="10079" bIns="50397" anchor="ctr"/>
          <a:lstStyle/>
          <a:p>
            <a:pPr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pt-BR" sz="1500">
              <a:solidFill>
                <a:schemeClr val="tx1"/>
              </a:solidFill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5156200" y="6719888"/>
            <a:ext cx="4560888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41325" indent="-441325" algn="l" defTabSz="914400" eaLnBrk="0" hangingPunct="0">
              <a:lnSpc>
                <a:spcPct val="85000"/>
              </a:lnSpc>
              <a:buClrTx/>
              <a:buSzTx/>
              <a:buFontTx/>
              <a:buNone/>
            </a:pPr>
            <a:r>
              <a:rPr lang="pt-BR" sz="1300">
                <a:solidFill>
                  <a:schemeClr val="tx1"/>
                </a:solidFill>
              </a:rPr>
              <a:t>Fonte Original:Consórcio A.T.Kearney, IDC e Azevedo Sette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675438" y="2544763"/>
            <a:ext cx="2833687" cy="968375"/>
          </a:xfrm>
          <a:prstGeom prst="homePlate">
            <a:avLst>
              <a:gd name="adj" fmla="val 23477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09477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Encapsulamento</a:t>
            </a: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/>
            </a:r>
            <a:b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</a:b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e teste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160838" y="2544763"/>
            <a:ext cx="2830512" cy="968375"/>
          </a:xfrm>
          <a:prstGeom prst="homePlate">
            <a:avLst>
              <a:gd name="adj" fmla="val 22489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447975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Fabricação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1616075" y="2544763"/>
            <a:ext cx="2833688" cy="968375"/>
          </a:xfrm>
          <a:prstGeom prst="homePlate">
            <a:avLst>
              <a:gd name="adj" fmla="val 22325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101494" rIns="0" bIns="101494" anchor="ctr"/>
          <a:lstStyle/>
          <a:p>
            <a:pPr marL="307983" defTabSz="914400" eaLnBrk="0" hangingPunct="0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Projeto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747838" y="2584450"/>
            <a:ext cx="287337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454525" y="2584450"/>
            <a:ext cx="285750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010400" y="2584450"/>
            <a:ext cx="285750" cy="238125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59497" tIns="59497" rIns="59497" bIns="59497" anchor="ctr"/>
          <a:lstStyle/>
          <a:p>
            <a:pPr defTabSz="914400" eaLnBrk="0" hangingPunct="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lang="pt-BR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</a:p>
        </p:txBody>
      </p:sp>
      <p:pic>
        <p:nvPicPr>
          <p:cNvPr id="64525" name="Picture 19" descr="chip encapsul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675" y="3778250"/>
            <a:ext cx="12906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23" descr="Semicondu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1725" y="3937000"/>
            <a:ext cx="12255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7" name="Picture 14" descr="C:\Documents\Patente-curso\Figuras\vhd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1763" y="3829050"/>
            <a:ext cx="11557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15" descr="C:\Documents\Patente-curso\Figuras\leiau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6263" y="3783013"/>
            <a:ext cx="9525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9" name="Rectangle 3"/>
          <p:cNvSpPr>
            <a:spLocks noChangeArrowheads="1"/>
          </p:cNvSpPr>
          <p:nvPr/>
        </p:nvSpPr>
        <p:spPr bwMode="auto">
          <a:xfrm>
            <a:off x="3651250" y="5607050"/>
            <a:ext cx="27225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         Leiaute Final</a:t>
            </a:r>
          </a:p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(equiv. Máscaras)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912401" name="Line 17"/>
          <p:cNvSpPr>
            <a:spLocks noChangeShapeType="1"/>
          </p:cNvSpPr>
          <p:nvPr/>
        </p:nvSpPr>
        <p:spPr bwMode="auto">
          <a:xfrm>
            <a:off x="1606550" y="3255963"/>
            <a:ext cx="0" cy="5127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2402" name="Line 18"/>
          <p:cNvSpPr>
            <a:spLocks noChangeShapeType="1"/>
          </p:cNvSpPr>
          <p:nvPr/>
        </p:nvSpPr>
        <p:spPr bwMode="auto">
          <a:xfrm>
            <a:off x="4189413" y="3476625"/>
            <a:ext cx="0" cy="5127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2403" name="Line 19"/>
          <p:cNvSpPr>
            <a:spLocks noChangeShapeType="1"/>
          </p:cNvSpPr>
          <p:nvPr/>
        </p:nvSpPr>
        <p:spPr bwMode="auto">
          <a:xfrm>
            <a:off x="6732588" y="3363913"/>
            <a:ext cx="0" cy="512762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2404" name="Line 20"/>
          <p:cNvSpPr>
            <a:spLocks noChangeShapeType="1"/>
          </p:cNvSpPr>
          <p:nvPr/>
        </p:nvSpPr>
        <p:spPr bwMode="auto">
          <a:xfrm>
            <a:off x="9450388" y="3159125"/>
            <a:ext cx="0" cy="512763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4534" name="Group 21"/>
          <p:cNvGrpSpPr>
            <a:grpSpLocks/>
          </p:cNvGrpSpPr>
          <p:nvPr/>
        </p:nvGrpSpPr>
        <p:grpSpPr bwMode="auto">
          <a:xfrm>
            <a:off x="4667250" y="4603750"/>
            <a:ext cx="4994275" cy="1341438"/>
            <a:chOff x="3093" y="2900"/>
            <a:chExt cx="2993" cy="845"/>
          </a:xfrm>
        </p:grpSpPr>
        <p:sp>
          <p:nvSpPr>
            <p:cNvPr id="912406" name="AutoShape 22"/>
            <p:cNvSpPr>
              <a:spLocks noChangeArrowheads="1"/>
            </p:cNvSpPr>
            <p:nvPr/>
          </p:nvSpPr>
          <p:spPr bwMode="auto">
            <a:xfrm>
              <a:off x="3168" y="2900"/>
              <a:ext cx="2918" cy="845"/>
            </a:xfrm>
            <a:prstGeom prst="rightArrow">
              <a:avLst>
                <a:gd name="adj1" fmla="val 50000"/>
                <a:gd name="adj2" fmla="val 86331"/>
              </a:avLst>
            </a:prstGeom>
            <a:solidFill>
              <a:srgbClr val="006666"/>
            </a:solidFill>
            <a:ln w="28575">
              <a:solidFill>
                <a:srgbClr val="FF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41" name="Rectangle 1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93" y="3133"/>
              <a:ext cx="2262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0238" tIns="50397" rIns="30238" bIns="50397" anchor="ctr"/>
            <a:lstStyle/>
            <a:p>
              <a:pPr defTabSz="914400" eaLnBrk="0" hangingPunct="0"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pt-BR" sz="1500" i="1"/>
                <a:t>Implementação</a:t>
              </a:r>
            </a:p>
          </p:txBody>
        </p:sp>
      </p:grpSp>
      <p:sp>
        <p:nvSpPr>
          <p:cNvPr id="64535" name="Rectangle 3"/>
          <p:cNvSpPr>
            <a:spLocks noChangeArrowheads="1"/>
          </p:cNvSpPr>
          <p:nvPr/>
        </p:nvSpPr>
        <p:spPr bwMode="auto">
          <a:xfrm>
            <a:off x="3648075" y="5613400"/>
            <a:ext cx="2722563" cy="7508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              Leiaute Final</a:t>
            </a:r>
          </a:p>
          <a:p>
            <a:pPr marL="377825" indent="-377825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(equiv. Máscaras)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64536" name="Picture 21" descr="hta-photomas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1688" y="4557713"/>
            <a:ext cx="1327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37" name="Group 26"/>
          <p:cNvGrpSpPr>
            <a:grpSpLocks/>
          </p:cNvGrpSpPr>
          <p:nvPr/>
        </p:nvGrpSpPr>
        <p:grpSpPr bwMode="auto">
          <a:xfrm>
            <a:off x="1293813" y="5319713"/>
            <a:ext cx="2773362" cy="1341437"/>
            <a:chOff x="815" y="3351"/>
            <a:chExt cx="1747" cy="845"/>
          </a:xfrm>
        </p:grpSpPr>
        <p:sp>
          <p:nvSpPr>
            <p:cNvPr id="912411" name="AutoShape 27"/>
            <p:cNvSpPr>
              <a:spLocks noChangeArrowheads="1"/>
            </p:cNvSpPr>
            <p:nvPr/>
          </p:nvSpPr>
          <p:spPr bwMode="auto">
            <a:xfrm>
              <a:off x="815" y="3351"/>
              <a:ext cx="1747" cy="845"/>
            </a:xfrm>
            <a:prstGeom prst="rightArrow">
              <a:avLst>
                <a:gd name="adj1" fmla="val 50000"/>
                <a:gd name="adj2" fmla="val 51686"/>
              </a:avLst>
            </a:prstGeom>
            <a:solidFill>
              <a:srgbClr val="006666"/>
            </a:solidFill>
            <a:ln w="28575">
              <a:solidFill>
                <a:srgbClr val="FFCC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9" name="Rectangle 1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94" y="3584"/>
              <a:ext cx="957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0238" tIns="50397" rIns="30238" bIns="50397" anchor="ctr"/>
            <a:lstStyle/>
            <a:p>
              <a:pPr defTabSz="914400" eaLnBrk="0" hangingPunct="0"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pt-BR" sz="1500" i="1"/>
                <a:t>Criação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1965DC-0DDD-4F49-808E-CA14DE61EF57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1306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Sugestão de Leitura</a:t>
            </a:r>
          </a:p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Máscaras</a:t>
            </a:r>
          </a:p>
        </p:txBody>
      </p:sp>
      <p:sp>
        <p:nvSpPr>
          <p:cNvPr id="6554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714500"/>
            <a:ext cx="8367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800" b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5541" name="Retângulo 4"/>
          <p:cNvSpPr>
            <a:spLocks noChangeArrowheads="1"/>
          </p:cNvSpPr>
          <p:nvPr/>
        </p:nvSpPr>
        <p:spPr bwMode="auto">
          <a:xfrm>
            <a:off x="1789113" y="2846388"/>
            <a:ext cx="70040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hlinkClick r:id="rId3"/>
              </a:rPr>
              <a:t>https://www.eetimes.com/euv-7-nm-roadmaps-detailed/#</a:t>
            </a:r>
            <a:endParaRPr lang="pt-BR" sz="2400"/>
          </a:p>
          <a:p>
            <a:pPr>
              <a:lnSpc>
                <a:spcPct val="100000"/>
              </a:lnSpc>
            </a:pPr>
            <a:endParaRPr lang="pt-BR" sz="2400"/>
          </a:p>
          <a:p>
            <a:pPr>
              <a:lnSpc>
                <a:spcPct val="100000"/>
              </a:lnSpc>
            </a:pPr>
            <a:endParaRPr lang="pt-BR" sz="2400"/>
          </a:p>
          <a:p>
            <a:pPr>
              <a:lnSpc>
                <a:spcPct val="100000"/>
              </a:lnSpc>
            </a:pPr>
            <a:endParaRPr lang="pt-BR" sz="2400"/>
          </a:p>
          <a:p>
            <a:pPr>
              <a:lnSpc>
                <a:spcPct val="100000"/>
              </a:lnSpc>
            </a:pPr>
            <a:r>
              <a:rPr lang="pt-BR" sz="2400">
                <a:hlinkClick r:id="rId4"/>
              </a:rPr>
              <a:t>https://www.zdnet.com/article/samsung-begins-production-in-new-euv-line-for-7-nm-chips/</a:t>
            </a:r>
            <a:endParaRPr lang="pt-BR" sz="2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Projeto no AutoCAD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76388" y="1754188"/>
            <a:ext cx="7369175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3200" b="0">
                <a:solidFill>
                  <a:srgbClr val="990000"/>
                </a:solidFill>
                <a:latin typeface="Arial" charset="0"/>
              </a:rPr>
              <a:t>Exemplo de projeto 3D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458913" y="4079875"/>
            <a:ext cx="7924800" cy="1073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AUTOCAD 3D HOUSE PART6 - SLOPED ROOF  (</a:t>
            </a:r>
            <a:r>
              <a:rPr lang="en-US" sz="1600" dirty="0" err="1">
                <a:solidFill>
                  <a:srgbClr val="0000CC"/>
                </a:solidFill>
                <a:cs typeface="Arial" pitchFamily="34" charset="0"/>
              </a:rPr>
              <a:t>SabeerCAD</a:t>
            </a:r>
            <a:r>
              <a:rPr lang="en-US" sz="16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  <a:defRPr/>
            </a:pPr>
            <a:r>
              <a:rPr lang="en-US" sz="1400" dirty="0">
                <a:solidFill>
                  <a:srgbClr val="003399"/>
                </a:solidFill>
                <a:uFill>
                  <a:solidFill>
                    <a:srgbClr val="0000CC"/>
                  </a:solidFill>
                </a:uFill>
                <a:latin typeface="Arial" pitchFamily="34" charset="0"/>
                <a:cs typeface="Arial" pitchFamily="34" charset="0"/>
                <a:hlinkClick r:id="rId3"/>
              </a:rPr>
              <a:t>https://www.youtube.com/watch?v=81BlAB0SlA0 </a:t>
            </a:r>
            <a:endParaRPr lang="en-US" sz="1400" b="0" dirty="0">
              <a:solidFill>
                <a:srgbClr val="003399"/>
              </a:solidFill>
              <a:uFill>
                <a:solidFill>
                  <a:srgbClr val="0000CC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4F31C8-0AD0-41B9-B79F-DB835F4C9EC1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Discussão</a:t>
            </a:r>
          </a:p>
        </p:txBody>
      </p:sp>
      <p:sp>
        <p:nvSpPr>
          <p:cNvPr id="6758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666875"/>
            <a:ext cx="83677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6758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262063" y="1819275"/>
            <a:ext cx="8540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</a:pP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Qual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 o </a:t>
            </a: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grau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 de </a:t>
            </a: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liberdade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 do </a:t>
            </a: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projetista</a:t>
            </a:r>
            <a:r>
              <a:rPr lang="en-US" sz="2800" b="0" dirty="0" smtClean="0">
                <a:solidFill>
                  <a:srgbClr val="990000"/>
                </a:solidFill>
                <a:latin typeface="Arial" charset="0"/>
              </a:rPr>
              <a:t>? </a:t>
            </a:r>
            <a:r>
              <a:rPr lang="en-US" sz="2800" b="0" dirty="0" err="1" smtClean="0">
                <a:solidFill>
                  <a:srgbClr val="990000"/>
                </a:solidFill>
                <a:latin typeface="Arial" charset="0"/>
              </a:rPr>
              <a:t>Quais</a:t>
            </a:r>
            <a:r>
              <a:rPr lang="en-US" sz="2800" b="0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800" b="0" dirty="0" err="1" smtClean="0">
                <a:solidFill>
                  <a:srgbClr val="990000"/>
                </a:solidFill>
                <a:latin typeface="Arial" charset="0"/>
              </a:rPr>
              <a:t>dimensões</a:t>
            </a:r>
            <a:r>
              <a:rPr lang="en-US" sz="2800" b="0" dirty="0" smtClean="0">
                <a:solidFill>
                  <a:srgbClr val="990000"/>
                </a:solidFill>
                <a:latin typeface="Arial" charset="0"/>
              </a:rPr>
              <a:t>?</a:t>
            </a:r>
            <a:endParaRPr lang="en-US" sz="2800" b="0" dirty="0">
              <a:solidFill>
                <a:srgbClr val="990000"/>
              </a:solidFill>
              <a:latin typeface="Arial" charset="0"/>
            </a:endParaRPr>
          </a:p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</a:pPr>
            <a:endParaRPr lang="en-US" sz="2800" b="0" dirty="0">
              <a:solidFill>
                <a:srgbClr val="990000"/>
              </a:solidFill>
              <a:latin typeface="Arial" charset="0"/>
            </a:endParaRPr>
          </a:p>
          <a:p>
            <a:pPr marL="819150" lvl="1" indent="-315913" algn="l" defTabSz="1008063">
              <a:lnSpc>
                <a:spcPct val="110000"/>
              </a:lnSpc>
              <a:spcAft>
                <a:spcPct val="20000"/>
              </a:spcAft>
              <a:buClr>
                <a:schemeClr val="accent2"/>
              </a:buClr>
              <a:buSzPct val="55000"/>
            </a:pP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Avaliar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tudo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que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está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800" b="0" dirty="0" err="1">
                <a:solidFill>
                  <a:srgbClr val="990000"/>
                </a:solidFill>
                <a:latin typeface="Arial" charset="0"/>
              </a:rPr>
              <a:t>envolvido</a:t>
            </a:r>
            <a:r>
              <a:rPr lang="en-US" sz="2800" b="0" dirty="0">
                <a:solidFill>
                  <a:srgbClr val="990000"/>
                </a:solidFill>
                <a:latin typeface="Arial" charset="0"/>
              </a:rPr>
              <a:t>…</a:t>
            </a: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 i="1" dirty="0">
              <a:solidFill>
                <a:srgbClr val="990000"/>
              </a:solidFill>
              <a:latin typeface="Arial" charset="0"/>
            </a:endParaRPr>
          </a:p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</a:pPr>
            <a:endParaRPr lang="en-US" sz="2400" b="0" dirty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8A4380-5678-4167-9837-B9E8B167E2D2}" type="slidenum">
              <a:rPr lang="en-GB" smtClean="0"/>
              <a:pPr/>
              <a:t>64</a:t>
            </a:fld>
            <a:endParaRPr lang="en-GB" smtClean="0"/>
          </a:p>
        </p:txBody>
      </p:sp>
      <p:pic>
        <p:nvPicPr>
          <p:cNvPr id="68611" name="Picture 2" descr="D:\MEUS_DOCUMENTOS\Usp\Exten\11\Patente-curso\Figuras\design_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962150"/>
            <a:ext cx="22590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 descr="D:\MEUS_DOCUMENTOS\Usp\Exten\11\Patente-curso\Figuras\foundr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1654175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:\MEUS_DOCUMENTOS\Usp\Exten\11\Patente-curso\Figuras\gds_layo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7325" y="3136900"/>
            <a:ext cx="21859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3451225" y="3800475"/>
            <a:ext cx="169703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Arquivos </a:t>
            </a:r>
          </a:p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CIF, GDS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68615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Projeto-Fabricação</a:t>
            </a:r>
          </a:p>
        </p:txBody>
      </p:sp>
      <p:sp>
        <p:nvSpPr>
          <p:cNvPr id="817169" name="AutoShape 17"/>
          <p:cNvSpPr>
            <a:spLocks noChangeArrowheads="1"/>
          </p:cNvSpPr>
          <p:nvPr/>
        </p:nvSpPr>
        <p:spPr bwMode="auto">
          <a:xfrm rot="20568432">
            <a:off x="3935413" y="2905125"/>
            <a:ext cx="2684462" cy="407988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8617" name="Picture 2" descr="D:\MEUS_DOCUMENTOS\Usp\Exten\11\Patente-curso\Figuras\mask_exam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2425" y="3554413"/>
            <a:ext cx="14668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2" descr="D:\MEUS_DOCUMENTOS\Usp\Exten\11\Patente-curso\Figuras\mask_exam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8" y="3617913"/>
            <a:ext cx="13890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 rot="9481430">
            <a:off x="5249863" y="5383213"/>
            <a:ext cx="1576387" cy="407987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8620" name="Picture 10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6875" y="5391150"/>
            <a:ext cx="2312988" cy="143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592263"/>
            <a:ext cx="8331200" cy="5072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8566150" y="2389188"/>
            <a:ext cx="47625" cy="368776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636" name="CaixaDeTexto 7"/>
          <p:cNvSpPr txBox="1">
            <a:spLocks noChangeArrowheads="1"/>
          </p:cNvSpPr>
          <p:nvPr/>
        </p:nvSpPr>
        <p:spPr bwMode="auto">
          <a:xfrm>
            <a:off x="4186238" y="4541838"/>
            <a:ext cx="42703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541713" y="3194050"/>
            <a:ext cx="655637" cy="1176338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638" name="CaixaDeTexto 7"/>
          <p:cNvSpPr txBox="1">
            <a:spLocks noChangeArrowheads="1"/>
          </p:cNvSpPr>
          <p:nvPr/>
        </p:nvSpPr>
        <p:spPr bwMode="auto">
          <a:xfrm>
            <a:off x="3175000" y="3444875"/>
            <a:ext cx="4270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</a:t>
            </a:r>
          </a:p>
        </p:txBody>
      </p:sp>
      <p:sp>
        <p:nvSpPr>
          <p:cNvPr id="69639" name="Rectangle 3"/>
          <p:cNvSpPr>
            <a:spLocks noChangeArrowheads="1"/>
          </p:cNvSpPr>
          <p:nvPr/>
        </p:nvSpPr>
        <p:spPr bwMode="auto">
          <a:xfrm>
            <a:off x="6926263" y="1573213"/>
            <a:ext cx="3154362" cy="79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A </a:t>
            </a:r>
            <a:r>
              <a:rPr lang="en-US" sz="1600" dirty="0" err="1">
                <a:solidFill>
                  <a:srgbClr val="FF0000"/>
                </a:solidFill>
              </a:rPr>
              <a:t>dimensão</a:t>
            </a:r>
            <a:r>
              <a:rPr lang="en-US" sz="1600" dirty="0">
                <a:solidFill>
                  <a:srgbClr val="FF0000"/>
                </a:solidFill>
              </a:rPr>
              <a:t> vertical  </a:t>
            </a:r>
            <a:r>
              <a:rPr lang="en-US" sz="1600" dirty="0" err="1">
                <a:solidFill>
                  <a:srgbClr val="FF0000"/>
                </a:solidFill>
              </a:rPr>
              <a:t>toda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dependente</a:t>
            </a:r>
            <a:r>
              <a:rPr lang="en-US" sz="1600" dirty="0">
                <a:solidFill>
                  <a:srgbClr val="FF0000"/>
                </a:solidFill>
              </a:rPr>
              <a:t>  do </a:t>
            </a:r>
            <a:r>
              <a:rPr lang="en-US" sz="1600" dirty="0" err="1">
                <a:solidFill>
                  <a:srgbClr val="FF0000"/>
                </a:solidFill>
              </a:rPr>
              <a:t>processo</a:t>
            </a:r>
            <a:r>
              <a:rPr lang="en-US" sz="1600" dirty="0">
                <a:solidFill>
                  <a:srgbClr val="FF0000"/>
                </a:solidFill>
              </a:rPr>
              <a:t>) é </a:t>
            </a:r>
            <a:r>
              <a:rPr lang="en-US" sz="1600" u="sng" dirty="0" err="1">
                <a:solidFill>
                  <a:srgbClr val="FF0000"/>
                </a:solidFill>
              </a:rPr>
              <a:t>responsabilidade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da</a:t>
            </a:r>
            <a:r>
              <a:rPr lang="en-US" sz="1600" u="sng" dirty="0">
                <a:solidFill>
                  <a:srgbClr val="FF0000"/>
                </a:solidFill>
              </a:rPr>
              <a:t> </a:t>
            </a:r>
            <a:r>
              <a:rPr lang="en-US" sz="1600" u="sng" dirty="0" err="1">
                <a:solidFill>
                  <a:srgbClr val="FF0000"/>
                </a:solidFill>
              </a:rPr>
              <a:t>fábrica</a:t>
            </a:r>
            <a:endParaRPr lang="en-US" sz="14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9640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Projeto-Fabricação</a:t>
            </a:r>
          </a:p>
        </p:txBody>
      </p:sp>
      <p:sp>
        <p:nvSpPr>
          <p:cNvPr id="69641" name="Rectangle 3"/>
          <p:cNvSpPr>
            <a:spLocks noChangeArrowheads="1"/>
          </p:cNvSpPr>
          <p:nvPr/>
        </p:nvSpPr>
        <p:spPr bwMode="auto">
          <a:xfrm>
            <a:off x="2257425" y="6430963"/>
            <a:ext cx="4837113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buClr>
                <a:srgbClr val="FCFCFA"/>
              </a:buClr>
              <a:buSzTx/>
              <a:buFontTx/>
              <a:buChar char="•"/>
            </a:pPr>
            <a:r>
              <a:rPr lang="en-US" sz="1600">
                <a:solidFill>
                  <a:srgbClr val="FF0000"/>
                </a:solidFill>
              </a:rPr>
              <a:t>O projetista tem </a:t>
            </a:r>
            <a:r>
              <a:rPr lang="en-US" sz="1600" u="sng">
                <a:solidFill>
                  <a:srgbClr val="FF0000"/>
                </a:solidFill>
              </a:rPr>
              <a:t>somente </a:t>
            </a:r>
            <a:r>
              <a:rPr lang="en-US" sz="1600">
                <a:solidFill>
                  <a:srgbClr val="FF0000"/>
                </a:solidFill>
              </a:rPr>
              <a:t>o domínio das </a:t>
            </a:r>
            <a:r>
              <a:rPr lang="en-US" sz="1600" u="sng">
                <a:solidFill>
                  <a:srgbClr val="FF0000"/>
                </a:solidFill>
              </a:rPr>
              <a:t>dimensões horizontais</a:t>
            </a:r>
            <a:endParaRPr lang="en-US" sz="1400" u="sng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/>
          </p:cNvSpPr>
          <p:nvPr/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pt-BR" sz="4900">
                <a:latin typeface="Calibri" pitchFamily="34" charset="0"/>
              </a:rPr>
              <a:t>Circuito Integrado</a:t>
            </a:r>
          </a:p>
        </p:txBody>
      </p:sp>
      <p:grpSp>
        <p:nvGrpSpPr>
          <p:cNvPr id="70659" name="Grupo 15"/>
          <p:cNvGrpSpPr>
            <a:grpSpLocks/>
          </p:cNvGrpSpPr>
          <p:nvPr/>
        </p:nvGrpSpPr>
        <p:grpSpPr bwMode="auto">
          <a:xfrm>
            <a:off x="5589588" y="4300538"/>
            <a:ext cx="3746500" cy="2020887"/>
            <a:chOff x="1213655" y="2802804"/>
            <a:chExt cx="6600150" cy="1833856"/>
          </a:xfrm>
        </p:grpSpPr>
        <p:pic>
          <p:nvPicPr>
            <p:cNvPr id="70671" name="Imagem 5" descr="fin_fet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3655" y="2814177"/>
              <a:ext cx="2116399" cy="182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2" name="Imagem 5" descr="fin_fet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81476" y="2802804"/>
              <a:ext cx="2116399" cy="182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3" name="Imagem 5" descr="fin_fet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7406" y="2812697"/>
              <a:ext cx="2116399" cy="182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ângulo 6"/>
            <p:cNvSpPr/>
            <p:nvPr/>
          </p:nvSpPr>
          <p:spPr>
            <a:xfrm>
              <a:off x="1269588" y="4050345"/>
              <a:ext cx="5853437" cy="5330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Paralelogramo 8"/>
            <p:cNvSpPr/>
            <p:nvPr/>
          </p:nvSpPr>
          <p:spPr>
            <a:xfrm>
              <a:off x="2690299" y="3423693"/>
              <a:ext cx="1127059" cy="616568"/>
            </a:xfrm>
            <a:prstGeom prst="parallelogram">
              <a:avLst>
                <a:gd name="adj" fmla="val 982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Triângulo isósceles 9"/>
            <p:cNvSpPr/>
            <p:nvPr/>
          </p:nvSpPr>
          <p:spPr>
            <a:xfrm>
              <a:off x="3084629" y="3688759"/>
              <a:ext cx="444672" cy="36158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Paralelogramo 10"/>
            <p:cNvSpPr/>
            <p:nvPr/>
          </p:nvSpPr>
          <p:spPr>
            <a:xfrm>
              <a:off x="3053866" y="3469791"/>
              <a:ext cx="763491" cy="337095"/>
            </a:xfrm>
            <a:prstGeom prst="parallelogram">
              <a:avLst>
                <a:gd name="adj" fmla="val 1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70678" name="Grupo 14"/>
            <p:cNvGrpSpPr>
              <a:grpSpLocks/>
            </p:cNvGrpSpPr>
            <p:nvPr/>
          </p:nvGrpSpPr>
          <p:grpSpPr bwMode="auto">
            <a:xfrm>
              <a:off x="4926418" y="3427229"/>
              <a:ext cx="1127061" cy="627321"/>
              <a:chOff x="2842436" y="3576084"/>
              <a:chExt cx="1127061" cy="627321"/>
            </a:xfrm>
          </p:grpSpPr>
          <p:sp>
            <p:nvSpPr>
              <p:cNvPr id="12" name="Paralelogramo 11"/>
              <p:cNvSpPr/>
              <p:nvPr/>
            </p:nvSpPr>
            <p:spPr>
              <a:xfrm>
                <a:off x="2843655" y="3575429"/>
                <a:ext cx="1127059" cy="616568"/>
              </a:xfrm>
              <a:prstGeom prst="parallelogram">
                <a:avLst>
                  <a:gd name="adj" fmla="val 9821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Triângulo isósceles 12"/>
              <p:cNvSpPr/>
              <p:nvPr/>
            </p:nvSpPr>
            <p:spPr>
              <a:xfrm>
                <a:off x="3237985" y="3840495"/>
                <a:ext cx="444672" cy="363026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Paralelogramo 13"/>
              <p:cNvSpPr/>
              <p:nvPr/>
            </p:nvSpPr>
            <p:spPr>
              <a:xfrm>
                <a:off x="3210019" y="3621527"/>
                <a:ext cx="760696" cy="337095"/>
              </a:xfrm>
              <a:prstGeom prst="parallelogram">
                <a:avLst>
                  <a:gd name="adj" fmla="val 10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pic>
        <p:nvPicPr>
          <p:cNvPr id="70660" name="Imagem 5" descr="fin_f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4302125"/>
            <a:ext cx="30845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/>
          </p:cNvSpPr>
          <p:nvPr/>
        </p:nvSpPr>
        <p:spPr bwMode="auto">
          <a:xfrm>
            <a:off x="4927600" y="2165350"/>
            <a:ext cx="31067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>
              <a:spcBef>
                <a:spcPct val="20000"/>
              </a:spcBef>
              <a:defRPr/>
            </a:pPr>
            <a:r>
              <a:rPr lang="pt-BR" sz="2600" dirty="0">
                <a:latin typeface="Calibri" pitchFamily="34" charset="0"/>
                <a:cs typeface="Arial" pitchFamily="34" charset="0"/>
              </a:rPr>
              <a:t>Transistor Isolado</a:t>
            </a:r>
          </a:p>
          <a:p>
            <a:pPr marL="377979" indent="-377979">
              <a:spcBef>
                <a:spcPct val="20000"/>
              </a:spcBef>
              <a:buFont typeface="Arial" charset="0"/>
              <a:buChar char="•"/>
              <a:defRPr/>
            </a:pPr>
            <a:endParaRPr lang="pt-BR" sz="2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Projeto-Fabricação</a:t>
            </a:r>
          </a:p>
        </p:txBody>
      </p:sp>
      <p:sp>
        <p:nvSpPr>
          <p:cNvPr id="70663" name="Paralelogramo 20"/>
          <p:cNvSpPr>
            <a:spLocks noChangeArrowheads="1"/>
          </p:cNvSpPr>
          <p:nvPr/>
        </p:nvSpPr>
        <p:spPr bwMode="auto">
          <a:xfrm>
            <a:off x="604838" y="2757488"/>
            <a:ext cx="4438650" cy="930275"/>
          </a:xfrm>
          <a:prstGeom prst="parallelogram">
            <a:avLst>
              <a:gd name="adj" fmla="val 135364"/>
            </a:avLst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0664" name="Paralelogramo 21"/>
          <p:cNvSpPr>
            <a:spLocks noChangeArrowheads="1"/>
          </p:cNvSpPr>
          <p:nvPr/>
        </p:nvSpPr>
        <p:spPr bwMode="auto">
          <a:xfrm>
            <a:off x="1779588" y="3082925"/>
            <a:ext cx="2198687" cy="153988"/>
          </a:xfrm>
          <a:prstGeom prst="parallelogram">
            <a:avLst>
              <a:gd name="adj" fmla="val 151178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0665" name="Paralelogramo 22"/>
          <p:cNvSpPr>
            <a:spLocks noChangeArrowheads="1"/>
          </p:cNvSpPr>
          <p:nvPr/>
        </p:nvSpPr>
        <p:spPr bwMode="auto">
          <a:xfrm>
            <a:off x="5149850" y="2474913"/>
            <a:ext cx="4835525" cy="1163637"/>
          </a:xfrm>
          <a:prstGeom prst="parallelogram">
            <a:avLst>
              <a:gd name="adj" fmla="val 57350"/>
            </a:avLst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0666" name="Paralelogramo 23"/>
          <p:cNvSpPr>
            <a:spLocks noChangeArrowheads="1"/>
          </p:cNvSpPr>
          <p:nvPr/>
        </p:nvSpPr>
        <p:spPr bwMode="auto">
          <a:xfrm>
            <a:off x="5767388" y="2982913"/>
            <a:ext cx="841375" cy="123825"/>
          </a:xfrm>
          <a:prstGeom prst="parallelogram">
            <a:avLst>
              <a:gd name="adj" fmla="val 51685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0667" name="Paralelogramo 24"/>
          <p:cNvSpPr>
            <a:spLocks noChangeArrowheads="1"/>
          </p:cNvSpPr>
          <p:nvPr/>
        </p:nvSpPr>
        <p:spPr bwMode="auto">
          <a:xfrm>
            <a:off x="7054850" y="2982913"/>
            <a:ext cx="841375" cy="122237"/>
          </a:xfrm>
          <a:prstGeom prst="parallelogram">
            <a:avLst>
              <a:gd name="adj" fmla="val 5235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0668" name="Paralelogramo 25"/>
          <p:cNvSpPr>
            <a:spLocks noChangeArrowheads="1"/>
          </p:cNvSpPr>
          <p:nvPr/>
        </p:nvSpPr>
        <p:spPr bwMode="auto">
          <a:xfrm>
            <a:off x="8312150" y="2987675"/>
            <a:ext cx="841375" cy="123825"/>
          </a:xfrm>
          <a:prstGeom prst="parallelogram">
            <a:avLst>
              <a:gd name="adj" fmla="val 51685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0669" name="Rectangle 3"/>
          <p:cNvSpPr>
            <a:spLocks noChangeArrowheads="1"/>
          </p:cNvSpPr>
          <p:nvPr/>
        </p:nvSpPr>
        <p:spPr bwMode="auto">
          <a:xfrm>
            <a:off x="1112838" y="1919288"/>
            <a:ext cx="8199437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000" b="0">
                <a:solidFill>
                  <a:srgbClr val="990000"/>
                </a:solidFill>
                <a:latin typeface="Arial" charset="0"/>
              </a:rPr>
              <a:t>Dimensões e geometrias pretendidas para uma máscara, definidas pelo projetista em seu leiaute </a:t>
            </a:r>
          </a:p>
        </p:txBody>
      </p:sp>
      <p:sp>
        <p:nvSpPr>
          <p:cNvPr id="70670" name="Rectangle 3"/>
          <p:cNvSpPr>
            <a:spLocks noChangeArrowheads="1"/>
          </p:cNvSpPr>
          <p:nvPr/>
        </p:nvSpPr>
        <p:spPr bwMode="auto">
          <a:xfrm>
            <a:off x="2379663" y="6583363"/>
            <a:ext cx="5591175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000" b="0">
                <a:solidFill>
                  <a:srgbClr val="990000"/>
                </a:solidFill>
                <a:latin typeface="Arial" charset="0"/>
              </a:rPr>
              <a:t>Transistores fabricados segundo a máscara construída na foundry.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7765DA-0C04-4072-AF92-EA64537F3363}" type="slidenum">
              <a:rPr lang="en-GB" smtClean="0"/>
              <a:pPr/>
              <a:t>67</a:t>
            </a:fld>
            <a:endParaRPr lang="en-GB" smtClean="0"/>
          </a:p>
        </p:txBody>
      </p:sp>
      <p:pic>
        <p:nvPicPr>
          <p:cNvPr id="71683" name="Picture 2" descr="D:\MEUS_DOCUMENTOS\Usp\Exten\11\Patente-curso\Figuras\design_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316163"/>
            <a:ext cx="22590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3" descr="D:\MEUS_DOCUMENTOS\Usp\Exten\11\Patente-curso\Figuras\foundr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1654175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4" descr="D:\MEUS_DOCUMENTOS\Usp\Exten\11\Patente-curso\Figuras\file_transf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2438" y="4614863"/>
            <a:ext cx="15033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D:\MEUS_DOCUMENTOS\Usp\Exten\11\Patente-curso\Figuras\f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0750" y="57086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5" descr="D:\MEUS_DOCUMENTOS\Usp\Exten\11\Patente-curso\Figuras\gds_layou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9200" y="5349875"/>
            <a:ext cx="12144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8" name="Group 8"/>
          <p:cNvGrpSpPr>
            <a:grpSpLocks/>
          </p:cNvGrpSpPr>
          <p:nvPr/>
        </p:nvGrpSpPr>
        <p:grpSpPr bwMode="auto">
          <a:xfrm>
            <a:off x="5859463" y="5424488"/>
            <a:ext cx="1809750" cy="1196975"/>
            <a:chOff x="1118" y="3446"/>
            <a:chExt cx="1140" cy="754"/>
          </a:xfrm>
        </p:grpSpPr>
        <p:pic>
          <p:nvPicPr>
            <p:cNvPr id="71698" name="Picture 9" descr="D:\MEUS_DOCUMENTOS\Usp\Exten\11\Patente-curso\Figuras\fi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0" y="367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9" name="Picture 10" descr="D:\MEUS_DOCUMENTOS\Usp\Exten\11\Patente-curso\Figuras\gds_layou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8" y="3446"/>
              <a:ext cx="765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689" name="Rectangle 3"/>
          <p:cNvSpPr>
            <a:spLocks noChangeArrowheads="1"/>
          </p:cNvSpPr>
          <p:nvPr/>
        </p:nvSpPr>
        <p:spPr bwMode="auto">
          <a:xfrm>
            <a:off x="4306888" y="6292850"/>
            <a:ext cx="169703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Arquivos </a:t>
            </a:r>
          </a:p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CIF, GDS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1690" name="Rectangle 3"/>
          <p:cNvSpPr>
            <a:spLocks noChangeArrowheads="1"/>
          </p:cNvSpPr>
          <p:nvPr/>
        </p:nvSpPr>
        <p:spPr bwMode="auto">
          <a:xfrm>
            <a:off x="3255963" y="2435225"/>
            <a:ext cx="16970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EUA, Holanda, Taiwan, Israel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1691" name="Rectangle 3"/>
          <p:cNvSpPr>
            <a:spLocks noChangeArrowheads="1"/>
          </p:cNvSpPr>
          <p:nvPr/>
        </p:nvSpPr>
        <p:spPr bwMode="auto">
          <a:xfrm>
            <a:off x="5057775" y="2381250"/>
            <a:ext cx="1925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China, Cingapura, Índia, Malásia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817168" name="AutoShape 16"/>
          <p:cNvSpPr>
            <a:spLocks noChangeArrowheads="1"/>
          </p:cNvSpPr>
          <p:nvPr/>
        </p:nvSpPr>
        <p:spPr bwMode="auto">
          <a:xfrm rot="4961405">
            <a:off x="2532856" y="4131469"/>
            <a:ext cx="1222375" cy="407988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7169" name="AutoShape 17"/>
          <p:cNvSpPr>
            <a:spLocks noChangeArrowheads="1"/>
          </p:cNvSpPr>
          <p:nvPr/>
        </p:nvSpPr>
        <p:spPr bwMode="auto">
          <a:xfrm rot="-4338504">
            <a:off x="6946106" y="4394994"/>
            <a:ext cx="1222375" cy="407988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694" name="Rectangle 3"/>
          <p:cNvSpPr>
            <a:spLocks noChangeArrowheads="1"/>
          </p:cNvSpPr>
          <p:nvPr/>
        </p:nvSpPr>
        <p:spPr bwMode="auto">
          <a:xfrm>
            <a:off x="1109663" y="3768725"/>
            <a:ext cx="1887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indica como devem ser as máscaras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1695" name="Rectangle 3"/>
          <p:cNvSpPr>
            <a:spLocks noChangeArrowheads="1"/>
          </p:cNvSpPr>
          <p:nvPr/>
        </p:nvSpPr>
        <p:spPr bwMode="auto">
          <a:xfrm>
            <a:off x="7802563" y="3806825"/>
            <a:ext cx="1887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fabrica as máscaras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1696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Informações da Foundry</a:t>
            </a:r>
          </a:p>
        </p:txBody>
      </p:sp>
      <p:sp>
        <p:nvSpPr>
          <p:cNvPr id="71697" name="Rectangle 3"/>
          <p:cNvSpPr>
            <a:spLocks noChangeArrowheads="1"/>
          </p:cNvSpPr>
          <p:nvPr/>
        </p:nvSpPr>
        <p:spPr bwMode="auto">
          <a:xfrm>
            <a:off x="2095500" y="1660525"/>
            <a:ext cx="4216400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000" b="0">
                <a:solidFill>
                  <a:srgbClr val="990000"/>
                </a:solidFill>
                <a:latin typeface="Arial" charset="0"/>
              </a:rPr>
              <a:t>Para o projetista gerar o leiaute….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DC9347-66DD-47EE-B2E7-318D09A45A28}" type="slidenum">
              <a:rPr lang="en-GB" smtClean="0"/>
              <a:pPr/>
              <a:t>68</a:t>
            </a:fld>
            <a:endParaRPr lang="en-GB" smtClean="0"/>
          </a:p>
        </p:txBody>
      </p:sp>
      <p:pic>
        <p:nvPicPr>
          <p:cNvPr id="72707" name="Picture 2" descr="D:\MEUS_DOCUMENTOS\Usp\Exten\11\Patente-curso\Figuras\design_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316163"/>
            <a:ext cx="22590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D:\MEUS_DOCUMENTOS\Usp\Exten\11\Patente-curso\Figuras\foundr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1654175"/>
            <a:ext cx="2362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D:\MEUS_DOCUMENTOS\Usp\Exten\11\Patente-curso\Figuras\file_transf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2438" y="4614863"/>
            <a:ext cx="15033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D:\MEUS_DOCUMENTOS\Usp\Exten\11\Patente-curso\Figuras\f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0750" y="57086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5" descr="D:\MEUS_DOCUMENTOS\Usp\Exten\11\Patente-curso\Figuras\gds_layou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9200" y="5349875"/>
            <a:ext cx="121443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12" name="Group 8"/>
          <p:cNvGrpSpPr>
            <a:grpSpLocks/>
          </p:cNvGrpSpPr>
          <p:nvPr/>
        </p:nvGrpSpPr>
        <p:grpSpPr bwMode="auto">
          <a:xfrm>
            <a:off x="5859463" y="5424488"/>
            <a:ext cx="1809750" cy="1196975"/>
            <a:chOff x="1118" y="3446"/>
            <a:chExt cx="1140" cy="754"/>
          </a:xfrm>
        </p:grpSpPr>
        <p:pic>
          <p:nvPicPr>
            <p:cNvPr id="72725" name="Picture 9" descr="D:\MEUS_DOCUMENTOS\Usp\Exten\11\Patente-curso\Figuras\fi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0" y="367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26" name="Picture 10" descr="D:\MEUS_DOCUMENTOS\Usp\Exten\11\Patente-curso\Figuras\gds_layou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8" y="3446"/>
              <a:ext cx="765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713" name="Rectangle 3"/>
          <p:cNvSpPr>
            <a:spLocks noChangeArrowheads="1"/>
          </p:cNvSpPr>
          <p:nvPr/>
        </p:nvSpPr>
        <p:spPr bwMode="auto">
          <a:xfrm>
            <a:off x="4306888" y="6292850"/>
            <a:ext cx="169703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Arquivos </a:t>
            </a:r>
          </a:p>
          <a:p>
            <a:pPr marL="377825" indent="-377825" defTabSz="1008063"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CIF, GDS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2714" name="Rectangle 3"/>
          <p:cNvSpPr>
            <a:spLocks noChangeArrowheads="1"/>
          </p:cNvSpPr>
          <p:nvPr/>
        </p:nvSpPr>
        <p:spPr bwMode="auto">
          <a:xfrm>
            <a:off x="3255963" y="2435225"/>
            <a:ext cx="16970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EUA, Holanda, Taiwan, Israel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2715" name="Rectangle 3"/>
          <p:cNvSpPr>
            <a:spLocks noChangeArrowheads="1"/>
          </p:cNvSpPr>
          <p:nvPr/>
        </p:nvSpPr>
        <p:spPr bwMode="auto">
          <a:xfrm>
            <a:off x="5057775" y="2381250"/>
            <a:ext cx="1925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China, Cingapura, Índia, Malásia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2716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Informações da Foundry</a:t>
            </a:r>
          </a:p>
        </p:txBody>
      </p:sp>
      <p:sp>
        <p:nvSpPr>
          <p:cNvPr id="817168" name="AutoShape 16"/>
          <p:cNvSpPr>
            <a:spLocks noChangeArrowheads="1"/>
          </p:cNvSpPr>
          <p:nvPr/>
        </p:nvSpPr>
        <p:spPr bwMode="auto">
          <a:xfrm rot="4961405">
            <a:off x="2532856" y="4131469"/>
            <a:ext cx="1222375" cy="407988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7169" name="AutoShape 17"/>
          <p:cNvSpPr>
            <a:spLocks noChangeArrowheads="1"/>
          </p:cNvSpPr>
          <p:nvPr/>
        </p:nvSpPr>
        <p:spPr bwMode="auto">
          <a:xfrm rot="-4338504">
            <a:off x="6946106" y="4394994"/>
            <a:ext cx="1222375" cy="407988"/>
          </a:xfrm>
          <a:prstGeom prst="rightArrow">
            <a:avLst>
              <a:gd name="adj1" fmla="val 50000"/>
              <a:gd name="adj2" fmla="val 74903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9" name="Rectangle 3"/>
          <p:cNvSpPr>
            <a:spLocks noChangeArrowheads="1"/>
          </p:cNvSpPr>
          <p:nvPr/>
        </p:nvSpPr>
        <p:spPr bwMode="auto">
          <a:xfrm>
            <a:off x="1109663" y="3768725"/>
            <a:ext cx="1887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indica como devem ser as máscaras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72720" name="Rectangle 3"/>
          <p:cNvSpPr>
            <a:spLocks noChangeArrowheads="1"/>
          </p:cNvSpPr>
          <p:nvPr/>
        </p:nvSpPr>
        <p:spPr bwMode="auto">
          <a:xfrm>
            <a:off x="7802563" y="3806825"/>
            <a:ext cx="18875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defTabSz="1008063">
              <a:lnSpc>
                <a:spcPct val="70000"/>
              </a:lnSpc>
              <a:spcBef>
                <a:spcPct val="5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en-US" sz="2000">
                <a:solidFill>
                  <a:srgbClr val="006666"/>
                </a:solidFill>
                <a:latin typeface="Arial" charset="0"/>
              </a:rPr>
              <a:t>fabrica as máscaras</a:t>
            </a:r>
            <a:endParaRPr lang="en-US" sz="2000" b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884238" y="3671888"/>
            <a:ext cx="8834437" cy="3319462"/>
          </a:xfrm>
          <a:prstGeom prst="rect">
            <a:avLst/>
          </a:prstGeom>
          <a:solidFill>
            <a:srgbClr val="F8F8F8">
              <a:alpha val="66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 rot="10800000">
            <a:off x="2492375" y="3863975"/>
            <a:ext cx="5603875" cy="738188"/>
          </a:xfrm>
          <a:prstGeom prst="uturnArrow">
            <a:avLst>
              <a:gd name="adj1" fmla="val 25000"/>
              <a:gd name="adj2" fmla="val 25000"/>
              <a:gd name="adj3" fmla="val 31001"/>
              <a:gd name="adj4" fmla="val 43750"/>
              <a:gd name="adj5" fmla="val 100000"/>
            </a:avLst>
          </a:prstGeom>
          <a:solidFill>
            <a:srgbClr val="FFFF66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23" name="CaixaDeTexto 22"/>
          <p:cNvSpPr txBox="1">
            <a:spLocks noChangeArrowheads="1"/>
          </p:cNvSpPr>
          <p:nvPr/>
        </p:nvSpPr>
        <p:spPr bwMode="auto">
          <a:xfrm>
            <a:off x="2433638" y="4926013"/>
            <a:ext cx="5648325" cy="25542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>
                <a:solidFill>
                  <a:srgbClr val="FF0000"/>
                </a:solidFill>
                <a:latin typeface="Arial" charset="0"/>
              </a:rPr>
              <a:t>Parâmetros dos dispositivos (Modelo SPICE)</a:t>
            </a:r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0000"/>
                </a:solidFill>
                <a:latin typeface="Arial" charset="0"/>
              </a:rPr>
              <a:t>e Regras de Projeto do nó tecnológico usado</a:t>
            </a:r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3399"/>
                </a:solidFill>
                <a:latin typeface="Arial" charset="0"/>
              </a:rPr>
              <a:t>(os parâmetros mudam de valores de uma foundry para outra, mesmo em nós tecnológicos iguais) -</a:t>
            </a:r>
          </a:p>
          <a:p>
            <a:pPr>
              <a:lnSpc>
                <a:spcPct val="100000"/>
              </a:lnSpc>
            </a:pPr>
            <a:endParaRPr lang="pt-BR" sz="200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FF0000"/>
                </a:solidFill>
                <a:latin typeface="Arial" charset="0"/>
              </a:rPr>
              <a:t>Design kit (biblioteca de células</a:t>
            </a:r>
            <a:r>
              <a:rPr lang="pt-BR" sz="2000">
                <a:solidFill>
                  <a:srgbClr val="003399"/>
                </a:solidFill>
                <a:latin typeface="Arial" charset="0"/>
              </a:rPr>
              <a:t> </a:t>
            </a:r>
            <a:r>
              <a:rPr lang="pt-BR" sz="2000">
                <a:solidFill>
                  <a:srgbClr val="FF0000"/>
                </a:solidFill>
                <a:latin typeface="Arial" charset="0"/>
              </a:rPr>
              <a:t>caracterizadas) do nó tecnológico usado</a:t>
            </a:r>
          </a:p>
        </p:txBody>
      </p:sp>
      <p:sp>
        <p:nvSpPr>
          <p:cNvPr id="72724" name="Rectangle 3"/>
          <p:cNvSpPr>
            <a:spLocks noChangeArrowheads="1"/>
          </p:cNvSpPr>
          <p:nvPr/>
        </p:nvSpPr>
        <p:spPr bwMode="auto">
          <a:xfrm>
            <a:off x="1755775" y="1660525"/>
            <a:ext cx="4556125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000" b="0">
                <a:solidFill>
                  <a:srgbClr val="990000"/>
                </a:solidFill>
                <a:latin typeface="Arial" charset="0"/>
              </a:rPr>
              <a:t>… a foundry fornece info do processo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F86614-6867-4130-9CD2-83E8ADCE6A2A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Parâmetros Elétricos</a:t>
            </a:r>
          </a:p>
        </p:txBody>
      </p:sp>
      <p:sp>
        <p:nvSpPr>
          <p:cNvPr id="737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714500"/>
            <a:ext cx="8367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São parâmetros elétricos ou físicos ou experimentais usados em modelos de transistor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Modelos são utilizados em simulação elétrica/circuitos (tipo SPICE) 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A funcionalidade e desempenho dos circuitos são confirmados nas simulações 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A foundry deve realizar testes constantes para manter os parâmetros porque os projetistas confiam neles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8C9B5E-1E19-4BC1-A31A-C63764E2120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1275" y="2182813"/>
            <a:ext cx="827087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pt-BR" sz="3200">
                <a:solidFill>
                  <a:srgbClr val="990000"/>
                </a:solidFill>
                <a:latin typeface="Arial" charset="0"/>
              </a:rPr>
              <a:t>4 </a:t>
            </a:r>
            <a:r>
              <a:rPr lang="pt-BR" sz="32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 7 bilhões  trans :  X 1,75 bilhões 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pt-BR" sz="32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1,8  70 mm</a:t>
            </a:r>
            <a:r>
              <a:rPr lang="pt-BR" sz="3200" baseline="300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2</a:t>
            </a:r>
            <a:r>
              <a:rPr lang="pt-BR" sz="32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 :   X 39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pt-BR" sz="32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2  100 milhões/ mm</a:t>
            </a:r>
            <a:r>
              <a:rPr lang="pt-BR" sz="3200" baseline="300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2 </a:t>
            </a:r>
            <a:r>
              <a:rPr lang="pt-BR" sz="3200">
                <a:solidFill>
                  <a:srgbClr val="990000"/>
                </a:solidFill>
                <a:latin typeface="Arial" charset="0"/>
                <a:sym typeface="Wingdings" pitchFamily="2" charset="2"/>
              </a:rPr>
              <a:t>:  X 500 milhões</a:t>
            </a: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endParaRPr lang="pt-BR" sz="3200">
              <a:solidFill>
                <a:srgbClr val="990000"/>
              </a:solidFill>
              <a:latin typeface="Arial" charset="0"/>
              <a:sym typeface="Wingdings" pitchFamily="2" charset="2"/>
            </a:endParaRPr>
          </a:p>
          <a:p>
            <a:pPr marL="377825" indent="-377825" algn="l" defTabSz="1008063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990000"/>
              </a:buClr>
              <a:buSzTx/>
              <a:buFontTx/>
              <a:buNone/>
            </a:pPr>
            <a:r>
              <a:rPr lang="pt-BR" sz="3200">
                <a:solidFill>
                  <a:srgbClr val="990000"/>
                </a:solidFill>
                <a:latin typeface="Arial" charset="0"/>
              </a:rPr>
              <a:t>Como esta integração ocorreu?</a:t>
            </a:r>
            <a:endParaRPr lang="pt-BR" sz="2600" b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C1F731-4838-4A12-9378-9B39E664E49B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Regras de Projeto</a:t>
            </a:r>
          </a:p>
        </p:txBody>
      </p:sp>
      <p:sp>
        <p:nvSpPr>
          <p:cNvPr id="7475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39763" y="1714500"/>
            <a:ext cx="9129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As máscaras determinam as geometrias 3D dos transistores e fios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Limite na precisão para a construção das máscaras (do equipamento de fabricação da máscara): influencia as etapas químicas- determina, por exemplo, o comprimento mínimo de canal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O projetista deve seguir uma série de </a:t>
            </a:r>
            <a:r>
              <a:rPr lang="en-US" sz="2800">
                <a:solidFill>
                  <a:srgbClr val="990000"/>
                </a:solidFill>
                <a:latin typeface="Arial" charset="0"/>
              </a:rPr>
              <a:t>regras de projeto</a:t>
            </a:r>
            <a:r>
              <a:rPr lang="en-US" sz="2800" b="0">
                <a:solidFill>
                  <a:srgbClr val="990000"/>
                </a:solidFill>
                <a:latin typeface="Arial" charset="0"/>
              </a:rPr>
              <a:t>- visa garantir que as dimensões desenhadas tenham a precisão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75BCE4-22A0-412E-9968-D59B7225953A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Design Kits</a:t>
            </a:r>
          </a:p>
        </p:txBody>
      </p:sp>
      <p:sp>
        <p:nvSpPr>
          <p:cNvPr id="75780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39763" y="1714500"/>
            <a:ext cx="9129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Para acelerar o tempo de projeto, o reuso de blocos é importante, apesar de não mandatório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Sem reuso, o projeto de circuitos complexos seria impraticável dentro de tempo para o mercado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Foundries projetam e caracterizam células básicas porque conhecem melhor a tecnologia e os seus novos nós tecnológicos</a:t>
            </a:r>
          </a:p>
          <a:p>
            <a:pPr marL="819150" lvl="1" indent="-315913" algn="l" defTabSz="1008063"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r>
              <a:rPr lang="en-US" sz="2800" b="0">
                <a:solidFill>
                  <a:srgbClr val="990000"/>
                </a:solidFill>
                <a:latin typeface="Arial" charset="0"/>
              </a:rPr>
              <a:t>Células podem ser portas lógicas ou blocos específicos como contatos de substrato de transistores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A3E7E6-4DA9-4D72-85C5-86912646C18B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760413" y="735013"/>
            <a:ext cx="8955087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Questionário</a:t>
            </a:r>
          </a:p>
        </p:txBody>
      </p:sp>
      <p:sp>
        <p:nvSpPr>
          <p:cNvPr id="7680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109663" y="1666875"/>
            <a:ext cx="8367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15913" algn="l" defTabSz="1008063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</a:pPr>
            <a:endParaRPr lang="en-US" sz="2400" b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r>
              <a:rPr lang="pt-BR" sz="4900">
                <a:latin typeface="Calibri" pitchFamily="34" charset="0"/>
              </a:rPr>
              <a:t>Nós tecnológicos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Nós tecnológicos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07573" y="2038446"/>
            <a:ext cx="7300450" cy="4708981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10 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µm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1971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6 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µm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1974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3 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µm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1977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1.5 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µm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1981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1 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µm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1984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800 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1987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600 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1990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350 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1993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250 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1996</a:t>
            </a:r>
          </a:p>
          <a:p>
            <a:pPr algn="l">
              <a:lnSpc>
                <a:spcPct val="150000"/>
              </a:lnSpc>
              <a:buFont typeface="Arial"/>
              <a:buChar char="•"/>
              <a:tabLst>
                <a:tab pos="1341438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180 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1999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130 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2001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90 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2003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65 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2005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45 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2007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32 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2009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22 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2012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14 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2014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10 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2016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7 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2018</a:t>
            </a:r>
          </a:p>
          <a:p>
            <a:pPr marL="354013" algn="l">
              <a:lnSpc>
                <a:spcPct val="150000"/>
              </a:lnSpc>
              <a:buFont typeface="Arial"/>
              <a:buChar char="•"/>
              <a:tabLst>
                <a:tab pos="1695450" algn="l"/>
              </a:tabLst>
              <a:defRPr/>
            </a:pP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5 </a:t>
            </a:r>
            <a:r>
              <a:rPr lang="pt-BR" sz="2000" dirty="0" err="1">
                <a:solidFill>
                  <a:srgbClr val="3333CC"/>
                </a:solidFill>
                <a:cs typeface="Arial" pitchFamily="34" charset="0"/>
              </a:rPr>
              <a:t>nm</a:t>
            </a:r>
            <a:r>
              <a:rPr lang="pt-BR" sz="2000" dirty="0">
                <a:solidFill>
                  <a:srgbClr val="3333CC"/>
                </a:solidFill>
                <a:cs typeface="Arial" pitchFamily="34" charset="0"/>
              </a:rPr>
              <a:t> – 	2020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909638" y="1492250"/>
            <a:ext cx="8101012" cy="31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990000"/>
                </a:solidFill>
                <a:latin typeface="Arial" charset="0"/>
              </a:rPr>
              <a:t>Redução das dimensões dos transistores (comprimento do canal)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/>
          <p:cNvSpPr>
            <a:spLocks noGrp="1"/>
          </p:cNvSpPr>
          <p:nvPr>
            <p:ph idx="1"/>
          </p:nvPr>
        </p:nvSpPr>
        <p:spPr>
          <a:xfrm>
            <a:off x="677863" y="1665288"/>
            <a:ext cx="9072562" cy="2101850"/>
          </a:xfrm>
        </p:spPr>
        <p:txBody>
          <a:bodyPr/>
          <a:lstStyle/>
          <a:p>
            <a:pPr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>O principal motor para a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evolução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dos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equipamentos de hardware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em TI foi o avanço dos nós tecnológicos de fabricação de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CIs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BR" dirty="0" smtClean="0">
                <a:latin typeface="Calibri" pitchFamily="34" charset="0"/>
                <a:cs typeface="Calibri" pitchFamily="34" charset="0"/>
              </a:rPr>
              <a:t>Não devemos esquecer de dar crédito a todas as novas técnicas de projeto de circuitos e sistemas de hardware que têm permitido a otimização do desempenho dos produtos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125538" y="735013"/>
            <a:ext cx="7591425" cy="67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defTabSz="1008063">
              <a:lnSpc>
                <a:spcPct val="85000"/>
              </a:lnSpc>
              <a:buClrTx/>
              <a:buSzTx/>
              <a:buFontTx/>
              <a:buNone/>
            </a:pPr>
            <a:r>
              <a:rPr lang="en-US" sz="4800" b="0">
                <a:solidFill>
                  <a:srgbClr val="990000"/>
                </a:solidFill>
                <a:latin typeface="Arial" charset="0"/>
              </a:rPr>
              <a:t>Evolução do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5959FE"/>
      </a:folHlink>
    </a:clrScheme>
    <a:fontScheme name="Estrutura padrã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66"/>
        </a:solidFill>
        <a:ln w="28575">
          <a:solidFill>
            <a:srgbClr val="FFCC00"/>
          </a:solidFill>
          <a:miter lim="800000"/>
          <a:headEnd/>
          <a:tailEnd/>
        </a:ln>
        <a:effectLst>
          <a:outerShdw dist="35921" dir="2700000" algn="ctr" rotWithShape="0">
            <a:srgbClr val="292929"/>
          </a:outerShdw>
        </a:effectLst>
      </a:spPr>
      <a:bodyPr wrap="none" anchor="ctr"/>
      <a:lstStyle>
        <a:defPPr>
          <a:defRPr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triangle" w="med" len="med"/>
        </a:ln>
        <a:effectLst>
          <a:outerShdw dist="35921" dir="2700000" algn="ctr" rotWithShape="0">
            <a:srgbClr val="29292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63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19471</TotalTime>
  <Words>2203</Words>
  <Application>Microsoft Office PowerPoint</Application>
  <PresentationFormat>Personalizar</PresentationFormat>
  <Paragraphs>538</Paragraphs>
  <Slides>72</Slides>
  <Notes>51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72</vt:i4>
      </vt:variant>
    </vt:vector>
  </HeadingPairs>
  <TitlesOfParts>
    <vt:vector size="83" baseType="lpstr">
      <vt:lpstr>Times New Roman</vt:lpstr>
      <vt:lpstr>Arial</vt:lpstr>
      <vt:lpstr>Wingdings</vt:lpstr>
      <vt:lpstr>Calibri</vt:lpstr>
      <vt:lpstr>Arial Unicode MS</vt:lpstr>
      <vt:lpstr>Symbol</vt:lpstr>
      <vt:lpstr>Estrutura padrão</vt:lpstr>
      <vt:lpstr>Personalizar design</vt:lpstr>
      <vt:lpstr>Imagem de bitmap</vt:lpstr>
      <vt:lpstr>Microsoft Clip Gallery</vt:lpstr>
      <vt:lpstr>Gráfico do Microsoft Graph 2000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Avanço dos nós tecnológicos –retrato de início de 2022 </vt:lpstr>
      <vt:lpstr>Avanço dos nós tecnológicos </vt:lpstr>
      <vt:lpstr>Algumas empresas de HW e seus produtos (2020)</vt:lpstr>
      <vt:lpstr>Algumas empresas de HW e seus produtos (2020)</vt:lpstr>
      <vt:lpstr>Algumas empresas de HW e seus produtos</vt:lpstr>
      <vt:lpstr>Slide 15</vt:lpstr>
      <vt:lpstr>Chips no Brasil</vt:lpstr>
      <vt:lpstr>Programa CI Brasil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  Encapsulamento        (Packaging) </vt:lpstr>
      <vt:lpstr>Tipos de Encapsulamento (evolução de acordo com aumento do número de pinos</vt:lpstr>
      <vt:lpstr>Slide 37</vt:lpstr>
      <vt:lpstr>Slide 38</vt:lpstr>
      <vt:lpstr>Slide 39</vt:lpstr>
      <vt:lpstr>Slide 40</vt:lpstr>
      <vt:lpstr>Módulos Multichip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CIs</dc:title>
  <dc:creator>Wang J. Chau</dc:creator>
  <dc:description>Mudanças em relação à versão de 2014</dc:description>
  <cp:lastModifiedBy>Jiang Chau Wang</cp:lastModifiedBy>
  <cp:revision>609</cp:revision>
  <dcterms:modified xsi:type="dcterms:W3CDTF">2022-08-17T21:49:38Z</dcterms:modified>
</cp:coreProperties>
</file>