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4v" ContentType="video/unknown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  <p:sldMasterId id="2147483707" r:id="rId3"/>
  </p:sldMasterIdLst>
  <p:notesMasterIdLst>
    <p:notesMasterId r:id="rId20"/>
  </p:notesMasterIdLst>
  <p:sldIdLst>
    <p:sldId id="290" r:id="rId4"/>
    <p:sldId id="337" r:id="rId5"/>
    <p:sldId id="339" r:id="rId6"/>
    <p:sldId id="332" r:id="rId7"/>
    <p:sldId id="356" r:id="rId8"/>
    <p:sldId id="357" r:id="rId9"/>
    <p:sldId id="344" r:id="rId10"/>
    <p:sldId id="345" r:id="rId11"/>
    <p:sldId id="343" r:id="rId12"/>
    <p:sldId id="342" r:id="rId13"/>
    <p:sldId id="346" r:id="rId14"/>
    <p:sldId id="341" r:id="rId15"/>
    <p:sldId id="340" r:id="rId16"/>
    <p:sldId id="312" r:id="rId17"/>
    <p:sldId id="354" r:id="rId18"/>
    <p:sldId id="355" r:id="rId19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modifyVerifier cryptProviderType="rsaFull" cryptAlgorithmClass="hash" cryptAlgorithmType="typeAny" cryptAlgorithmSid="4" spinCount="100000" saltData="ZNueC52z0X8ZcMV/Ywk7Mg==" hashData="0QZUsVluxsh6JXcWdsVuUfrpqms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14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83F2278-D27D-5D45-905E-4E5FE0E18F20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54443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63303B-867B-1749-AA4F-67311BC57683}" type="slidenum">
              <a:rPr lang="pt-BR" smtClean="0"/>
              <a:pPr>
                <a:defRPr/>
              </a:pPr>
              <a:t>3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E3B671-674F-D841-A4CA-6E01F4A3EA27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D20A52-01D3-8742-BDA4-D034FA4BDC03}" type="slidenum">
              <a:rPr lang="pt-BR" smtClean="0"/>
              <a:pPr>
                <a:defRPr/>
              </a:pPr>
              <a:t>13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B871A0-7DC7-8740-B773-4BD61CDDF2CC}" type="slidenum">
              <a:rPr lang="pt-BR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BF64A-0AB6-6A49-9FEC-73FC789DCF3B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2317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C3BE5-EB74-844B-BE0C-B47F4230109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8858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71C18-5F23-F34B-9067-A5A9113FFEC4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4504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D83B5-88CC-BD43-B653-ED76FF684258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8140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6EB96-94D1-384A-B0EB-14601F39B9CD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3877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C68BF-62CD-DA46-80CC-4B25A6DD19E8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0900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F7FC9-B6F7-0644-88AF-8A9AD2DCE594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3603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CF23A-39F8-814E-BF72-D2D152F2645A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5100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14775-1DF3-DB4E-A31F-F54FE44764A1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1164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F68CA-0220-424C-9BB7-C8FDCC0E15E2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104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82542-B912-9B46-9381-7EF96061D0E6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1304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48952-30A8-0248-A06F-6D71445272F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41375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5E19D-2965-0949-9BD3-DCE0AD0FF0B8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66215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0F720-EE1E-9340-9B47-4A3DF35EE2A8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57230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2A6E6-53EC-DD45-9495-F5A9224E7BAB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6924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A7B3D-5F3E-4947-9D5D-1FF577E16E25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44174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58907-5C50-A24E-8343-7FAAFFD5B1EF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053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D4243-6303-BD47-8BAB-95EBAE8A017B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37018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D6E35-F2DF-E54B-9507-30DD360A4016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62060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C174E-F94F-D543-8F75-0755F038D552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4879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EAA9A-48D0-0D41-AAD1-AAAFA0E07E18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2508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A5472-3B1E-2C49-BD3A-2FE5C71AD18D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6539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2EB1B-6BE8-AE4C-B08B-882C9721F020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770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E7960-9A7D-4046-9D55-5AFB6A4D6376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20982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763F2-170B-3B46-A5D4-FEAE640B87F4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59409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D4B90-FB0B-764E-A861-3704D67F7112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60556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FC85D-5EE7-DB4B-BE42-0939CDC4855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380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F7CEC-E888-1B42-B49B-B75BED56B691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4992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4D60D-8A3F-FA47-B9C5-C2998B745D6F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6965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58B5B-749D-394F-BB27-E67AED6AC931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2759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1CE06-0C79-5247-832C-465B3AF7B40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622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33B3D-AF12-394B-9476-3B7573208C7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5898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3F1A9-3B0E-1B42-86E8-6D7E9ADA27FB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4956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7DA662F8-B752-764D-8966-FD6FA21BAB3F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5EB269D8-8A69-A84A-82D6-FD4D521BA35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F184940C-0C5A-FD41-9D64-5823F0918630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972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1" Type="http://schemas.microsoft.com/office/2007/relationships/media" Target="../media/media4.m4v"/><Relationship Id="rId2" Type="http://schemas.openxmlformats.org/officeDocument/2006/relationships/video" Target="../media/media4.m4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video" Target="../media/media3.mp4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1"/>
          <p:cNvSpPr txBox="1">
            <a:spLocks noChangeArrowheads="1"/>
          </p:cNvSpPr>
          <p:nvPr/>
        </p:nvSpPr>
        <p:spPr bwMode="auto">
          <a:xfrm>
            <a:off x="723900" y="333375"/>
            <a:ext cx="7349939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800" dirty="0">
                <a:solidFill>
                  <a:srgbClr val="000000"/>
                </a:solidFill>
              </a:rPr>
              <a:t>Bem vindos à aula 7</a:t>
            </a:r>
          </a:p>
          <a:p>
            <a:pPr eaLnBrk="1" hangingPunct="1"/>
            <a:endParaRPr lang="pt-BR" sz="2800" dirty="0">
              <a:solidFill>
                <a:srgbClr val="000000"/>
              </a:solidFill>
            </a:endParaRPr>
          </a:p>
          <a:p>
            <a:pPr eaLnBrk="1" hangingPunct="1"/>
            <a:r>
              <a:rPr lang="pt-BR" sz="2800" dirty="0">
                <a:solidFill>
                  <a:srgbClr val="000000"/>
                </a:solidFill>
              </a:rPr>
              <a:t>Colisões</a:t>
            </a:r>
          </a:p>
          <a:p>
            <a:pPr eaLnBrk="1" hangingPunct="1"/>
            <a:endParaRPr lang="pt-BR" sz="1800" dirty="0">
              <a:solidFill>
                <a:srgbClr val="000000"/>
              </a:solidFill>
            </a:endParaRPr>
          </a:p>
          <a:p>
            <a:pPr eaLnBrk="1" hangingPunct="1"/>
            <a:r>
              <a:rPr lang="pt-BR" sz="1800" dirty="0" smtClean="0">
                <a:solidFill>
                  <a:srgbClr val="000000"/>
                </a:solidFill>
              </a:rPr>
              <a:t>Façam </a:t>
            </a:r>
            <a:r>
              <a:rPr lang="pt-BR" sz="1800" dirty="0">
                <a:solidFill>
                  <a:srgbClr val="000000"/>
                </a:solidFill>
              </a:rPr>
              <a:t>a lista de exercícios 2</a:t>
            </a:r>
            <a:r>
              <a:rPr lang="pt-BR" sz="1800" dirty="0" smtClean="0">
                <a:solidFill>
                  <a:srgbClr val="000000"/>
                </a:solidFill>
              </a:rPr>
              <a:t> </a:t>
            </a:r>
            <a:r>
              <a:rPr lang="pt-BR" sz="1800" dirty="0">
                <a:solidFill>
                  <a:srgbClr val="000000"/>
                </a:solidFill>
              </a:rPr>
              <a:t>(disponível no site</a:t>
            </a:r>
            <a:r>
              <a:rPr lang="pt-BR" sz="1800" dirty="0" smtClean="0">
                <a:solidFill>
                  <a:srgbClr val="000000"/>
                </a:solidFill>
              </a:rPr>
              <a:t>) + exercícios do livro.</a:t>
            </a:r>
            <a:endParaRPr lang="pt-BR" sz="1800" dirty="0">
              <a:solidFill>
                <a:srgbClr val="000000"/>
              </a:solidFill>
            </a:endParaRPr>
          </a:p>
          <a:p>
            <a:pPr eaLnBrk="1" hangingPunct="1"/>
            <a:endParaRPr lang="pt-BR" sz="1800" dirty="0">
              <a:solidFill>
                <a:srgbClr val="000000"/>
              </a:solidFill>
            </a:endParaRPr>
          </a:p>
          <a:p>
            <a:pPr eaLnBrk="1" hangingPunct="1"/>
            <a:r>
              <a:rPr lang="pt-BR" sz="1800" dirty="0">
                <a:solidFill>
                  <a:srgbClr val="000000"/>
                </a:solidFill>
              </a:rPr>
              <a:t>Isto é requisito </a:t>
            </a:r>
            <a:r>
              <a:rPr lang="pt-BR" sz="1800" i="1" u="sng" dirty="0">
                <a:solidFill>
                  <a:srgbClr val="000000"/>
                </a:solidFill>
              </a:rPr>
              <a:t>mínimo</a:t>
            </a:r>
            <a:r>
              <a:rPr lang="pt-BR" sz="1800" dirty="0">
                <a:solidFill>
                  <a:srgbClr val="000000"/>
                </a:solidFill>
              </a:rPr>
              <a:t> para a prova!</a:t>
            </a:r>
          </a:p>
          <a:p>
            <a:pPr eaLnBrk="1" hangingPunct="1"/>
            <a:endParaRPr lang="pt-BR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36838"/>
            <a:ext cx="4630737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Box 8"/>
          <p:cNvSpPr txBox="1">
            <a:spLocks noChangeArrowheads="1"/>
          </p:cNvSpPr>
          <p:nvPr/>
        </p:nvSpPr>
        <p:spPr bwMode="auto">
          <a:xfrm>
            <a:off x="684213" y="6165850"/>
            <a:ext cx="2185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Efren Reyes (1954)</a:t>
            </a:r>
          </a:p>
        </p:txBody>
      </p:sp>
      <p:pic>
        <p:nvPicPr>
          <p:cNvPr id="3" name="Fisica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7925" y="-28302"/>
            <a:ext cx="7778086" cy="58335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938" y="0"/>
            <a:ext cx="9144000" cy="5072063"/>
          </a:xfrm>
        </p:spPr>
        <p:txBody>
          <a:bodyPr>
            <a:normAutofit/>
          </a:bodyPr>
          <a:lstStyle/>
          <a:p>
            <a:pPr indent="0" algn="just">
              <a:lnSpc>
                <a:spcPts val="4000"/>
              </a:lnSpc>
              <a:buFontTx/>
              <a:buNone/>
              <a:defRPr/>
            </a:pPr>
            <a:r>
              <a:rPr lang="pt-BR" sz="2000" dirty="0" smtClean="0"/>
              <a:t>Pense rápido: Você está em uma pista a 50 km/</a:t>
            </a:r>
            <a:r>
              <a:rPr lang="pt-BR" sz="2000" dirty="0" err="1" smtClean="0"/>
              <a:t>h</a:t>
            </a:r>
            <a:r>
              <a:rPr lang="pt-BR" sz="2000" dirty="0" smtClean="0"/>
              <a:t> quando nota um carro igual ao seu, vindo em sua direção, também a 50 km/h. A única alternativa é desviar para se esborrachar em um muro maciço de concreto. Você decide</a:t>
            </a:r>
          </a:p>
          <a:p>
            <a:pPr marL="822960" indent="-457200" algn="just">
              <a:lnSpc>
                <a:spcPts val="4000"/>
              </a:lnSpc>
              <a:buClr>
                <a:srgbClr val="FF0000"/>
              </a:buClr>
              <a:buFontTx/>
              <a:buAutoNum type="arabicPeriod"/>
              <a:defRPr/>
            </a:pPr>
            <a:r>
              <a:rPr lang="pt-BR" sz="2000" dirty="0" smtClean="0"/>
              <a:t>Colidir com o outro carro.</a:t>
            </a:r>
          </a:p>
          <a:p>
            <a:pPr marL="822960" indent="-457200" algn="just">
              <a:lnSpc>
                <a:spcPts val="4000"/>
              </a:lnSpc>
              <a:buClr>
                <a:srgbClr val="FF0000"/>
              </a:buClr>
              <a:buFontTx/>
              <a:buAutoNum type="arabicPeriod"/>
              <a:defRPr/>
            </a:pPr>
            <a:r>
              <a:rPr lang="pt-BR" sz="2000" dirty="0" smtClean="0"/>
              <a:t>Colidir com o muro maciço.</a:t>
            </a:r>
          </a:p>
          <a:p>
            <a:pPr marL="822960" indent="-457200" algn="just">
              <a:lnSpc>
                <a:spcPts val="4000"/>
              </a:lnSpc>
              <a:buClr>
                <a:srgbClr val="FF0000"/>
              </a:buClr>
              <a:buFontTx/>
              <a:buAutoNum type="arabicPeriod"/>
              <a:defRPr/>
            </a:pPr>
            <a:r>
              <a:rPr lang="pt-BR" sz="2000" dirty="0" smtClean="0"/>
              <a:t>Colidir com qualquer um deles, pois o resultado será o mesmo.</a:t>
            </a:r>
          </a:p>
          <a:p>
            <a:pPr marL="822960" indent="-457200" algn="just">
              <a:lnSpc>
                <a:spcPts val="4000"/>
              </a:lnSpc>
              <a:buClr>
                <a:srgbClr val="FF0000"/>
              </a:buClr>
              <a:buFontTx/>
              <a:buAutoNum type="arabicPeriod"/>
              <a:defRPr/>
            </a:pPr>
            <a:r>
              <a:rPr lang="pt-BR" sz="2000" dirty="0" smtClean="0"/>
              <a:t>Congelar em pânico.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142875" y="500063"/>
            <a:ext cx="9144000" cy="6215062"/>
          </a:xfrm>
        </p:spPr>
        <p:txBody>
          <a:bodyPr>
            <a:normAutofit fontScale="85000" lnSpcReduction="10000"/>
          </a:bodyPr>
          <a:lstStyle/>
          <a:p>
            <a:pPr indent="0" algn="just">
              <a:lnSpc>
                <a:spcPts val="4000"/>
              </a:lnSpc>
              <a:buFontTx/>
              <a:buNone/>
              <a:defRPr/>
            </a:pPr>
            <a:r>
              <a:rPr lang="pt-BR" sz="2400" dirty="0" smtClean="0"/>
              <a:t>Suponha que você esteja sobre um carro inicialmente em repouso em um trilho com muito pouco atrito. Você arremessa bolas contra um anteparo rigidamente montado sobre o carro. Se as bolas retornam para trás e para a direita como mostrado na figura, o carro é posto em movimento?</a:t>
            </a:r>
          </a:p>
          <a:p>
            <a:pPr indent="0" algn="just">
              <a:lnSpc>
                <a:spcPts val="4000"/>
              </a:lnSpc>
              <a:buFontTx/>
              <a:buNone/>
              <a:defRPr/>
            </a:pPr>
            <a:endParaRPr lang="pt-BR" sz="2400" dirty="0" smtClean="0"/>
          </a:p>
          <a:p>
            <a:pPr indent="0" algn="just">
              <a:lnSpc>
                <a:spcPts val="4000"/>
              </a:lnSpc>
              <a:buFontTx/>
              <a:buNone/>
              <a:defRPr/>
            </a:pPr>
            <a:endParaRPr lang="pt-BR" sz="2400" dirty="0" smtClean="0"/>
          </a:p>
          <a:p>
            <a:pPr indent="0" algn="just">
              <a:lnSpc>
                <a:spcPts val="4000"/>
              </a:lnSpc>
              <a:buFontTx/>
              <a:buNone/>
              <a:defRPr/>
            </a:pPr>
            <a:endParaRPr lang="pt-BR" sz="2400" dirty="0" smtClean="0"/>
          </a:p>
          <a:p>
            <a:pPr indent="0" algn="just">
              <a:lnSpc>
                <a:spcPts val="4000"/>
              </a:lnSpc>
              <a:buFontTx/>
              <a:buNone/>
              <a:defRPr/>
            </a:pPr>
            <a:endParaRPr lang="pt-BR" sz="2400" dirty="0" smtClean="0"/>
          </a:p>
          <a:p>
            <a:pPr marL="822960" indent="-457200" algn="just">
              <a:lnSpc>
                <a:spcPts val="4000"/>
              </a:lnSpc>
              <a:buClr>
                <a:srgbClr val="FF0000"/>
              </a:buClr>
              <a:buFontTx/>
              <a:buAutoNum type="arabicPeriod"/>
              <a:defRPr/>
            </a:pPr>
            <a:r>
              <a:rPr lang="pt-BR" sz="2400" dirty="0" smtClean="0"/>
              <a:t>Sim, ele se move para a direita.</a:t>
            </a:r>
          </a:p>
          <a:p>
            <a:pPr marL="822960" indent="-457200" algn="just">
              <a:lnSpc>
                <a:spcPts val="4000"/>
              </a:lnSpc>
              <a:buClr>
                <a:srgbClr val="FF0000"/>
              </a:buClr>
              <a:buFontTx/>
              <a:buAutoNum type="arabicPeriod"/>
              <a:defRPr/>
            </a:pPr>
            <a:r>
              <a:rPr lang="pt-BR" sz="2400" dirty="0" smtClean="0"/>
              <a:t>Sim, ele se move para a esquerda.</a:t>
            </a:r>
          </a:p>
          <a:p>
            <a:pPr marL="822960" indent="-457200" algn="just">
              <a:lnSpc>
                <a:spcPts val="4000"/>
              </a:lnSpc>
              <a:buClr>
                <a:srgbClr val="FF0000"/>
              </a:buClr>
              <a:buFontTx/>
              <a:buAutoNum type="arabicPeriod"/>
              <a:defRPr/>
            </a:pPr>
            <a:r>
              <a:rPr lang="pt-BR" sz="2400" dirty="0" smtClean="0"/>
              <a:t>Não. Ele permanece </a:t>
            </a:r>
            <a:r>
              <a:rPr lang="pt-BR" sz="2400" smtClean="0"/>
              <a:t>no lugar.</a:t>
            </a:r>
            <a:endParaRPr lang="pt-BR" sz="2400" dirty="0" smtClean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2643188"/>
            <a:ext cx="4572000" cy="269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299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17822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26988" y="20638"/>
            <a:ext cx="9144001" cy="4214812"/>
          </a:xfrm>
        </p:spPr>
        <p:txBody>
          <a:bodyPr>
            <a:normAutofit/>
          </a:bodyPr>
          <a:lstStyle/>
          <a:p>
            <a:pPr indent="0" algn="just">
              <a:lnSpc>
                <a:spcPts val="4000"/>
              </a:lnSpc>
              <a:buFontTx/>
              <a:buNone/>
              <a:defRPr/>
            </a:pPr>
            <a:r>
              <a:rPr lang="pt-BR" sz="2400" dirty="0" smtClean="0"/>
              <a:t>Um carro compacto e um caminhão grande colidem de frente e permanecem unidos. Qual deles sofre a maior mudança de momento?</a:t>
            </a:r>
          </a:p>
          <a:p>
            <a:pPr indent="0" algn="just">
              <a:lnSpc>
                <a:spcPts val="4000"/>
              </a:lnSpc>
              <a:buFontTx/>
              <a:buNone/>
              <a:defRPr/>
            </a:pPr>
            <a:endParaRPr lang="pt-BR" sz="2400" dirty="0" smtClean="0"/>
          </a:p>
          <a:p>
            <a:pPr marL="822960" indent="-457200" algn="just">
              <a:lnSpc>
                <a:spcPts val="4000"/>
              </a:lnSpc>
              <a:buClr>
                <a:srgbClr val="FF0000"/>
              </a:buClr>
              <a:buFontTx/>
              <a:buAutoNum type="arabicPeriod"/>
              <a:defRPr/>
            </a:pPr>
            <a:r>
              <a:rPr lang="pt-BR" sz="2400" dirty="0" smtClean="0"/>
              <a:t>O carro.</a:t>
            </a:r>
          </a:p>
          <a:p>
            <a:pPr marL="822960" indent="-457200" algn="just">
              <a:lnSpc>
                <a:spcPts val="4000"/>
              </a:lnSpc>
              <a:buClr>
                <a:srgbClr val="FF0000"/>
              </a:buClr>
              <a:buFontTx/>
              <a:buAutoNum type="arabicPeriod"/>
              <a:defRPr/>
            </a:pPr>
            <a:r>
              <a:rPr lang="pt-BR" sz="2400" dirty="0" smtClean="0"/>
              <a:t>O caminhão.</a:t>
            </a:r>
          </a:p>
          <a:p>
            <a:pPr marL="822960" indent="-457200" algn="just">
              <a:lnSpc>
                <a:spcPts val="4000"/>
              </a:lnSpc>
              <a:buClr>
                <a:srgbClr val="FF0000"/>
              </a:buClr>
              <a:buFontTx/>
              <a:buAutoNum type="arabicPeriod"/>
              <a:defRPr/>
            </a:pPr>
            <a:r>
              <a:rPr lang="pt-BR" sz="2400" dirty="0" smtClean="0"/>
              <a:t>A  mudança é a mesma para ambos.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0"/>
            <a:ext cx="9144000" cy="4214813"/>
          </a:xfrm>
        </p:spPr>
        <p:txBody>
          <a:bodyPr>
            <a:normAutofit/>
          </a:bodyPr>
          <a:lstStyle/>
          <a:p>
            <a:pPr indent="0" algn="just">
              <a:lnSpc>
                <a:spcPts val="4000"/>
              </a:lnSpc>
              <a:buFontTx/>
              <a:buNone/>
              <a:defRPr/>
            </a:pPr>
            <a:r>
              <a:rPr lang="pt-BR" sz="2400" dirty="0" smtClean="0"/>
              <a:t>É possível que um objeto estacionário atingido por um objeto em movimento tenha um momento final maior do que o momento inicial do objeto em movimento?</a:t>
            </a:r>
          </a:p>
          <a:p>
            <a:pPr indent="0" algn="just">
              <a:lnSpc>
                <a:spcPts val="4000"/>
              </a:lnSpc>
              <a:buFontTx/>
              <a:buNone/>
              <a:defRPr/>
            </a:pPr>
            <a:endParaRPr lang="pt-BR" sz="2400" dirty="0" smtClean="0"/>
          </a:p>
          <a:p>
            <a:pPr marL="822960" indent="-457200" algn="just">
              <a:lnSpc>
                <a:spcPts val="4000"/>
              </a:lnSpc>
              <a:buClr>
                <a:srgbClr val="FF0000"/>
              </a:buClr>
              <a:buFontTx/>
              <a:buAutoNum type="arabicPeriod"/>
              <a:defRPr/>
            </a:pPr>
            <a:r>
              <a:rPr lang="pt-BR" sz="2400" dirty="0" smtClean="0"/>
              <a:t>Sim.</a:t>
            </a:r>
          </a:p>
          <a:p>
            <a:pPr marL="822960" indent="-457200" algn="just">
              <a:lnSpc>
                <a:spcPts val="4000"/>
              </a:lnSpc>
              <a:buClr>
                <a:srgbClr val="FF0000"/>
              </a:buClr>
              <a:buFontTx/>
              <a:buAutoNum type="arabicPeriod"/>
              <a:defRPr/>
            </a:pPr>
            <a:r>
              <a:rPr lang="pt-BR" sz="2400" dirty="0" smtClean="0"/>
              <a:t>Não, pois isso violaria a lei de conservação de momento.</a:t>
            </a:r>
          </a:p>
        </p:txBody>
      </p:sp>
    </p:spTree>
    <p:extLst>
      <p:ext uri="{BB962C8B-B14F-4D97-AF65-F5344CB8AC3E}">
        <p14:creationId xmlns:p14="http://schemas.microsoft.com/office/powerpoint/2010/main" val="782033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41926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ark gluon plasma (QGP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2" y="0"/>
            <a:ext cx="9180512" cy="6885384"/>
          </a:xfrm>
          <a:prstGeom prst="rect">
            <a:avLst/>
          </a:prstGeom>
        </p:spPr>
      </p:pic>
      <p:sp>
        <p:nvSpPr>
          <p:cNvPr id="31745" name="TextBox 3"/>
          <p:cNvSpPr txBox="1">
            <a:spLocks noChangeArrowheads="1"/>
          </p:cNvSpPr>
          <p:nvPr/>
        </p:nvSpPr>
        <p:spPr bwMode="auto">
          <a:xfrm>
            <a:off x="5364163" y="188913"/>
            <a:ext cx="3238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Relativistic Heavy Ion Collider</a:t>
            </a:r>
          </a:p>
          <a:p>
            <a:pPr eaLnBrk="1" hangingPunct="1"/>
            <a:r>
              <a:rPr lang="en-US" sz="1800">
                <a:solidFill>
                  <a:schemeClr val="bg1"/>
                </a:solidFill>
              </a:rPr>
              <a:t>Brookhaven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otons Accelerate in LHC and Collide in ATLA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9905"/>
            <a:ext cx="6223000" cy="4572000"/>
          </a:xfrm>
          <a:prstGeom prst="rect">
            <a:avLst/>
          </a:prstGeom>
        </p:spPr>
      </p:pic>
      <p:pic>
        <p:nvPicPr>
          <p:cNvPr id="4" name="First collisions at the Large Hadron Collider (LHC)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6170" y="3645024"/>
            <a:ext cx="5687830" cy="3199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060821_ChandraX_DM_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12250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5612</TotalTime>
  <Words>278</Words>
  <Application>Microsoft Macintosh PowerPoint</Application>
  <PresentationFormat>On-screen Show (4:3)</PresentationFormat>
  <Paragraphs>36</Paragraphs>
  <Slides>16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2_Design padrão</vt:lpstr>
      <vt:lpstr>3_Design padrão</vt:lpstr>
      <vt:lpstr>4_Design padrão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lmcal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colisao</dc:title>
  <dc:subject/>
  <dc:creator>martinelli</dc:creator>
  <cp:keywords/>
  <dc:description/>
  <cp:lastModifiedBy>Marcelo Martinelli</cp:lastModifiedBy>
  <cp:revision>51</cp:revision>
  <dcterms:created xsi:type="dcterms:W3CDTF">2010-03-01T21:01:48Z</dcterms:created>
  <dcterms:modified xsi:type="dcterms:W3CDTF">2016-04-26T20:54:59Z</dcterms:modified>
  <cp:category/>
</cp:coreProperties>
</file>