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29" r:id="rId4"/>
    <p:sldId id="331" r:id="rId5"/>
    <p:sldId id="353" r:id="rId6"/>
    <p:sldId id="354" r:id="rId7"/>
    <p:sldId id="332" r:id="rId8"/>
    <p:sldId id="333" r:id="rId9"/>
    <p:sldId id="334" r:id="rId10"/>
    <p:sldId id="335" r:id="rId11"/>
    <p:sldId id="336" r:id="rId12"/>
    <p:sldId id="337" r:id="rId13"/>
    <p:sldId id="305" r:id="rId14"/>
    <p:sldId id="338" r:id="rId15"/>
    <p:sldId id="340" r:id="rId16"/>
    <p:sldId id="341" r:id="rId17"/>
    <p:sldId id="343" r:id="rId18"/>
    <p:sldId id="355" r:id="rId19"/>
    <p:sldId id="342" r:id="rId20"/>
    <p:sldId id="344" r:id="rId21"/>
    <p:sldId id="356" r:id="rId22"/>
    <p:sldId id="346" r:id="rId23"/>
    <p:sldId id="347" r:id="rId24"/>
    <p:sldId id="350" r:id="rId25"/>
    <p:sldId id="306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00"/>
    <a:srgbClr val="FFFF00"/>
    <a:srgbClr val="0000FF"/>
    <a:srgbClr val="FF3399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26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C9144D3-3E25-4FA4-82CE-8D4AD53F1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C78E94D-3208-41FE-AD7B-82478839B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C005B62-8A41-47D3-ACA6-9196BE5CBB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A925C-DCB1-4816-9410-EB854AAA92D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0481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3437BF7-D834-4194-81CF-F9891E1F5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883AE32-4B31-4D47-BFAB-34F293EF5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AB01957-6E5D-43A0-B17C-FA5C6A9F5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2087D-792E-4180-AF20-84359951F79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6961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413C993-7E61-4D26-9A56-982F8F864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3789A3-67F5-48C6-90F4-09E6D7EE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BB59319-E88E-4522-856E-495E20BE1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B5633-2CF5-4DD2-92AE-9F50B70586C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8871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7D777F9-E45D-4CA7-8AF4-85AA3BA6D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468B07F-9D46-479A-9541-036D3D520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A0DF85-A3FD-41A2-A221-782745C02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E6169-9F86-455D-BEAB-848BF761C49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1943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1F51954-EEAE-48DC-9C5C-D04FEB4B5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7FE72E-5714-45B0-AF1A-9054B3793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E1B319D-6AF3-4C72-8226-0B292C793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21AA2-253F-494C-AE50-0667434950A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9851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AA89A0-F695-435D-B087-3062E029B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FE94C7-C93A-4E93-825E-252B7CD4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BCFA18-3B19-4A2E-80C2-558620D57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67745-3F96-4250-B576-19A894BC465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751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8CCF30F-39A5-492A-AA74-C214B1F1F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19E69B7-4F62-4D49-83C7-E70454096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CE95CB4-E0C1-41F8-8599-245A35065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00BA-8DBA-4E86-8869-7D6288EEBEC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3642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3761403-7968-463B-A95C-E9ADE1AFB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DEDBE58-8F3D-4071-B36E-EB316255A1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68E44E9-4D92-4B5C-AF0A-591B09B75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87561-CE8A-4763-8109-C63CB61DFE0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7997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DD50391-939B-4685-ADCD-B20F4488D8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4AE999E-CE73-4345-9CC9-EFE93F479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9381204-C018-479A-9F0B-AC1D38A36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126EC-BC67-4AAC-818E-C42FCBB5D23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0919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880ABE-3426-42B4-8E34-78E473282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540925-37A1-4317-A4FB-86372FEE5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0844A3-082D-4611-AEAE-63B6826A9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A8A11-E6E9-4F36-A595-81BA44DFBCC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4381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A3FF0D-CAC0-4938-B3F4-CA026E9D2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2D84B5-7BD1-4CF0-877A-0366DF5E1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506F35-5469-4C19-9144-14B74339C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428A6-589B-4BAD-ABA5-1CB8C918F61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8753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C1C1C"/>
            </a:gs>
            <a:gs pos="50000">
              <a:srgbClr val="000066"/>
            </a:gs>
            <a:gs pos="100000">
              <a:srgbClr val="1C1C1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000F6A8-A28C-48F0-AC85-4CAB7EAE6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08824B41-8791-4FA1-92D0-73617A736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6410F71-42BD-46D3-8B98-3A73C6334F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C93F33D-67EC-44FE-A357-D8CC0AE0BF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268F358-951E-47A1-AD9D-F9EC6E56B7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C88117-8051-4DFC-9AA0-62DB47841A27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9">
            <a:extLst>
              <a:ext uri="{FF2B5EF4-FFF2-40B4-BE49-F238E27FC236}">
                <a16:creationId xmlns:a16="http://schemas.microsoft.com/office/drawing/2014/main" xmlns="" id="{090FC0BA-5758-49F2-A3B6-A1B8538B6793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2053" name="Line 6">
              <a:extLst>
                <a:ext uri="{FF2B5EF4-FFF2-40B4-BE49-F238E27FC236}">
                  <a16:creationId xmlns:a16="http://schemas.microsoft.com/office/drawing/2014/main" xmlns="" id="{87063B52-EB7E-4295-8A9F-B0E617CF1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Line 7">
              <a:extLst>
                <a:ext uri="{FF2B5EF4-FFF2-40B4-BE49-F238E27FC236}">
                  <a16:creationId xmlns:a16="http://schemas.microsoft.com/office/drawing/2014/main" xmlns="" id="{F5E4F7FF-8C52-4E4B-B0E1-8E34CD621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Text Box 8">
              <a:extLst>
                <a:ext uri="{FF2B5EF4-FFF2-40B4-BE49-F238E27FC236}">
                  <a16:creationId xmlns:a16="http://schemas.microsoft.com/office/drawing/2014/main" xmlns="" id="{943976B6-CFA8-4058-AAFD-19807A7C0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051" name="Text Box 11">
            <a:extLst>
              <a:ext uri="{FF2B5EF4-FFF2-40B4-BE49-F238E27FC236}">
                <a16:creationId xmlns:a16="http://schemas.microsoft.com/office/drawing/2014/main" xmlns="" id="{6AAA6F66-0AD9-4571-BE0B-0460C025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25538"/>
            <a:ext cx="8316913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600" b="1" i="1">
                <a:solidFill>
                  <a:schemeClr val="bg1"/>
                </a:solidFill>
              </a:rPr>
              <a:t>MOVIMENTO DAS MOLÉCULAS ATRAVÉS DAS MEMBRANAS CELULARES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endParaRPr lang="pt-BR" altLang="en-US" sz="2600" b="1" i="1">
              <a:solidFill>
                <a:srgbClr val="FFFF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endParaRPr lang="pt-BR" altLang="en-US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endParaRPr lang="pt-BR" altLang="en-US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endParaRPr lang="pt-BR" altLang="en-US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endParaRPr lang="pt-BR" altLang="en-US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1900" b="1">
                <a:solidFill>
                  <a:srgbClr val="FFFF00"/>
                </a:solidFill>
              </a:rPr>
              <a:t>Disciplina: </a:t>
            </a:r>
            <a:r>
              <a:rPr lang="pt-BR" altLang="en-US" sz="1900" b="1">
                <a:solidFill>
                  <a:srgbClr val="FFFFFF"/>
                </a:solidFill>
              </a:rPr>
              <a:t>Fisiologia Geral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1900" b="1">
                <a:solidFill>
                  <a:srgbClr val="FFFF00"/>
                </a:solidFill>
              </a:rPr>
              <a:t>Docente Responsável: </a:t>
            </a:r>
            <a:r>
              <a:rPr lang="pt-BR" altLang="en-US" sz="1900" b="1">
                <a:solidFill>
                  <a:schemeClr val="bg1"/>
                </a:solidFill>
              </a:rPr>
              <a:t>Prof. Dr. Adelino Sanchez Ramos da Silva</a:t>
            </a:r>
            <a:r>
              <a:rPr lang="pt-BR" altLang="en-US" b="1">
                <a:solidFill>
                  <a:schemeClr val="bg1"/>
                </a:solidFill>
              </a:rPr>
              <a:t>           </a:t>
            </a:r>
          </a:p>
        </p:txBody>
      </p:sp>
      <p:pic>
        <p:nvPicPr>
          <p:cNvPr id="2052" name="Picture 24">
            <a:extLst>
              <a:ext uri="{FF2B5EF4-FFF2-40B4-BE49-F238E27FC236}">
                <a16:creationId xmlns:a16="http://schemas.microsoft.com/office/drawing/2014/main" xmlns="" id="{669925ED-5DAF-4E6B-B97F-72D88B4B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8875"/>
            <a:ext cx="3097212" cy="2944813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>
            <a:extLst>
              <a:ext uri="{FF2B5EF4-FFF2-40B4-BE49-F238E27FC236}">
                <a16:creationId xmlns:a16="http://schemas.microsoft.com/office/drawing/2014/main" xmlns="" id="{AFB93822-1D47-4198-AE38-AFD7D04D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17613"/>
            <a:ext cx="8705850" cy="451643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6">
            <a:extLst>
              <a:ext uri="{FF2B5EF4-FFF2-40B4-BE49-F238E27FC236}">
                <a16:creationId xmlns:a16="http://schemas.microsoft.com/office/drawing/2014/main" xmlns="" id="{64DBC91D-F741-4E6F-91C6-475CCDC91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7416800" cy="981075"/>
          </a:xfrm>
          <a:prstGeom prst="rect">
            <a:avLst/>
          </a:prstGeom>
          <a:solidFill>
            <a:srgbClr val="000066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200" b="1" i="1">
                <a:solidFill>
                  <a:schemeClr val="bg1"/>
                </a:solidFill>
              </a:rPr>
              <a:t>SISTEMA DE TRANSPORTE MEDIADO:                </a:t>
            </a:r>
            <a:r>
              <a:rPr lang="pt-BR" altLang="en-US" sz="2200" b="1" i="1">
                <a:solidFill>
                  <a:srgbClr val="FFFF00"/>
                </a:solidFill>
              </a:rPr>
              <a:t>OUTRO MECANISMO PARA ENTRAR NA MEMBRANA</a:t>
            </a:r>
          </a:p>
        </p:txBody>
      </p:sp>
      <p:sp>
        <p:nvSpPr>
          <p:cNvPr id="97292" name="Text Box 12">
            <a:extLst>
              <a:ext uri="{FF2B5EF4-FFF2-40B4-BE49-F238E27FC236}">
                <a16:creationId xmlns:a16="http://schemas.microsoft.com/office/drawing/2014/main" xmlns="" id="{15E6B994-EB21-4A52-831C-1C8F39496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57913"/>
            <a:ext cx="6553200" cy="430212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</a:rPr>
              <a:t>1. Soluto liga-se a um local específico do transportador;</a:t>
            </a:r>
          </a:p>
        </p:txBody>
      </p:sp>
      <p:sp>
        <p:nvSpPr>
          <p:cNvPr id="97293" name="Rectangle 13">
            <a:extLst>
              <a:ext uri="{FF2B5EF4-FFF2-40B4-BE49-F238E27FC236}">
                <a16:creationId xmlns:a16="http://schemas.microsoft.com/office/drawing/2014/main" xmlns="" id="{E7B52C8F-5FB0-4917-BC52-2AEF521A4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13100"/>
            <a:ext cx="3816350" cy="2447925"/>
          </a:xfrm>
          <a:prstGeom prst="rect">
            <a:avLst/>
          </a:prstGeom>
          <a:solidFill>
            <a:srgbClr val="FFFF00">
              <a:alpha val="30196"/>
            </a:srgbClr>
          </a:solidFill>
          <a:ln w="508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94" name="Text Box 14">
            <a:extLst>
              <a:ext uri="{FF2B5EF4-FFF2-40B4-BE49-F238E27FC236}">
                <a16:creationId xmlns:a16="http://schemas.microsoft.com/office/drawing/2014/main" xmlns="" id="{C2A9A3A5-3B10-4348-9193-D5CBBEB17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964238"/>
            <a:ext cx="8208962" cy="704850"/>
          </a:xfrm>
          <a:prstGeom prst="rect">
            <a:avLst/>
          </a:prstGeom>
          <a:solidFill>
            <a:srgbClr val="0000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</a:rPr>
              <a:t>2. Parte do transportador sofre alteração expondo o local de ligação para dentro da membrana;</a:t>
            </a:r>
          </a:p>
        </p:txBody>
      </p:sp>
      <p:sp>
        <p:nvSpPr>
          <p:cNvPr id="97295" name="Rectangle 15">
            <a:extLst>
              <a:ext uri="{FF2B5EF4-FFF2-40B4-BE49-F238E27FC236}">
                <a16:creationId xmlns:a16="http://schemas.microsoft.com/office/drawing/2014/main" xmlns="" id="{FA49B52D-989E-4B9B-B1C7-F7DA59BBF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213100"/>
            <a:ext cx="3816350" cy="2447925"/>
          </a:xfrm>
          <a:prstGeom prst="rect">
            <a:avLst/>
          </a:prstGeom>
          <a:solidFill>
            <a:srgbClr val="0000FF">
              <a:alpha val="30196"/>
            </a:srgbClr>
          </a:solidFill>
          <a:ln w="508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96" name="Text Box 16">
            <a:extLst>
              <a:ext uri="{FF2B5EF4-FFF2-40B4-BE49-F238E27FC236}">
                <a16:creationId xmlns:a16="http://schemas.microsoft.com/office/drawing/2014/main" xmlns="" id="{251C9446-8530-40BB-B7E0-D50CEFEA3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208963" cy="704850"/>
          </a:xfrm>
          <a:prstGeom prst="rect">
            <a:avLst/>
          </a:prstGeom>
          <a:solidFill>
            <a:srgbClr val="000000"/>
          </a:solidFill>
          <a:ln w="635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</a:rPr>
              <a:t>3. A dissociação da substância do local de ligação do transportador completa o processo de mover o material através da membrana;</a:t>
            </a:r>
          </a:p>
        </p:txBody>
      </p:sp>
      <p:sp>
        <p:nvSpPr>
          <p:cNvPr id="97297" name="Rectangle 17">
            <a:extLst>
              <a:ext uri="{FF2B5EF4-FFF2-40B4-BE49-F238E27FC236}">
                <a16:creationId xmlns:a16="http://schemas.microsoft.com/office/drawing/2014/main" xmlns="" id="{1F6FC2C1-E548-4440-85C6-89A680A51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268413"/>
            <a:ext cx="3816350" cy="1873250"/>
          </a:xfrm>
          <a:prstGeom prst="rect">
            <a:avLst/>
          </a:prstGeom>
          <a:solidFill>
            <a:srgbClr val="FF6600">
              <a:alpha val="30196"/>
            </a:srgbClr>
          </a:solidFill>
          <a:ln w="508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 animBg="1"/>
      <p:bldP spid="97293" grpId="0" animBg="1"/>
      <p:bldP spid="97294" grpId="0" animBg="1"/>
      <p:bldP spid="97294" grpId="1" animBg="1"/>
      <p:bldP spid="97295" grpId="0" animBg="1"/>
      <p:bldP spid="97295" grpId="1" animBg="1"/>
      <p:bldP spid="97296" grpId="0" animBg="1"/>
      <p:bldP spid="972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>
            <a:extLst>
              <a:ext uri="{FF2B5EF4-FFF2-40B4-BE49-F238E27FC236}">
                <a16:creationId xmlns:a16="http://schemas.microsoft.com/office/drawing/2014/main" xmlns="" id="{16A6DF85-82E2-4B9A-9CCF-2C2DA4112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25538"/>
            <a:ext cx="6804025" cy="10572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CARACTERÍSTICAS GERAIS DO SISTEMA DE TRANSPORTE MEDIADO</a:t>
            </a:r>
          </a:p>
        </p:txBody>
      </p:sp>
      <p:sp>
        <p:nvSpPr>
          <p:cNvPr id="12291" name="Text Box 7">
            <a:extLst>
              <a:ext uri="{FF2B5EF4-FFF2-40B4-BE49-F238E27FC236}">
                <a16:creationId xmlns:a16="http://schemas.microsoft.com/office/drawing/2014/main" xmlns="" id="{5E829D8E-C807-4AC0-B081-7DA04244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533650"/>
            <a:ext cx="8137525" cy="3919538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b="1" i="1">
                <a:solidFill>
                  <a:srgbClr val="000066"/>
                </a:solidFill>
              </a:rPr>
              <a:t> ASSIM COMO OS CANAIS IÔNICOS, EXISTEM DIVERSOS TIPOS DE TRANSPORTADORES NA MEMBRANA, CADA QUAL TENDO LOCAIS DE LIGAÇÃO ESPECÍFICOS PARA CADA SUBSTÂNCIA;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b="1" i="1">
                <a:solidFill>
                  <a:srgbClr val="000066"/>
                </a:solidFill>
              </a:rPr>
              <a:t> FATORES QUE INFLUENCIAM O FLUXO DE SOLUTO ATRAVÉS DO TRANSPORTE MEDIADO: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t-BR" altLang="en-US" b="1" i="1">
                <a:solidFill>
                  <a:srgbClr val="FF0000"/>
                </a:solidFill>
              </a:rPr>
              <a:t> CONCENTRAÇÃO DO SOLUTO;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t-BR" altLang="en-US" b="1" i="1">
                <a:solidFill>
                  <a:srgbClr val="FF0000"/>
                </a:solidFill>
              </a:rPr>
              <a:t> AFINIDADE DOS TRANSPORTADORES AO SOLUTO;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t-BR" altLang="en-US" b="1" i="1">
                <a:solidFill>
                  <a:srgbClr val="FF0000"/>
                </a:solidFill>
              </a:rPr>
              <a:t> NÚMERO DE TRANSPORTADORES NA MEMBRANA;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t-BR" altLang="en-US" b="1" i="1">
                <a:solidFill>
                  <a:srgbClr val="FF0000"/>
                </a:solidFill>
              </a:rPr>
              <a:t> VELOCIDADE EM QUE OCORRE A ALTERAÇÃO CONFORMACIONAL;</a:t>
            </a:r>
          </a:p>
        </p:txBody>
      </p:sp>
      <p:sp>
        <p:nvSpPr>
          <p:cNvPr id="98312" name="Rectangle 8">
            <a:extLst>
              <a:ext uri="{FF2B5EF4-FFF2-40B4-BE49-F238E27FC236}">
                <a16:creationId xmlns:a16="http://schemas.microsoft.com/office/drawing/2014/main" xmlns="" id="{12FBAEAE-833C-4EBD-B332-E49ED139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3748088"/>
            <a:ext cx="7993063" cy="1223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3" name="Rectangle 9">
            <a:extLst>
              <a:ext uri="{FF2B5EF4-FFF2-40B4-BE49-F238E27FC236}">
                <a16:creationId xmlns:a16="http://schemas.microsoft.com/office/drawing/2014/main" xmlns="" id="{9AAD8636-F1AC-4F77-89B2-93B919BA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045075"/>
            <a:ext cx="7991475" cy="431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6" name="Rectangle 12">
            <a:extLst>
              <a:ext uri="{FF2B5EF4-FFF2-40B4-BE49-F238E27FC236}">
                <a16:creationId xmlns:a16="http://schemas.microsoft.com/office/drawing/2014/main" xmlns="" id="{8D4DED68-1663-45B0-8B87-77ECC3F41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548313"/>
            <a:ext cx="7705725" cy="5048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18" name="Rectangle 14">
            <a:extLst>
              <a:ext uri="{FF2B5EF4-FFF2-40B4-BE49-F238E27FC236}">
                <a16:creationId xmlns:a16="http://schemas.microsoft.com/office/drawing/2014/main" xmlns="" id="{1A078AB7-1DE0-4412-803B-680C62872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908675"/>
            <a:ext cx="7921625" cy="5048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296" name="Group 16">
            <a:extLst>
              <a:ext uri="{FF2B5EF4-FFF2-40B4-BE49-F238E27FC236}">
                <a16:creationId xmlns:a16="http://schemas.microsoft.com/office/drawing/2014/main" xmlns="" id="{2448A0B2-613D-4703-B2E0-631F74EDA825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2297" name="Line 17">
              <a:extLst>
                <a:ext uri="{FF2B5EF4-FFF2-40B4-BE49-F238E27FC236}">
                  <a16:creationId xmlns:a16="http://schemas.microsoft.com/office/drawing/2014/main" xmlns="" id="{C168279E-05F5-44D2-A57A-8776D9599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8">
              <a:extLst>
                <a:ext uri="{FF2B5EF4-FFF2-40B4-BE49-F238E27FC236}">
                  <a16:creationId xmlns:a16="http://schemas.microsoft.com/office/drawing/2014/main" xmlns="" id="{C26FFD26-6F76-4ABE-8D48-9074E9409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Text Box 19">
              <a:extLst>
                <a:ext uri="{FF2B5EF4-FFF2-40B4-BE49-F238E27FC236}">
                  <a16:creationId xmlns:a16="http://schemas.microsoft.com/office/drawing/2014/main" xmlns="" id="{A58A0EDA-4E25-4E29-9445-0F1A1E2E4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3" grpId="0" animBg="1"/>
      <p:bldP spid="98316" grpId="0" animBg="1"/>
      <p:bldP spid="983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1">
            <a:extLst>
              <a:ext uri="{FF2B5EF4-FFF2-40B4-BE49-F238E27FC236}">
                <a16:creationId xmlns:a16="http://schemas.microsoft.com/office/drawing/2014/main" xmlns="" id="{597CEF82-4712-4074-AD25-352174FA1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25"/>
            <a:ext cx="6853238" cy="5541963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0" name="Text Box 12">
            <a:extLst>
              <a:ext uri="{FF2B5EF4-FFF2-40B4-BE49-F238E27FC236}">
                <a16:creationId xmlns:a16="http://schemas.microsoft.com/office/drawing/2014/main" xmlns="" id="{8B204BDC-73B6-498F-A500-F71D2578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6443662" cy="523875"/>
          </a:xfrm>
          <a:prstGeom prst="rect">
            <a:avLst/>
          </a:prstGeom>
          <a:solidFill>
            <a:srgbClr val="A50021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</a:rPr>
              <a:t>COMO VOCÊS EXPLICARIAM ESSA DIFERENÇA?</a:t>
            </a:r>
          </a:p>
        </p:txBody>
      </p:sp>
      <p:sp>
        <p:nvSpPr>
          <p:cNvPr id="99330" name="Text Box 2">
            <a:extLst>
              <a:ext uri="{FF2B5EF4-FFF2-40B4-BE49-F238E27FC236}">
                <a16:creationId xmlns:a16="http://schemas.microsoft.com/office/drawing/2014/main" xmlns="" id="{2D6D121C-66CE-4419-9DE1-98619AF6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76200"/>
            <a:ext cx="8820150" cy="904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</a:rPr>
              <a:t>QUAL A DIFERENÇA ENTRE O FLUXO PARA DENTRO DA CÉLULA UTILIZANDO A DIFUSÃO E O TRANSPORTE MEDIADO?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0" grpId="0" animBg="1"/>
      <p:bldP spid="993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>
            <a:extLst>
              <a:ext uri="{FF2B5EF4-FFF2-40B4-BE49-F238E27FC236}">
                <a16:creationId xmlns:a16="http://schemas.microsoft.com/office/drawing/2014/main" xmlns="" id="{7331B065-77CD-4329-ADA9-2ADC7C61B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041400"/>
            <a:ext cx="3673475" cy="904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</a:rPr>
              <a:t>CLASSIFICAÇÃO DO TRANSPORTE MEDIADO</a:t>
            </a:r>
          </a:p>
        </p:txBody>
      </p:sp>
      <p:sp>
        <p:nvSpPr>
          <p:cNvPr id="14339" name="Line 12">
            <a:extLst>
              <a:ext uri="{FF2B5EF4-FFF2-40B4-BE49-F238E27FC236}">
                <a16:creationId xmlns:a16="http://schemas.microsoft.com/office/drawing/2014/main" xmlns="" id="{F1DD0FA6-24F6-4FAB-A6CB-741BC2214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2409825"/>
            <a:ext cx="0" cy="7191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14">
            <a:extLst>
              <a:ext uri="{FF2B5EF4-FFF2-40B4-BE49-F238E27FC236}">
                <a16:creationId xmlns:a16="http://schemas.microsoft.com/office/drawing/2014/main" xmlns="" id="{D79B01DB-604D-426B-B7D6-C2FFF045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03588"/>
            <a:ext cx="1800225" cy="904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</a:rPr>
              <a:t>DIFUSÃO FACILITADA</a:t>
            </a:r>
          </a:p>
        </p:txBody>
      </p:sp>
      <p:sp>
        <p:nvSpPr>
          <p:cNvPr id="14341" name="Text Box 15">
            <a:extLst>
              <a:ext uri="{FF2B5EF4-FFF2-40B4-BE49-F238E27FC236}">
                <a16:creationId xmlns:a16="http://schemas.microsoft.com/office/drawing/2014/main" xmlns="" id="{6D542744-FDD9-4A9F-B124-71279902D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303588"/>
            <a:ext cx="2016125" cy="904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</a:rPr>
              <a:t>TRANSPORTE ATIVO</a:t>
            </a:r>
          </a:p>
        </p:txBody>
      </p:sp>
      <p:sp>
        <p:nvSpPr>
          <p:cNvPr id="65552" name="Line 16">
            <a:extLst>
              <a:ext uri="{FF2B5EF4-FFF2-40B4-BE49-F238E27FC236}">
                <a16:creationId xmlns:a16="http://schemas.microsoft.com/office/drawing/2014/main" xmlns="" id="{24B7E8FC-358F-497B-B480-C5193D771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4354513"/>
            <a:ext cx="0" cy="7191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Line 17">
            <a:extLst>
              <a:ext uri="{FF2B5EF4-FFF2-40B4-BE49-F238E27FC236}">
                <a16:creationId xmlns:a16="http://schemas.microsoft.com/office/drawing/2014/main" xmlns="" id="{5673B733-56BE-47A7-949A-73ABEA3E58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0788" y="4354513"/>
            <a:ext cx="1150937" cy="7191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xmlns="" id="{8C634BC9-5600-4566-8904-C1B0C3462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27638"/>
            <a:ext cx="2592387" cy="15144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</a:rPr>
              <a:t>SIMILAR A DIFUSÃO, MAS UTILIZA UM TRANSPORTADOR (MORRO ABAIXO)</a:t>
            </a:r>
          </a:p>
        </p:txBody>
      </p:sp>
      <p:sp>
        <p:nvSpPr>
          <p:cNvPr id="14345" name="Line 20">
            <a:extLst>
              <a:ext uri="{FF2B5EF4-FFF2-40B4-BE49-F238E27FC236}">
                <a16:creationId xmlns:a16="http://schemas.microsoft.com/office/drawing/2014/main" xmlns="" id="{6CF63E6B-BEA5-4DFD-B8E2-DD8D56D2F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976438"/>
            <a:ext cx="0" cy="431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21">
            <a:extLst>
              <a:ext uri="{FF2B5EF4-FFF2-40B4-BE49-F238E27FC236}">
                <a16:creationId xmlns:a16="http://schemas.microsoft.com/office/drawing/2014/main" xmlns="" id="{FED21868-18B8-4727-9C15-5CC9AEDB1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408238"/>
            <a:ext cx="575945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22">
            <a:extLst>
              <a:ext uri="{FF2B5EF4-FFF2-40B4-BE49-F238E27FC236}">
                <a16:creationId xmlns:a16="http://schemas.microsoft.com/office/drawing/2014/main" xmlns="" id="{02D04629-587D-4839-AC0B-06BA47668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409825"/>
            <a:ext cx="0" cy="7191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9" name="Text Box 23">
            <a:extLst>
              <a:ext uri="{FF2B5EF4-FFF2-40B4-BE49-F238E27FC236}">
                <a16:creationId xmlns:a16="http://schemas.microsoft.com/office/drawing/2014/main" xmlns="" id="{2E2362E4-105E-40C4-91B2-6D468CF21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227638"/>
            <a:ext cx="5184775" cy="1443344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 dirty="0">
                <a:solidFill>
                  <a:schemeClr val="bg1"/>
                </a:solidFill>
              </a:rPr>
              <a:t>UTILIZA UM TRANSPORTADOR ACOPLADO A UMA FONTE DE ENERGIA, MOVENDO O SOLUTO CONTRA O GRADIENTE DE CONCENTRAÇÃO (MORRO ACIMA)</a:t>
            </a:r>
          </a:p>
        </p:txBody>
      </p:sp>
      <p:grpSp>
        <p:nvGrpSpPr>
          <p:cNvPr id="14349" name="Group 24">
            <a:extLst>
              <a:ext uri="{FF2B5EF4-FFF2-40B4-BE49-F238E27FC236}">
                <a16:creationId xmlns:a16="http://schemas.microsoft.com/office/drawing/2014/main" xmlns="" id="{EC62E4EE-3A21-4262-A5EA-81A3A4E7B2CC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4350" name="Line 25">
              <a:extLst>
                <a:ext uri="{FF2B5EF4-FFF2-40B4-BE49-F238E27FC236}">
                  <a16:creationId xmlns:a16="http://schemas.microsoft.com/office/drawing/2014/main" xmlns="" id="{7DF4AD0E-9540-4A75-AF94-4641BE7A5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26">
              <a:extLst>
                <a:ext uri="{FF2B5EF4-FFF2-40B4-BE49-F238E27FC236}">
                  <a16:creationId xmlns:a16="http://schemas.microsoft.com/office/drawing/2014/main" xmlns="" id="{75CE3072-095D-46D6-AFE0-196BDC7B4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Text Box 27">
              <a:extLst>
                <a:ext uri="{FF2B5EF4-FFF2-40B4-BE49-F238E27FC236}">
                  <a16:creationId xmlns:a16="http://schemas.microsoft.com/office/drawing/2014/main" xmlns="" id="{CB9853CE-F07C-45E6-BC0D-7D2FFD74E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4" grpId="0" animBg="1"/>
      <p:bldP spid="655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xmlns="" id="{01C3CD8A-CE7A-4820-A0C6-76A986474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8900"/>
            <a:ext cx="5408613" cy="6653213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9" name="Rectangle 7">
            <a:extLst>
              <a:ext uri="{FF2B5EF4-FFF2-40B4-BE49-F238E27FC236}">
                <a16:creationId xmlns:a16="http://schemas.microsoft.com/office/drawing/2014/main" xmlns="" id="{9D3D0FF2-5EE8-4012-BEE0-9EAC6297D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060575"/>
            <a:ext cx="1008063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60" name="Rectangle 8">
            <a:extLst>
              <a:ext uri="{FF2B5EF4-FFF2-40B4-BE49-F238E27FC236}">
                <a16:creationId xmlns:a16="http://schemas.microsoft.com/office/drawing/2014/main" xmlns="" id="{C8EA0AAD-F3A0-4B7E-AE32-3E25411E6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292600"/>
            <a:ext cx="1871663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61" name="Rectangle 9">
            <a:extLst>
              <a:ext uri="{FF2B5EF4-FFF2-40B4-BE49-F238E27FC236}">
                <a16:creationId xmlns:a16="http://schemas.microsoft.com/office/drawing/2014/main" xmlns="" id="{FEC9D372-4350-423D-9C17-AA26DE84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524625"/>
            <a:ext cx="1619250" cy="217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Text Box 10">
            <a:extLst>
              <a:ext uri="{FF2B5EF4-FFF2-40B4-BE49-F238E27FC236}">
                <a16:creationId xmlns:a16="http://schemas.microsoft.com/office/drawing/2014/main" xmlns="" id="{2F867480-FD98-4086-ABB7-02A006668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254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367" name="Text Box 11">
            <a:extLst>
              <a:ext uri="{FF2B5EF4-FFF2-40B4-BE49-F238E27FC236}">
                <a16:creationId xmlns:a16="http://schemas.microsoft.com/office/drawing/2014/main" xmlns="" id="{BB4DA5C6-649C-49A2-BD16-62F0AD59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5654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368" name="Text Box 12">
            <a:extLst>
              <a:ext uri="{FF2B5EF4-FFF2-40B4-BE49-F238E27FC236}">
                <a16:creationId xmlns:a16="http://schemas.microsoft.com/office/drawing/2014/main" xmlns="" id="{58E29D40-CC1E-4B35-84F1-65FFA311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9742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369" name="Text Box 13">
            <a:extLst>
              <a:ext uri="{FF2B5EF4-FFF2-40B4-BE49-F238E27FC236}">
                <a16:creationId xmlns:a16="http://schemas.microsoft.com/office/drawing/2014/main" xmlns="" id="{D647E62C-A5F6-46B5-A726-6F402BC2E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4450"/>
            <a:ext cx="3240087" cy="2770188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eriod"/>
            </a:pPr>
            <a:r>
              <a:rPr lang="pt-BR" altLang="en-US" b="1">
                <a:solidFill>
                  <a:schemeClr val="bg1"/>
                </a:solidFill>
              </a:rPr>
              <a:t>CLASSIFIQUE OS TRANSPORTES DAS FIGURAS A, B e C?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Tx/>
              <a:buAutoNum type="arabicPeriod"/>
            </a:pPr>
            <a:r>
              <a:rPr lang="pt-BR" altLang="en-US" b="1">
                <a:solidFill>
                  <a:schemeClr val="bg1"/>
                </a:solidFill>
              </a:rPr>
              <a:t>O QUE REPRESENTAM OS CÍRCULOS DAS FIGURAS B e 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60" grpId="0" animBg="1"/>
      <p:bldP spid="1003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>
            <a:extLst>
              <a:ext uri="{FF2B5EF4-FFF2-40B4-BE49-F238E27FC236}">
                <a16:creationId xmlns:a16="http://schemas.microsoft.com/office/drawing/2014/main" xmlns="" id="{6A341C1D-5E8F-49DC-9738-ADCCA591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80963"/>
            <a:ext cx="6985000" cy="612775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rgbClr val="000000"/>
                </a:solidFill>
              </a:rPr>
              <a:t>EXEMPLIFICAÇÃO DE DIFUSÃO FACILITADA</a:t>
            </a:r>
          </a:p>
        </p:txBody>
      </p:sp>
      <p:sp>
        <p:nvSpPr>
          <p:cNvPr id="16387" name="Text Box 7">
            <a:extLst>
              <a:ext uri="{FF2B5EF4-FFF2-40B4-BE49-F238E27FC236}">
                <a16:creationId xmlns:a16="http://schemas.microsoft.com/office/drawing/2014/main" xmlns="" id="{D7B6B34E-F340-4AAA-A668-CB2161BBD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92175"/>
            <a:ext cx="8748713" cy="57816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chemeClr val="bg1"/>
                </a:solidFill>
              </a:rPr>
              <a:t> TRANSPORTADORES DE GLICOSE;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chemeClr val="bg1"/>
                </a:solidFill>
              </a:rPr>
              <a:t> DE ACORDO COM NOSSO CONHECIMENTO, ESPERARÍAMOS QUE A [GLICOSE] EXTRA SERIA SEMELHANTE A INTRACELULAR. ISSO NÃO OCORRE, POIS ASSIM QUE ENTRA NA CÉLULA É CLIVADA EM GLICOSE-6-FOSFATO. </a:t>
            </a:r>
            <a:r>
              <a:rPr lang="pt-BR" altLang="en-US" sz="2200" b="1" i="1">
                <a:solidFill>
                  <a:srgbClr val="FFFF00"/>
                </a:solidFill>
              </a:rPr>
              <a:t>O QUE ISSO QUER DIZER?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rgbClr val="FFFF00"/>
                </a:solidFill>
              </a:rPr>
              <a:t> </a:t>
            </a:r>
            <a:r>
              <a:rPr lang="pt-BR" altLang="en-US" sz="2000" b="1" i="1">
                <a:solidFill>
                  <a:schemeClr val="bg1"/>
                </a:solidFill>
              </a:rPr>
              <a:t>OS TRANSPORTADORES DE GLICOSE DIFEREM QUANTO A MODULAÇÃO DE SUA ATIVIDADE DE TRANSPORTE POR SINAIS QUÍMICOS, COMO A INSULINA;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chemeClr val="bg1"/>
                </a:solidFill>
              </a:rPr>
              <a:t> A INSULINA AUMENTA O NÚMERO DE TRANSPORTADORES DE GLICOSE APENAS NAS CÉLULAS MUSCULARES E NO TECIDO ADIPOSO;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chemeClr val="bg1"/>
                </a:solidFill>
              </a:rPr>
              <a:t> SE EXISTE DEFICIÊNCIA NA PRODUÇÃO DESSE HORMÔNIO,         </a:t>
            </a:r>
            <a:r>
              <a:rPr lang="pt-BR" altLang="en-US" sz="2200" b="1" i="1">
                <a:solidFill>
                  <a:srgbClr val="FFFF00"/>
                </a:solidFill>
              </a:rPr>
              <a:t>O QUE ACONTECE?</a:t>
            </a:r>
          </a:p>
        </p:txBody>
      </p:sp>
      <p:sp>
        <p:nvSpPr>
          <p:cNvPr id="102408" name="Rectangle 8">
            <a:extLst>
              <a:ext uri="{FF2B5EF4-FFF2-40B4-BE49-F238E27FC236}">
                <a16:creationId xmlns:a16="http://schemas.microsoft.com/office/drawing/2014/main" xmlns="" id="{67648186-C0E8-4B98-8C5E-798EA02B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0768"/>
            <a:ext cx="8640763" cy="172787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10" name="Rectangle 10">
            <a:extLst>
              <a:ext uri="{FF2B5EF4-FFF2-40B4-BE49-F238E27FC236}">
                <a16:creationId xmlns:a16="http://schemas.microsoft.com/office/drawing/2014/main" xmlns="" id="{8E6C70B5-3990-4CFD-8CE8-80D6085A5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84538"/>
            <a:ext cx="8640763" cy="10810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11" name="Rectangle 11">
            <a:extLst>
              <a:ext uri="{FF2B5EF4-FFF2-40B4-BE49-F238E27FC236}">
                <a16:creationId xmlns:a16="http://schemas.microsoft.com/office/drawing/2014/main" xmlns="" id="{5831B0F4-B1B4-4C8C-9E78-FE8BD8D6E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08500"/>
            <a:ext cx="8640763" cy="1152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12" name="Rectangle 12">
            <a:extLst>
              <a:ext uri="{FF2B5EF4-FFF2-40B4-BE49-F238E27FC236}">
                <a16:creationId xmlns:a16="http://schemas.microsoft.com/office/drawing/2014/main" xmlns="" id="{B2E2BD87-0712-4CB7-B82E-A1BDC668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805488"/>
            <a:ext cx="8640763" cy="792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 animBg="1"/>
      <p:bldP spid="102410" grpId="0" animBg="1"/>
      <p:bldP spid="102411" grpId="0" animBg="1"/>
      <p:bldP spid="1024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54" name="Text Box 30">
            <a:extLst>
              <a:ext uri="{FF2B5EF4-FFF2-40B4-BE49-F238E27FC236}">
                <a16:creationId xmlns:a16="http://schemas.microsoft.com/office/drawing/2014/main" xmlns="" id="{2C750388-DEB8-4C4B-B080-BA66D0F78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365625"/>
            <a:ext cx="8820150" cy="923330"/>
          </a:xfrm>
          <a:prstGeom prst="rect">
            <a:avLst/>
          </a:prstGeom>
          <a:solidFill>
            <a:srgbClr val="000000"/>
          </a:solidFill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en-US" b="1" i="1" dirty="0">
                <a:solidFill>
                  <a:schemeClr val="bg1"/>
                </a:solidFill>
              </a:rPr>
              <a:t>5.	Após o local de baixa afinidade retornar a face extracelular da membrana, ele está numa conformação que permite o reinício do processo;</a:t>
            </a:r>
          </a:p>
        </p:txBody>
      </p:sp>
      <p:pic>
        <p:nvPicPr>
          <p:cNvPr id="103442" name="Picture 18">
            <a:extLst>
              <a:ext uri="{FF2B5EF4-FFF2-40B4-BE49-F238E27FC236}">
                <a16:creationId xmlns:a16="http://schemas.microsoft.com/office/drawing/2014/main" xmlns="" id="{ABD26B01-A7D8-411F-B5DB-8AAC8EFF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92150"/>
            <a:ext cx="9144000" cy="3494088"/>
          </a:xfrm>
          <a:prstGeom prst="rect">
            <a:avLst/>
          </a:prstGeom>
          <a:noFill/>
          <a:ln w="635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Text Box 2">
            <a:extLst>
              <a:ext uri="{FF2B5EF4-FFF2-40B4-BE49-F238E27FC236}">
                <a16:creationId xmlns:a16="http://schemas.microsoft.com/office/drawing/2014/main" xmlns="" id="{A45F8E77-20D8-4BA9-B2A8-086001D15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1281113"/>
            <a:ext cx="3673475" cy="904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</a:rPr>
              <a:t>CLASSIFICAÇÃO DO TRANSPORTE ATIVO</a:t>
            </a:r>
          </a:p>
        </p:txBody>
      </p:sp>
      <p:sp>
        <p:nvSpPr>
          <p:cNvPr id="103427" name="Line 3">
            <a:extLst>
              <a:ext uri="{FF2B5EF4-FFF2-40B4-BE49-F238E27FC236}">
                <a16:creationId xmlns:a16="http://schemas.microsoft.com/office/drawing/2014/main" xmlns="" id="{1E941D2B-5C76-4ECD-B4DE-3A096FD6C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8700" y="2638425"/>
            <a:ext cx="0" cy="7191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xmlns="" id="{E65F1368-DE22-4DC3-B591-FF9C16391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532188"/>
            <a:ext cx="2447925" cy="904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</a:rPr>
              <a:t>TRANSPORTE ATIVO PRIMÁRIO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xmlns="" id="{33F3F024-DB05-4CFE-80EC-ECF65B41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3532188"/>
            <a:ext cx="2952750" cy="904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</a:rPr>
              <a:t>TRANSPORTE ATIVO SECUNDÁRIO</a:t>
            </a:r>
          </a:p>
        </p:txBody>
      </p:sp>
      <p:sp>
        <p:nvSpPr>
          <p:cNvPr id="103433" name="Line 9">
            <a:extLst>
              <a:ext uri="{FF2B5EF4-FFF2-40B4-BE49-F238E27FC236}">
                <a16:creationId xmlns:a16="http://schemas.microsoft.com/office/drawing/2014/main" xmlns="" id="{9524EAEC-CCFA-4064-B0DD-3CA89D918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8975" y="2205038"/>
            <a:ext cx="0" cy="431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4" name="Line 10">
            <a:extLst>
              <a:ext uri="{FF2B5EF4-FFF2-40B4-BE49-F238E27FC236}">
                <a16:creationId xmlns:a16="http://schemas.microsoft.com/office/drawing/2014/main" xmlns="" id="{85B7BBE2-45F0-435A-80E1-4AF373BE9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2636838"/>
            <a:ext cx="575945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5" name="Line 11">
            <a:extLst>
              <a:ext uri="{FF2B5EF4-FFF2-40B4-BE49-F238E27FC236}">
                <a16:creationId xmlns:a16="http://schemas.microsoft.com/office/drawing/2014/main" xmlns="" id="{7AE6F9B3-7D38-4627-B338-3DBF8B646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2638425"/>
            <a:ext cx="0" cy="7191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id="{B188BF33-4743-4411-A907-6AD1AC2744D8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7430" name="Line 14">
              <a:extLst>
                <a:ext uri="{FF2B5EF4-FFF2-40B4-BE49-F238E27FC236}">
                  <a16:creationId xmlns:a16="http://schemas.microsoft.com/office/drawing/2014/main" xmlns="" id="{3454AE73-D568-4772-8922-814F07C09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15">
              <a:extLst>
                <a:ext uri="{FF2B5EF4-FFF2-40B4-BE49-F238E27FC236}">
                  <a16:creationId xmlns:a16="http://schemas.microsoft.com/office/drawing/2014/main" xmlns="" id="{EB355A64-0D37-4245-B1EE-8A3F9E3D9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Text Box 16">
              <a:extLst>
                <a:ext uri="{FF2B5EF4-FFF2-40B4-BE49-F238E27FC236}">
                  <a16:creationId xmlns:a16="http://schemas.microsoft.com/office/drawing/2014/main" xmlns="" id="{DF214E42-7410-40C6-B940-6554CD302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03441" name="Text Box 17">
            <a:extLst>
              <a:ext uri="{FF2B5EF4-FFF2-40B4-BE49-F238E27FC236}">
                <a16:creationId xmlns:a16="http://schemas.microsoft.com/office/drawing/2014/main" xmlns="" id="{538D565B-7322-4491-9C68-EC34564DB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44450"/>
            <a:ext cx="5830887" cy="536575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rgbClr val="000000"/>
                </a:solidFill>
              </a:rPr>
              <a:t>MODELO DE TRANSPORTE ATIVO PRIMÁRIO</a:t>
            </a:r>
          </a:p>
        </p:txBody>
      </p:sp>
      <p:sp>
        <p:nvSpPr>
          <p:cNvPr id="103443" name="Rectangle 19">
            <a:extLst>
              <a:ext uri="{FF2B5EF4-FFF2-40B4-BE49-F238E27FC236}">
                <a16:creationId xmlns:a16="http://schemas.microsoft.com/office/drawing/2014/main" xmlns="" id="{4F8FB45A-CE5E-408F-8FF1-08D993560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692150"/>
            <a:ext cx="3529013" cy="3457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xmlns="" id="{5C4BF183-A645-4F06-8676-57701F431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318000"/>
            <a:ext cx="8820150" cy="2495550"/>
          </a:xfrm>
          <a:prstGeom prst="rect">
            <a:avLst/>
          </a:prstGeom>
          <a:solidFill>
            <a:srgbClr val="000000"/>
          </a:solidFill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altLang="en-US" b="1" i="1" dirty="0">
                <a:solidFill>
                  <a:schemeClr val="bg1"/>
                </a:solidFill>
              </a:rPr>
              <a:t>Enzima </a:t>
            </a:r>
            <a:r>
              <a:rPr lang="pt-BR" altLang="en-US" b="1" i="1" dirty="0" err="1">
                <a:solidFill>
                  <a:schemeClr val="bg1"/>
                </a:solidFill>
              </a:rPr>
              <a:t>ATPase</a:t>
            </a:r>
            <a:r>
              <a:rPr lang="pt-BR" altLang="en-US" b="1" i="1" dirty="0">
                <a:solidFill>
                  <a:schemeClr val="bg1"/>
                </a:solidFill>
              </a:rPr>
              <a:t> cliva o ATP em ADP + </a:t>
            </a:r>
            <a:r>
              <a:rPr lang="pt-BR" altLang="en-US" b="1" i="1" dirty="0" err="1">
                <a:solidFill>
                  <a:schemeClr val="bg1"/>
                </a:solidFill>
              </a:rPr>
              <a:t>Pi</a:t>
            </a:r>
            <a:r>
              <a:rPr lang="pt-BR" altLang="en-US" b="1" i="1" dirty="0">
                <a:solidFill>
                  <a:schemeClr val="bg1"/>
                </a:solidFill>
              </a:rPr>
              <a:t> + Energia;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altLang="en-US" b="1" i="1" dirty="0">
                <a:solidFill>
                  <a:schemeClr val="bg1"/>
                </a:solidFill>
              </a:rPr>
              <a:t>O grupo fosfato liga-se ao transportador, expondo o local de ligação para o soluto no líquido extracelular;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pt-BR" altLang="en-US" b="1" i="1" dirty="0">
                <a:solidFill>
                  <a:schemeClr val="bg1"/>
                </a:solidFill>
              </a:rPr>
              <a:t>O soluto liga-se ao local de ligação, alterando a conformação do transportador;</a:t>
            </a:r>
          </a:p>
        </p:txBody>
      </p:sp>
      <p:sp>
        <p:nvSpPr>
          <p:cNvPr id="103446" name="Oval 22">
            <a:extLst>
              <a:ext uri="{FF2B5EF4-FFF2-40B4-BE49-F238E27FC236}">
                <a16:creationId xmlns:a16="http://schemas.microsoft.com/office/drawing/2014/main" xmlns="" id="{05B1449C-1B2F-4A41-9F43-55D37B51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2150"/>
            <a:ext cx="2447925" cy="1008063"/>
          </a:xfrm>
          <a:prstGeom prst="ellipse">
            <a:avLst/>
          </a:prstGeom>
          <a:solidFill>
            <a:srgbClr val="FF0000">
              <a:alpha val="50195"/>
            </a:srgbClr>
          </a:solidFill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47" name="Oval 23">
            <a:extLst>
              <a:ext uri="{FF2B5EF4-FFF2-40B4-BE49-F238E27FC236}">
                <a16:creationId xmlns:a16="http://schemas.microsoft.com/office/drawing/2014/main" xmlns="" id="{44E48D5B-5665-4DE7-99A1-21E1483FAE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1369" y="2240756"/>
            <a:ext cx="1081088" cy="720725"/>
          </a:xfrm>
          <a:prstGeom prst="ellipse">
            <a:avLst/>
          </a:prstGeom>
          <a:solidFill>
            <a:srgbClr val="FFFF00">
              <a:alpha val="50195"/>
            </a:srgbClr>
          </a:solidFill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48" name="Rectangle 24">
            <a:extLst>
              <a:ext uri="{FF2B5EF4-FFF2-40B4-BE49-F238E27FC236}">
                <a16:creationId xmlns:a16="http://schemas.microsoft.com/office/drawing/2014/main" xmlns="" id="{2BEAA27C-3238-4BE0-A1DF-C07AC51C3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692150"/>
            <a:ext cx="2736850" cy="3457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xmlns="" id="{EAD5F542-0FD6-46A5-B35C-ABB8E5519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365625"/>
            <a:ext cx="8820150" cy="872034"/>
          </a:xfrm>
          <a:prstGeom prst="rect">
            <a:avLst/>
          </a:prstGeom>
          <a:solidFill>
            <a:srgbClr val="000000"/>
          </a:solidFill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en-US" b="1" i="1" dirty="0">
                <a:solidFill>
                  <a:schemeClr val="bg1"/>
                </a:solidFill>
              </a:rPr>
              <a:t>4. A alteração na conformação do transportador resulta na remoção do grupo fosfato , diminuindo a afinidade com o soluto e causando a sua liberação;</a:t>
            </a:r>
          </a:p>
        </p:txBody>
      </p:sp>
      <p:sp>
        <p:nvSpPr>
          <p:cNvPr id="103455" name="Oval 31">
            <a:extLst>
              <a:ext uri="{FF2B5EF4-FFF2-40B4-BE49-F238E27FC236}">
                <a16:creationId xmlns:a16="http://schemas.microsoft.com/office/drawing/2014/main" xmlns="" id="{B309E1A9-599F-4439-A23F-D11EFDFB0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908050"/>
            <a:ext cx="2484437" cy="2881313"/>
          </a:xfrm>
          <a:prstGeom prst="ellipse">
            <a:avLst/>
          </a:prstGeom>
          <a:solidFill>
            <a:srgbClr val="FF9900">
              <a:alpha val="50195"/>
            </a:srgbClr>
          </a:solidFill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44" name="Rectangle 20">
            <a:extLst>
              <a:ext uri="{FF2B5EF4-FFF2-40B4-BE49-F238E27FC236}">
                <a16:creationId xmlns:a16="http://schemas.microsoft.com/office/drawing/2014/main" xmlns="" id="{C4C25E28-BF54-4FDD-8F80-CE39A6CD1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692150"/>
            <a:ext cx="2879725" cy="3457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52" name="Oval 28">
            <a:extLst>
              <a:ext uri="{FF2B5EF4-FFF2-40B4-BE49-F238E27FC236}">
                <a16:creationId xmlns:a16="http://schemas.microsoft.com/office/drawing/2014/main" xmlns="" id="{D60BC3FD-0FD4-42B8-A70C-B9FEB0DF2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765175"/>
            <a:ext cx="2232025" cy="223202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317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4" grpId="0" animBg="1"/>
      <p:bldP spid="103426" grpId="0" animBg="1"/>
      <p:bldP spid="103428" grpId="0" animBg="1"/>
      <p:bldP spid="103429" grpId="0" animBg="1"/>
      <p:bldP spid="103441" grpId="0" animBg="1"/>
      <p:bldP spid="103443" grpId="0" animBg="1"/>
      <p:bldP spid="103443" grpId="1" animBg="1"/>
      <p:bldP spid="103443" grpId="2" animBg="1"/>
      <p:bldP spid="103445" grpId="0" animBg="1"/>
      <p:bldP spid="103446" grpId="0" animBg="1"/>
      <p:bldP spid="103446" grpId="1" animBg="1"/>
      <p:bldP spid="103447" grpId="0" animBg="1"/>
      <p:bldP spid="103447" grpId="1" animBg="1"/>
      <p:bldP spid="103448" grpId="0" animBg="1"/>
      <p:bldP spid="103453" grpId="0" animBg="1"/>
      <p:bldP spid="103455" grpId="0" animBg="1"/>
      <p:bldP spid="103444" grpId="0" animBg="1"/>
      <p:bldP spid="103444" grpId="1" animBg="1"/>
      <p:bldP spid="103452" grpId="0" animBg="1"/>
      <p:bldP spid="10345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>
            <a:extLst>
              <a:ext uri="{FF2B5EF4-FFF2-40B4-BE49-F238E27FC236}">
                <a16:creationId xmlns:a16="http://schemas.microsoft.com/office/drawing/2014/main" xmlns="" id="{196D431E-ACF3-4E0E-9631-8B8556B1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8713787" cy="523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1900" b="1" i="1">
                <a:solidFill>
                  <a:schemeClr val="bg1"/>
                </a:solidFill>
              </a:rPr>
              <a:t>EXEMPLO DE TRANSPORTE ATIVO PRIMÁRIO:</a:t>
            </a:r>
            <a:r>
              <a:rPr lang="pt-BR" altLang="en-US" sz="2000" b="1" i="1">
                <a:solidFill>
                  <a:schemeClr val="bg1"/>
                </a:solidFill>
              </a:rPr>
              <a:t> </a:t>
            </a:r>
            <a:r>
              <a:rPr lang="pt-BR" altLang="en-US" sz="1900" b="1" i="1">
                <a:solidFill>
                  <a:srgbClr val="FFFF00"/>
                </a:solidFill>
              </a:rPr>
              <a:t>BOMBA Na</a:t>
            </a:r>
            <a:r>
              <a:rPr lang="pt-BR" altLang="en-US" sz="1900" b="1" i="1" baseline="30000">
                <a:solidFill>
                  <a:srgbClr val="FFFF00"/>
                </a:solidFill>
              </a:rPr>
              <a:t>+</a:t>
            </a:r>
            <a:r>
              <a:rPr lang="pt-BR" altLang="en-US" sz="1900" b="1" i="1">
                <a:solidFill>
                  <a:srgbClr val="FFFF00"/>
                </a:solidFill>
              </a:rPr>
              <a:t>/K</a:t>
            </a:r>
            <a:r>
              <a:rPr lang="pt-BR" altLang="en-US" sz="1900" b="1" i="1" baseline="30000">
                <a:solidFill>
                  <a:srgbClr val="FFFF00"/>
                </a:solidFill>
              </a:rPr>
              <a:t>+</a:t>
            </a:r>
            <a:r>
              <a:rPr lang="pt-BR" altLang="en-US" sz="1900" b="1" i="1">
                <a:solidFill>
                  <a:srgbClr val="FFFF00"/>
                </a:solidFill>
              </a:rPr>
              <a:t> -ATPpase</a:t>
            </a:r>
          </a:p>
        </p:txBody>
      </p:sp>
      <p:pic>
        <p:nvPicPr>
          <p:cNvPr id="18435" name="Picture 13">
            <a:extLst>
              <a:ext uri="{FF2B5EF4-FFF2-40B4-BE49-F238E27FC236}">
                <a16:creationId xmlns:a16="http://schemas.microsoft.com/office/drawing/2014/main" xmlns="" id="{9C36A493-0A63-44E5-A3CF-3D8E4AA6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052513"/>
            <a:ext cx="5930900" cy="386873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14">
            <a:extLst>
              <a:ext uri="{FF2B5EF4-FFF2-40B4-BE49-F238E27FC236}">
                <a16:creationId xmlns:a16="http://schemas.microsoft.com/office/drawing/2014/main" xmlns="" id="{06AD33B0-8AEF-4E27-9F13-9313F1ED1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229225"/>
            <a:ext cx="8712200" cy="1200329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US" b="1" i="1" dirty="0">
                <a:solidFill>
                  <a:schemeClr val="bg1"/>
                </a:solidFill>
              </a:rPr>
              <a:t>O transporte ativo primário de íons sódio e potássio pela </a:t>
            </a:r>
            <a:r>
              <a:rPr lang="pt-BR" altLang="en-US" b="1" i="1" dirty="0" err="1">
                <a:solidFill>
                  <a:schemeClr val="bg1"/>
                </a:solidFill>
              </a:rPr>
              <a:t>Na</a:t>
            </a:r>
            <a:r>
              <a:rPr lang="pt-BR" altLang="en-US" b="1" i="1" baseline="30000" dirty="0" err="1">
                <a:solidFill>
                  <a:schemeClr val="bg1"/>
                </a:solidFill>
              </a:rPr>
              <a:t>+</a:t>
            </a:r>
            <a:r>
              <a:rPr lang="pt-BR" altLang="en-US" b="1" i="1" dirty="0" err="1">
                <a:solidFill>
                  <a:schemeClr val="bg1"/>
                </a:solidFill>
              </a:rPr>
              <a:t>K</a:t>
            </a:r>
            <a:r>
              <a:rPr lang="pt-BR" altLang="en-US" b="1" i="1" baseline="30000" dirty="0">
                <a:solidFill>
                  <a:schemeClr val="bg1"/>
                </a:solidFill>
              </a:rPr>
              <a:t>+</a:t>
            </a:r>
            <a:r>
              <a:rPr lang="pt-BR" altLang="en-US" b="1" i="1" dirty="0">
                <a:solidFill>
                  <a:schemeClr val="bg1"/>
                </a:solidFill>
              </a:rPr>
              <a:t>-</a:t>
            </a:r>
            <a:r>
              <a:rPr lang="pt-BR" altLang="en-US" b="1" i="1" dirty="0" err="1">
                <a:solidFill>
                  <a:schemeClr val="bg1"/>
                </a:solidFill>
              </a:rPr>
              <a:t>ATPase</a:t>
            </a:r>
            <a:r>
              <a:rPr lang="pt-BR" altLang="en-US" b="1" i="1" dirty="0">
                <a:solidFill>
                  <a:schemeClr val="bg1"/>
                </a:solidFill>
              </a:rPr>
              <a:t> nas membranas plasmáticas é responsável pelas baixas [sódio] e altas [potássio]. Para cada ATP clivado, três íons sódio são movidos para fora de uma célula, e dois íons potássio para dentro.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xmlns="" id="{02AE973B-2C9B-493B-80DC-2E6A85151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96975"/>
            <a:ext cx="7777162" cy="6000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CARACTERÍSTICAS GERAIS DA BOMBA DE SÓDIO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xmlns="" id="{077EE274-5500-43E6-A2F1-893436820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533650"/>
            <a:ext cx="8137525" cy="2476500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b="1" i="1" dirty="0">
                <a:solidFill>
                  <a:srgbClr val="000066"/>
                </a:solidFill>
              </a:rPr>
              <a:t> A ALTA [Na] É PONTO CHAVE PARA O TRANSPORTE ATIVO SECUNDÁRIO;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b="1" i="1" dirty="0">
                <a:solidFill>
                  <a:srgbClr val="000066"/>
                </a:solidFill>
              </a:rPr>
              <a:t> A ATIVIDADE DA BOMBA PODE SER AUMENTADA OU DIMINUÍDA (EX: HORMÔNIOS TIREOIDIANOS):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b="1" i="1" dirty="0">
                <a:solidFill>
                  <a:srgbClr val="000066"/>
                </a:solidFill>
              </a:rPr>
              <a:t> OS GRADIENTES DE CONCENTRAÇÃO DE Na e K SÃO UTILIZADOS PARA PRODUZIR IMPULSOS NERVOSOS E MUSCULARES;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xmlns="" id="{267F8802-6026-4470-AE64-C8DBD8518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3429000"/>
            <a:ext cx="7993063" cy="7207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xmlns="" id="{2BA54896-E473-47B4-A998-16F2573F7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149725"/>
            <a:ext cx="7991475" cy="7921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9462" name="Group 8">
            <a:extLst>
              <a:ext uri="{FF2B5EF4-FFF2-40B4-BE49-F238E27FC236}">
                <a16:creationId xmlns:a16="http://schemas.microsoft.com/office/drawing/2014/main" xmlns="" id="{3C6CEDCE-A14B-4AA7-AC72-9C46BDEC9401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9463" name="Line 9">
              <a:extLst>
                <a:ext uri="{FF2B5EF4-FFF2-40B4-BE49-F238E27FC236}">
                  <a16:creationId xmlns:a16="http://schemas.microsoft.com/office/drawing/2014/main" xmlns="" id="{528812AC-26B9-41A5-B08E-744DB2CC2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10">
              <a:extLst>
                <a:ext uri="{FF2B5EF4-FFF2-40B4-BE49-F238E27FC236}">
                  <a16:creationId xmlns:a16="http://schemas.microsoft.com/office/drawing/2014/main" xmlns="" id="{E914DBC1-A970-4B0E-9848-1C265ACF6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Text Box 11">
              <a:extLst>
                <a:ext uri="{FF2B5EF4-FFF2-40B4-BE49-F238E27FC236}">
                  <a16:creationId xmlns:a16="http://schemas.microsoft.com/office/drawing/2014/main" xmlns="" id="{C98E38AC-C5C4-4D2A-832F-974082314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xmlns="" id="{8886380A-937D-4A62-AFDE-823D6E802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0963"/>
            <a:ext cx="7632700" cy="6127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rgbClr val="FFFF00"/>
                </a:solidFill>
              </a:rPr>
              <a:t>MODELO DE TRANSPORTE ATIVO SECUNDÁRIO</a:t>
            </a:r>
          </a:p>
        </p:txBody>
      </p:sp>
      <p:pic>
        <p:nvPicPr>
          <p:cNvPr id="20483" name="Picture 8">
            <a:extLst>
              <a:ext uri="{FF2B5EF4-FFF2-40B4-BE49-F238E27FC236}">
                <a16:creationId xmlns:a16="http://schemas.microsoft.com/office/drawing/2014/main" xmlns="" id="{A495EE82-162F-4A31-9B30-D338E4061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42975"/>
            <a:ext cx="8207375" cy="4452938"/>
          </a:xfrm>
          <a:prstGeom prst="rect">
            <a:avLst/>
          </a:prstGeom>
          <a:noFill/>
          <a:ln w="6350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11">
            <a:extLst>
              <a:ext uri="{FF2B5EF4-FFF2-40B4-BE49-F238E27FC236}">
                <a16:creationId xmlns:a16="http://schemas.microsoft.com/office/drawing/2014/main" xmlns="" id="{BED5317B-B032-4955-A463-26E9F3276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89588"/>
            <a:ext cx="8642350" cy="1184275"/>
          </a:xfrm>
          <a:prstGeom prst="rect">
            <a:avLst/>
          </a:prstGeom>
          <a:solidFill>
            <a:srgbClr val="FFFFFF"/>
          </a:solidFill>
          <a:ln w="6350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rgbClr val="000066"/>
                </a:solidFill>
              </a:rPr>
              <a:t>Nesse modelo, a ligação de um íon ao transportador ativo secundário altera a afinidade do local de ligação para o soluto transportador ou a velocidade na qual o local de ligação é desviado de uma superfície para outra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Text Box 11">
            <a:extLst>
              <a:ext uri="{FF2B5EF4-FFF2-40B4-BE49-F238E27FC236}">
                <a16:creationId xmlns:a16="http://schemas.microsoft.com/office/drawing/2014/main" xmlns="" id="{0654915F-DA5D-4EB6-9D49-572005B5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309813"/>
            <a:ext cx="7705725" cy="36480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chemeClr val="bg1"/>
                </a:solidFill>
              </a:rPr>
              <a:t> Deslocamento de uma região de maior concentração para uma região de menor concentração devido a movimentação </a:t>
            </a:r>
            <a:r>
              <a:rPr lang="pt-BR" altLang="en-US" sz="2000" b="1" i="1" dirty="0">
                <a:solidFill>
                  <a:srgbClr val="FFFF00"/>
                </a:solidFill>
              </a:rPr>
              <a:t>TÉRMICA ALEATÓRIA</a:t>
            </a:r>
            <a:r>
              <a:rPr lang="pt-BR" altLang="en-US" sz="2000" b="1" i="1" dirty="0">
                <a:solidFill>
                  <a:schemeClr val="bg1"/>
                </a:solidFill>
              </a:rPr>
              <a:t>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chemeClr val="bg1"/>
                </a:solidFill>
              </a:rPr>
              <a:t> QUAL A INFLUÊNCIA DA TEMPERATURA NA VELOCIDADE DE DESLOCAMENTO DAS MOLÉCULAS?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chemeClr val="bg1"/>
                </a:solidFill>
              </a:rPr>
              <a:t> QUAL É A OUTRA VARIÁVEL QUE TAMBÉM INFLUENCIA NESSA VELOCIDADE?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chemeClr val="bg1"/>
                </a:solidFill>
              </a:rPr>
              <a:t> PORQUE A MOVIMENTAÇÃO É ALEATÓRIA?</a:t>
            </a:r>
          </a:p>
        </p:txBody>
      </p:sp>
      <p:grpSp>
        <p:nvGrpSpPr>
          <p:cNvPr id="3075" name="Group 2">
            <a:extLst>
              <a:ext uri="{FF2B5EF4-FFF2-40B4-BE49-F238E27FC236}">
                <a16:creationId xmlns:a16="http://schemas.microsoft.com/office/drawing/2014/main" xmlns="" id="{FAE9EB81-8FA1-4899-A21C-86EBB3E31A1B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3082" name="Line 3">
              <a:extLst>
                <a:ext uri="{FF2B5EF4-FFF2-40B4-BE49-F238E27FC236}">
                  <a16:creationId xmlns:a16="http://schemas.microsoft.com/office/drawing/2014/main" xmlns="" id="{9835602F-0D33-46F8-94D1-83FA1221F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4">
              <a:extLst>
                <a:ext uri="{FF2B5EF4-FFF2-40B4-BE49-F238E27FC236}">
                  <a16:creationId xmlns:a16="http://schemas.microsoft.com/office/drawing/2014/main" xmlns="" id="{BAF1BB1E-9B6B-4895-AB95-1080AB3C3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Text Box 5">
              <a:extLst>
                <a:ext uri="{FF2B5EF4-FFF2-40B4-BE49-F238E27FC236}">
                  <a16:creationId xmlns:a16="http://schemas.microsoft.com/office/drawing/2014/main" xmlns="" id="{F12B04D0-936C-4D1E-A18E-E9399EE6B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90118" name="Text Box 6">
            <a:extLst>
              <a:ext uri="{FF2B5EF4-FFF2-40B4-BE49-F238E27FC236}">
                <a16:creationId xmlns:a16="http://schemas.microsoft.com/office/drawing/2014/main" xmlns="" id="{6E1ADB82-45C0-4690-BE0D-6D3B7E4E8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341438"/>
            <a:ext cx="1655762" cy="600075"/>
          </a:xfrm>
          <a:prstGeom prst="rect">
            <a:avLst/>
          </a:prstGeom>
          <a:solidFill>
            <a:srgbClr val="000066"/>
          </a:solidFill>
          <a:ln w="508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DIFUSÃO</a:t>
            </a:r>
          </a:p>
        </p:txBody>
      </p:sp>
      <p:sp>
        <p:nvSpPr>
          <p:cNvPr id="90120" name="Rectangle 8">
            <a:extLst>
              <a:ext uri="{FF2B5EF4-FFF2-40B4-BE49-F238E27FC236}">
                <a16:creationId xmlns:a16="http://schemas.microsoft.com/office/drawing/2014/main" xmlns="" id="{9DD73A90-0A85-4455-BF53-43B8AD5E9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516563"/>
            <a:ext cx="7561262" cy="3603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1" name="Rectangle 9">
            <a:extLst>
              <a:ext uri="{FF2B5EF4-FFF2-40B4-BE49-F238E27FC236}">
                <a16:creationId xmlns:a16="http://schemas.microsoft.com/office/drawing/2014/main" xmlns="" id="{3B418524-3893-4715-B2D2-3A6D6DD7A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645024"/>
            <a:ext cx="7561262" cy="792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4" name="Rectangle 12">
            <a:extLst>
              <a:ext uri="{FF2B5EF4-FFF2-40B4-BE49-F238E27FC236}">
                <a16:creationId xmlns:a16="http://schemas.microsoft.com/office/drawing/2014/main" xmlns="" id="{E10EDA04-DA66-4DBB-A933-F64E4AFA3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581128"/>
            <a:ext cx="7561262" cy="7207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0125" name="Picture 13">
            <a:extLst>
              <a:ext uri="{FF2B5EF4-FFF2-40B4-BE49-F238E27FC236}">
                <a16:creationId xmlns:a16="http://schemas.microsoft.com/office/drawing/2014/main" xmlns="" id="{B2D90791-1295-44EB-9170-3E311E16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96975"/>
            <a:ext cx="5087938" cy="5545138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6" name="Text Box 14">
            <a:extLst>
              <a:ext uri="{FF2B5EF4-FFF2-40B4-BE49-F238E27FC236}">
                <a16:creationId xmlns:a16="http://schemas.microsoft.com/office/drawing/2014/main" xmlns="" id="{B4424DE6-4947-45CD-B50D-528879CAD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166813"/>
            <a:ext cx="3455988" cy="1254125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 i="1">
                <a:solidFill>
                  <a:srgbClr val="FFFF00"/>
                </a:solidFill>
              </a:rPr>
              <a:t>EXEMPLO DA MOVIMENTAÇÃO TÉRMICA ALEATÓRIA (DIFUSÃO DA SITUAÇÃO  A PARA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3" grpId="0" animBg="1"/>
      <p:bldP spid="90118" grpId="0" animBg="1"/>
      <p:bldP spid="90120" grpId="0" animBg="1"/>
      <p:bldP spid="90121" grpId="0" animBg="1"/>
      <p:bldP spid="90124" grpId="0" animBg="1"/>
      <p:bldP spid="901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xmlns="" id="{95AE4F52-9B74-4CF8-89D0-9CD3C72E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55575"/>
            <a:ext cx="8856663" cy="5365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</a:rPr>
              <a:t>SÓDIO versus SOLUTO:</a:t>
            </a:r>
            <a:r>
              <a:rPr lang="pt-BR" altLang="en-US" sz="2000" b="1" i="1">
                <a:solidFill>
                  <a:srgbClr val="FFFF00"/>
                </a:solidFill>
              </a:rPr>
              <a:t> CO-TRANSPORTE OU CONTRATRANSPORTE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xmlns="" id="{AF22463E-F615-40CA-852B-ABEEC882B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270125"/>
            <a:ext cx="4105275" cy="3175000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b="1" i="1">
                <a:solidFill>
                  <a:schemeClr val="bg1"/>
                </a:solidFill>
              </a:rPr>
              <a:t> [Na]-Extra É SEMPRE SUPERIOR A [Na]-Intra, ASSIM A UTILIZAÇÃO DESSE ÍON PARA O TRANSPORTE ATIVO SECUNDÁRIO É “</a:t>
            </a:r>
            <a:r>
              <a:rPr lang="pt-BR" altLang="en-US" b="1" i="1">
                <a:solidFill>
                  <a:srgbClr val="FFFF00"/>
                </a:solidFill>
              </a:rPr>
              <a:t>MORRO ABAIXO</a:t>
            </a:r>
            <a:r>
              <a:rPr lang="pt-BR" altLang="en-US" b="1" i="1">
                <a:solidFill>
                  <a:schemeClr val="bg1"/>
                </a:solidFill>
              </a:rPr>
              <a:t>”;</a:t>
            </a:r>
          </a:p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b="1" i="1">
                <a:solidFill>
                  <a:schemeClr val="bg1"/>
                </a:solidFill>
              </a:rPr>
              <a:t> FIGURA A = </a:t>
            </a:r>
            <a:r>
              <a:rPr lang="pt-BR" altLang="en-US" b="1" i="1">
                <a:solidFill>
                  <a:srgbClr val="FFFF00"/>
                </a:solidFill>
              </a:rPr>
              <a:t>CO-TRANSPORTE</a:t>
            </a:r>
            <a:r>
              <a:rPr lang="pt-BR" altLang="en-US" b="1" i="1">
                <a:solidFill>
                  <a:schemeClr val="bg1"/>
                </a:solidFill>
              </a:rPr>
              <a:t>;</a:t>
            </a:r>
          </a:p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b="1" i="1">
                <a:solidFill>
                  <a:schemeClr val="bg1"/>
                </a:solidFill>
              </a:rPr>
              <a:t> FIGURA B = </a:t>
            </a:r>
            <a:r>
              <a:rPr lang="pt-BR" altLang="en-US" b="1" i="1">
                <a:solidFill>
                  <a:srgbClr val="FFFF00"/>
                </a:solidFill>
              </a:rPr>
              <a:t>CONTRATRANSPORTE</a:t>
            </a:r>
            <a:r>
              <a:rPr lang="pt-BR" altLang="en-US" b="1" i="1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xmlns="" id="{85F31A0E-2165-43A2-AF42-84255185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981075"/>
            <a:ext cx="4586288" cy="5761038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Rectangle 6">
            <a:extLst>
              <a:ext uri="{FF2B5EF4-FFF2-40B4-BE49-F238E27FC236}">
                <a16:creationId xmlns:a16="http://schemas.microsoft.com/office/drawing/2014/main" xmlns="" id="{B008AA93-69C6-4B23-A10D-4D57E4D0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149725"/>
            <a:ext cx="3816350" cy="5032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xmlns="" id="{14D85FCE-AD2C-4DA5-95B5-BD9E3BA7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724400"/>
            <a:ext cx="3816350" cy="649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Text Box 8">
            <a:extLst>
              <a:ext uri="{FF2B5EF4-FFF2-40B4-BE49-F238E27FC236}">
                <a16:creationId xmlns:a16="http://schemas.microsoft.com/office/drawing/2014/main" xmlns="" id="{615BBBF3-4384-418D-9C9B-F53BB813D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557338"/>
            <a:ext cx="1512887" cy="404812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chemeClr val="bg1"/>
                </a:solidFill>
              </a:rPr>
              <a:t>FIGURA A</a:t>
            </a:r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xmlns="" id="{F1C5D970-4B07-47DA-87AC-5862B67EE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4575175"/>
            <a:ext cx="1512887" cy="404813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chemeClr val="bg1"/>
                </a:solidFill>
              </a:rPr>
              <a:t>FIGURA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  <p:bldP spid="1065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xmlns="" id="{628BEDF2-59B4-4AF6-A4B8-EF8482702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8913"/>
            <a:ext cx="6696075" cy="461962"/>
          </a:xfrm>
          <a:prstGeom prst="rect">
            <a:avLst/>
          </a:prstGeom>
          <a:solidFill>
            <a:srgbClr val="000000"/>
          </a:solidFill>
          <a:ln w="635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1600" b="1" i="1">
                <a:solidFill>
                  <a:schemeClr val="bg1"/>
                </a:solidFill>
              </a:rPr>
              <a:t>EXEMPLOS DE TRANSPORTE NUMA MEMBRANA PLASMÁTICA:</a:t>
            </a:r>
            <a:endParaRPr lang="pt-BR" altLang="en-US" sz="1600" b="1" i="1">
              <a:solidFill>
                <a:srgbClr val="FFFF00"/>
              </a:solidFill>
            </a:endParaRPr>
          </a:p>
        </p:txBody>
      </p:sp>
      <p:pic>
        <p:nvPicPr>
          <p:cNvPr id="22531" name="Picture 10">
            <a:extLst>
              <a:ext uri="{FF2B5EF4-FFF2-40B4-BE49-F238E27FC236}">
                <a16:creationId xmlns:a16="http://schemas.microsoft.com/office/drawing/2014/main" xmlns="" id="{73674FD8-52A1-4ABA-886F-C7E641DE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6335713" cy="5892800"/>
          </a:xfrm>
          <a:prstGeom prst="rect">
            <a:avLst/>
          </a:prstGeom>
          <a:noFill/>
          <a:ln w="635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xmlns="" id="{25A5C227-9E48-47E0-8DFD-2AEAEFE9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49450"/>
            <a:ext cx="8748713" cy="32670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chemeClr val="bg1"/>
                </a:solidFill>
              </a:rPr>
              <a:t> É A CONCENTRAÇÃO TOTAL DE SOLUTOS NUMA SOLUÇÃO</a:t>
            </a:r>
            <a:r>
              <a:rPr lang="pt-BR" altLang="en-US" sz="2000" b="1" i="1" dirty="0">
                <a:solidFill>
                  <a:srgbClr val="FFFF00"/>
                </a:solidFill>
              </a:rPr>
              <a:t>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rgbClr val="FFFF00"/>
                </a:solidFill>
              </a:rPr>
              <a:t> </a:t>
            </a:r>
            <a:r>
              <a:rPr lang="pt-BR" altLang="en-US" sz="2000" b="1" i="1" dirty="0">
                <a:solidFill>
                  <a:schemeClr val="bg1"/>
                </a:solidFill>
              </a:rPr>
              <a:t>1 OSMOL = 1 MOL DE PARTÍCULAS DE SOLUTO</a:t>
            </a:r>
            <a:r>
              <a:rPr lang="pt-BR" altLang="en-US" sz="2000" b="1" i="1" dirty="0">
                <a:solidFill>
                  <a:srgbClr val="FFFF00"/>
                </a:solidFill>
              </a:rPr>
              <a:t>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rgbClr val="FFFF00"/>
                </a:solidFill>
              </a:rPr>
              <a:t> </a:t>
            </a:r>
            <a:r>
              <a:rPr lang="pt-BR" altLang="en-US" sz="2000" b="1" i="1" dirty="0">
                <a:solidFill>
                  <a:schemeClr val="bg1"/>
                </a:solidFill>
              </a:rPr>
              <a:t>UMA SOLUÇÃO DE GLICOSE 1 M TEM CONCENTRAÇÃO DE 1Osm (1 </a:t>
            </a:r>
            <a:r>
              <a:rPr lang="pt-BR" altLang="en-US" sz="2000" b="1" i="1" dirty="0" err="1">
                <a:solidFill>
                  <a:schemeClr val="bg1"/>
                </a:solidFill>
              </a:rPr>
              <a:t>osmol</a:t>
            </a:r>
            <a:r>
              <a:rPr lang="pt-BR" altLang="en-US" sz="2000" b="1" i="1" dirty="0">
                <a:solidFill>
                  <a:schemeClr val="bg1"/>
                </a:solidFill>
              </a:rPr>
              <a:t> por litro).</a:t>
            </a:r>
            <a:r>
              <a:rPr lang="pt-BR" altLang="en-US" sz="2000" b="1" i="1" dirty="0">
                <a:solidFill>
                  <a:srgbClr val="FFFF00"/>
                </a:solidFill>
              </a:rPr>
              <a:t> QUAL A CONCENTRAÇÃO DE UMA SOLUÇÃO DE </a:t>
            </a:r>
            <a:r>
              <a:rPr lang="pt-BR" altLang="en-US" sz="2000" b="1" i="1" dirty="0" err="1">
                <a:solidFill>
                  <a:srgbClr val="FFFF00"/>
                </a:solidFill>
              </a:rPr>
              <a:t>NaCl</a:t>
            </a:r>
            <a:r>
              <a:rPr lang="pt-BR" altLang="en-US" sz="2000" b="1" i="1" dirty="0">
                <a:solidFill>
                  <a:srgbClr val="FFFF00"/>
                </a:solidFill>
              </a:rPr>
              <a:t>?  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chemeClr val="bg1"/>
                </a:solidFill>
              </a:rPr>
              <a:t> EM DUAS SOLUÇÕES DE MESMO VOLUME, MAS COM OSMOLARIDADE DIFERENTE,</a:t>
            </a:r>
            <a:r>
              <a:rPr lang="pt-BR" altLang="en-US" sz="2000" b="1" i="1" dirty="0">
                <a:solidFill>
                  <a:srgbClr val="FFFF00"/>
                </a:solidFill>
              </a:rPr>
              <a:t> QUEM TEM MAIOR [H</a:t>
            </a:r>
            <a:r>
              <a:rPr lang="pt-BR" altLang="en-US" sz="2000" b="1" i="1" baseline="-25000" dirty="0">
                <a:solidFill>
                  <a:srgbClr val="FFFF00"/>
                </a:solidFill>
              </a:rPr>
              <a:t>2</a:t>
            </a:r>
            <a:r>
              <a:rPr lang="pt-BR" altLang="en-US" sz="2000" b="1" i="1" dirty="0">
                <a:solidFill>
                  <a:srgbClr val="FFFF00"/>
                </a:solidFill>
              </a:rPr>
              <a:t>O</a:t>
            </a:r>
            <a:r>
              <a:rPr lang="pt-BR" altLang="en-US" sz="2000" b="1" i="1" dirty="0" smtClean="0">
                <a:solidFill>
                  <a:srgbClr val="FFFF00"/>
                </a:solidFill>
              </a:rPr>
              <a:t>]?</a:t>
            </a:r>
            <a:endParaRPr lang="pt-BR" altLang="en-US" sz="2000" b="1" i="1" dirty="0">
              <a:solidFill>
                <a:srgbClr val="FFFF00"/>
              </a:solidFill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AA0E6BC4-1279-4C84-919B-EACE3D159A9B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23565" name="Line 4">
              <a:extLst>
                <a:ext uri="{FF2B5EF4-FFF2-40B4-BE49-F238E27FC236}">
                  <a16:creationId xmlns:a16="http://schemas.microsoft.com/office/drawing/2014/main" xmlns="" id="{74DF26E3-4676-4E95-990D-E5CF1FDBB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5">
              <a:extLst>
                <a:ext uri="{FF2B5EF4-FFF2-40B4-BE49-F238E27FC236}">
                  <a16:creationId xmlns:a16="http://schemas.microsoft.com/office/drawing/2014/main" xmlns="" id="{95659850-1970-4C4F-A42E-F7E8D098B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Text Box 6">
              <a:extLst>
                <a:ext uri="{FF2B5EF4-FFF2-40B4-BE49-F238E27FC236}">
                  <a16:creationId xmlns:a16="http://schemas.microsoft.com/office/drawing/2014/main" xmlns="" id="{06CB807E-691E-45BB-96A4-6E3ACD696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08551" name="Text Box 7">
            <a:extLst>
              <a:ext uri="{FF2B5EF4-FFF2-40B4-BE49-F238E27FC236}">
                <a16:creationId xmlns:a16="http://schemas.microsoft.com/office/drawing/2014/main" xmlns="" id="{1B59F1DC-4BAD-40D7-B34C-380C9FF9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87438"/>
            <a:ext cx="2881313" cy="612775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 dirty="0">
                <a:solidFill>
                  <a:srgbClr val="000000"/>
                </a:solidFill>
              </a:rPr>
              <a:t>OSMOLARIDADE</a:t>
            </a:r>
          </a:p>
        </p:txBody>
      </p:sp>
      <p:sp>
        <p:nvSpPr>
          <p:cNvPr id="108560" name="Rectangle 16">
            <a:extLst>
              <a:ext uri="{FF2B5EF4-FFF2-40B4-BE49-F238E27FC236}">
                <a16:creationId xmlns:a16="http://schemas.microsoft.com/office/drawing/2014/main" xmlns="" id="{B5113836-CCE6-4544-B3CE-7CA10D796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563813"/>
            <a:ext cx="6408738" cy="5048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61" name="Rectangle 17">
            <a:extLst>
              <a:ext uri="{FF2B5EF4-FFF2-40B4-BE49-F238E27FC236}">
                <a16:creationId xmlns:a16="http://schemas.microsoft.com/office/drawing/2014/main" xmlns="" id="{23FAF5D3-26CA-4D52-9611-54F8C7836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068639"/>
            <a:ext cx="8640763" cy="2089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63" name="Rectangle 19">
            <a:extLst>
              <a:ext uri="{FF2B5EF4-FFF2-40B4-BE49-F238E27FC236}">
                <a16:creationId xmlns:a16="http://schemas.microsoft.com/office/drawing/2014/main" xmlns="" id="{D6FDFEE6-0F49-4D07-B56A-4D3A3C709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949950"/>
            <a:ext cx="4176713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64" name="Text Box 20">
            <a:extLst>
              <a:ext uri="{FF2B5EF4-FFF2-40B4-BE49-F238E27FC236}">
                <a16:creationId xmlns:a16="http://schemas.microsoft.com/office/drawing/2014/main" xmlns="" id="{AC444D5E-A378-4D63-AA33-3929C4DA6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5888"/>
            <a:ext cx="4321175" cy="18573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b="1" i="1">
                <a:solidFill>
                  <a:schemeClr val="bg1"/>
                </a:solidFill>
              </a:rPr>
              <a:t>APÓS A MOVIMENTAÇÃO DE </a:t>
            </a:r>
            <a:r>
              <a:rPr lang="pt-BR" altLang="en-US" b="1" i="1">
                <a:solidFill>
                  <a:srgbClr val="FFFF00"/>
                </a:solidFill>
              </a:rPr>
              <a:t>ÁGUA DE A PARA B</a:t>
            </a:r>
            <a:r>
              <a:rPr lang="pt-BR" altLang="en-US" b="1" i="1">
                <a:solidFill>
                  <a:schemeClr val="bg1"/>
                </a:solidFill>
              </a:rPr>
              <a:t>, E DE </a:t>
            </a:r>
            <a:r>
              <a:rPr lang="pt-BR" altLang="en-US" b="1" i="1">
                <a:solidFill>
                  <a:srgbClr val="FFFF00"/>
                </a:solidFill>
              </a:rPr>
              <a:t>SOLUTO DE B PARA A</a:t>
            </a:r>
            <a:r>
              <a:rPr lang="pt-BR" altLang="en-US" b="1" i="1">
                <a:solidFill>
                  <a:schemeClr val="bg1"/>
                </a:solidFill>
              </a:rPr>
              <a:t>, QUAIS SERÃO AS CONCENTRAÇÕES DESSES COMPONENTES NO EQUILÍBRIO?</a:t>
            </a:r>
            <a:endParaRPr lang="pt-BR" altLang="en-US" b="1" i="1">
              <a:solidFill>
                <a:srgbClr val="FFFF00"/>
              </a:solidFill>
            </a:endParaRPr>
          </a:p>
        </p:txBody>
      </p:sp>
      <p:sp>
        <p:nvSpPr>
          <p:cNvPr id="108565" name="Text Box 21">
            <a:extLst>
              <a:ext uri="{FF2B5EF4-FFF2-40B4-BE49-F238E27FC236}">
                <a16:creationId xmlns:a16="http://schemas.microsoft.com/office/drawing/2014/main" xmlns="" id="{B689911E-8BB6-42D4-A2D8-31C5F3380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08050"/>
            <a:ext cx="361950" cy="404813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8566" name="Text Box 22">
            <a:extLst>
              <a:ext uri="{FF2B5EF4-FFF2-40B4-BE49-F238E27FC236}">
                <a16:creationId xmlns:a16="http://schemas.microsoft.com/office/drawing/2014/main" xmlns="" id="{DFDF2A3E-CCDB-49F2-86DB-B22056C1F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908050"/>
            <a:ext cx="361950" cy="404813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108562" name="Picture 18">
            <a:extLst>
              <a:ext uri="{FF2B5EF4-FFF2-40B4-BE49-F238E27FC236}">
                <a16:creationId xmlns:a16="http://schemas.microsoft.com/office/drawing/2014/main" xmlns="" id="{C1D1EC6B-CD1F-4B31-9BDA-61D3F1A6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4410075" cy="65246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69" name="Rectangle 25">
            <a:extLst>
              <a:ext uri="{FF2B5EF4-FFF2-40B4-BE49-F238E27FC236}">
                <a16:creationId xmlns:a16="http://schemas.microsoft.com/office/drawing/2014/main" xmlns="" id="{6CCC54B0-2207-43D9-AAFF-3F6040C5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949950"/>
            <a:ext cx="3348037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  <p:bldP spid="108560" grpId="0" animBg="1"/>
      <p:bldP spid="108560" grpId="1" animBg="1"/>
      <p:bldP spid="108561" grpId="0" animBg="1"/>
      <p:bldP spid="108561" grpId="1" animBg="1"/>
      <p:bldP spid="108563" grpId="0" animBg="1"/>
      <p:bldP spid="108569" grpId="0" animBg="1"/>
      <p:bldP spid="10856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>
            <a:extLst>
              <a:ext uri="{FF2B5EF4-FFF2-40B4-BE49-F238E27FC236}">
                <a16:creationId xmlns:a16="http://schemas.microsoft.com/office/drawing/2014/main" xmlns="" id="{4C4FE69D-020D-4C4C-8676-F27D1A34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88913"/>
            <a:ext cx="4105275" cy="4546600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b="1" i="1">
                <a:solidFill>
                  <a:schemeClr val="bg1"/>
                </a:solidFill>
              </a:rPr>
              <a:t> NA FIGURA AO LADO, A MEMBRANA É SEMIPERMEÁVEL, ASSIM PARA QUE O EQUILÍBRIO SEJA ALCANÇADO OCORRE ALTERAÇÃO DO VOLUME FINAL DA SOLUÇÃO;</a:t>
            </a:r>
          </a:p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b="1" i="1">
                <a:solidFill>
                  <a:schemeClr val="bg1"/>
                </a:solidFill>
              </a:rPr>
              <a:t> SE AS PAREDES DO COMPARTIMENTO 2 NÃO FOSSEM EXPANSÍVEIS, O QUE CORRERIA COM A PRESSÃO?</a:t>
            </a:r>
          </a:p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b="1" i="1">
                <a:solidFill>
                  <a:schemeClr val="bg1"/>
                </a:solidFill>
              </a:rPr>
              <a:t> O AUMENTO DA PRESSÃO IRIA SE OPOR A ENTRADA DE H</a:t>
            </a:r>
            <a:r>
              <a:rPr lang="pt-BR" altLang="en-US" b="1" i="1" baseline="-25000">
                <a:solidFill>
                  <a:schemeClr val="bg1"/>
                </a:solidFill>
              </a:rPr>
              <a:t>2</a:t>
            </a:r>
            <a:r>
              <a:rPr lang="pt-BR" altLang="en-US" b="1" i="1">
                <a:solidFill>
                  <a:schemeClr val="bg1"/>
                </a:solidFill>
              </a:rPr>
              <a:t>0; </a:t>
            </a:r>
          </a:p>
        </p:txBody>
      </p:sp>
      <p:pic>
        <p:nvPicPr>
          <p:cNvPr id="109577" name="Picture 9">
            <a:extLst>
              <a:ext uri="{FF2B5EF4-FFF2-40B4-BE49-F238E27FC236}">
                <a16:creationId xmlns:a16="http://schemas.microsoft.com/office/drawing/2014/main" xmlns="" id="{93C5956B-CB6A-438D-9AE2-042443A2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61925"/>
            <a:ext cx="4748212" cy="658018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8" name="Text Box 10">
            <a:extLst>
              <a:ext uri="{FF2B5EF4-FFF2-40B4-BE49-F238E27FC236}">
                <a16:creationId xmlns:a16="http://schemas.microsoft.com/office/drawing/2014/main" xmlns="" id="{41FE28BC-9010-4025-A455-C0E1A9036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08050"/>
            <a:ext cx="361950" cy="404813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xmlns="" id="{90552373-A218-4E10-848D-AD4C0BCED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908050"/>
            <a:ext cx="361950" cy="404813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09580" name="Rectangle 12">
            <a:extLst>
              <a:ext uri="{FF2B5EF4-FFF2-40B4-BE49-F238E27FC236}">
                <a16:creationId xmlns:a16="http://schemas.microsoft.com/office/drawing/2014/main" xmlns="" id="{543D747C-5A8E-48A2-B5A8-B0F77DA6A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420938"/>
            <a:ext cx="3960813" cy="1439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1" name="Rectangle 13">
            <a:extLst>
              <a:ext uri="{FF2B5EF4-FFF2-40B4-BE49-F238E27FC236}">
                <a16:creationId xmlns:a16="http://schemas.microsoft.com/office/drawing/2014/main" xmlns="" id="{634A1139-A53E-4842-8864-E54A53E19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933825"/>
            <a:ext cx="3889375" cy="7191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C7CA9DAA-1E39-4087-A8DA-D4477371D283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24588" name="Line 15">
              <a:extLst>
                <a:ext uri="{FF2B5EF4-FFF2-40B4-BE49-F238E27FC236}">
                  <a16:creationId xmlns:a16="http://schemas.microsoft.com/office/drawing/2014/main" xmlns="" id="{B3782C6F-45A5-4747-B694-77B4995B9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16">
              <a:extLst>
                <a:ext uri="{FF2B5EF4-FFF2-40B4-BE49-F238E27FC236}">
                  <a16:creationId xmlns:a16="http://schemas.microsoft.com/office/drawing/2014/main" xmlns="" id="{9F261D7E-304B-457B-8B25-D8C97F1B0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Text Box 17">
              <a:extLst>
                <a:ext uri="{FF2B5EF4-FFF2-40B4-BE49-F238E27FC236}">
                  <a16:creationId xmlns:a16="http://schemas.microsoft.com/office/drawing/2014/main" xmlns="" id="{CC8DF241-A31F-4454-A866-379B75E7B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09586" name="Text Box 18">
            <a:extLst>
              <a:ext uri="{FF2B5EF4-FFF2-40B4-BE49-F238E27FC236}">
                <a16:creationId xmlns:a16="http://schemas.microsoft.com/office/drawing/2014/main" xmlns="" id="{6711FFE1-9607-4066-B483-C5D83111D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125538"/>
            <a:ext cx="3455988" cy="6000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PRESSÃO OSMÓTICA</a:t>
            </a:r>
          </a:p>
        </p:txBody>
      </p:sp>
      <p:sp>
        <p:nvSpPr>
          <p:cNvPr id="109587" name="Text Box 19">
            <a:extLst>
              <a:ext uri="{FF2B5EF4-FFF2-40B4-BE49-F238E27FC236}">
                <a16:creationId xmlns:a16="http://schemas.microsoft.com/office/drawing/2014/main" xmlns="" id="{D6699AE9-D66B-4AE4-9ACF-BF54554A0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133600"/>
            <a:ext cx="7848600" cy="824008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rgbClr val="000066"/>
                </a:solidFill>
              </a:rPr>
              <a:t> É A PRESSÃO QUE DEVE SER APLICADA À SOLUÇÃO PARA IMPEDIR O FLUXO DE H</a:t>
            </a:r>
            <a:r>
              <a:rPr lang="pt-BR" altLang="en-US" sz="2000" b="1" i="1" baseline="-25000" dirty="0">
                <a:solidFill>
                  <a:srgbClr val="000066"/>
                </a:solidFill>
              </a:rPr>
              <a:t>2</a:t>
            </a:r>
            <a:r>
              <a:rPr lang="pt-BR" altLang="en-US" sz="2000" b="1" i="1" dirty="0">
                <a:solidFill>
                  <a:srgbClr val="000066"/>
                </a:solidFill>
              </a:rPr>
              <a:t>O ATRAVÉS DA MEMBRANA</a:t>
            </a:r>
            <a:r>
              <a:rPr lang="pt-BR" altLang="en-US" sz="2000" b="1" i="1" dirty="0" smtClean="0">
                <a:solidFill>
                  <a:srgbClr val="000066"/>
                </a:solidFill>
              </a:rPr>
              <a:t>;</a:t>
            </a:r>
            <a:endParaRPr lang="pt-BR" altLang="en-US" sz="20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8" grpId="0" animBg="1"/>
      <p:bldP spid="109579" grpId="0" animBg="1"/>
      <p:bldP spid="109580" grpId="0" animBg="1"/>
      <p:bldP spid="109580" grpId="1" animBg="1"/>
      <p:bldP spid="109581" grpId="0" animBg="1"/>
      <p:bldP spid="109581" grpId="1" animBg="1"/>
      <p:bldP spid="109586" grpId="0" animBg="1"/>
      <p:bldP spid="1095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45FF20F-B94E-4BEB-AC8E-135B9EFC21EE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25618" name="Line 3">
              <a:extLst>
                <a:ext uri="{FF2B5EF4-FFF2-40B4-BE49-F238E27FC236}">
                  <a16:creationId xmlns:a16="http://schemas.microsoft.com/office/drawing/2014/main" xmlns="" id="{8825575E-9724-4544-B2F2-5472CF1BE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4">
              <a:extLst>
                <a:ext uri="{FF2B5EF4-FFF2-40B4-BE49-F238E27FC236}">
                  <a16:creationId xmlns:a16="http://schemas.microsoft.com/office/drawing/2014/main" xmlns="" id="{6286BD74-D2FD-4A95-A68F-9BA886598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Text Box 5">
              <a:extLst>
                <a:ext uri="{FF2B5EF4-FFF2-40B4-BE49-F238E27FC236}">
                  <a16:creationId xmlns:a16="http://schemas.microsoft.com/office/drawing/2014/main" xmlns="" id="{A883D956-6923-4D15-9039-9669182C9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12646" name="Text Box 6">
            <a:extLst>
              <a:ext uri="{FF2B5EF4-FFF2-40B4-BE49-F238E27FC236}">
                <a16:creationId xmlns:a16="http://schemas.microsoft.com/office/drawing/2014/main" xmlns="" id="{CA3033B6-D6D1-4C0A-B051-B4071273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49363"/>
            <a:ext cx="7200900" cy="523875"/>
          </a:xfrm>
          <a:prstGeom prst="rect">
            <a:avLst/>
          </a:prstGeom>
          <a:solidFill>
            <a:srgbClr val="000066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 dirty="0">
                <a:solidFill>
                  <a:schemeClr val="bg1"/>
                </a:solidFill>
              </a:rPr>
              <a:t>OSMOLARIDADE EXTRACELULAR E VOLUME CELULAR</a:t>
            </a:r>
          </a:p>
        </p:txBody>
      </p:sp>
      <p:sp>
        <p:nvSpPr>
          <p:cNvPr id="112647" name="Text Box 7">
            <a:extLst>
              <a:ext uri="{FF2B5EF4-FFF2-40B4-BE49-F238E27FC236}">
                <a16:creationId xmlns:a16="http://schemas.microsoft.com/office/drawing/2014/main" xmlns="" id="{7CBF06E0-F18F-4560-86A8-07FB3E349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24075"/>
            <a:ext cx="7848600" cy="4257675"/>
          </a:xfrm>
          <a:prstGeom prst="rect">
            <a:avLst/>
          </a:prstGeom>
          <a:solidFill>
            <a:srgbClr val="CCECFF"/>
          </a:soli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chemeClr val="bg1"/>
                </a:solidFill>
              </a:rPr>
              <a:t> </a:t>
            </a:r>
            <a:r>
              <a:rPr lang="pt-BR" altLang="en-US" sz="2000" b="1" i="1" dirty="0">
                <a:solidFill>
                  <a:srgbClr val="000066"/>
                </a:solidFill>
              </a:rPr>
              <a:t>Tanto o líquido extracelular quanto o intracelular possuem água e são circundados por uma membrana que é muito permeável a água, porém impermeável a outras substâncias (SOLUTOS NÃO PENETRANTES)</a:t>
            </a:r>
            <a:r>
              <a:rPr lang="pt-BR" altLang="en-US" sz="2000" b="1" i="1" dirty="0">
                <a:solidFill>
                  <a:srgbClr val="FF0000"/>
                </a:solidFill>
              </a:rPr>
              <a:t>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rgbClr val="FF0000"/>
                </a:solidFill>
              </a:rPr>
              <a:t> </a:t>
            </a:r>
            <a:r>
              <a:rPr lang="pt-BR" altLang="en-US" sz="2000" b="1" i="1" dirty="0">
                <a:solidFill>
                  <a:srgbClr val="000066"/>
                </a:solidFill>
              </a:rPr>
              <a:t>Normalmente, a </a:t>
            </a:r>
            <a:r>
              <a:rPr lang="pt-BR" altLang="en-US" sz="2000" b="1" i="1" dirty="0" err="1">
                <a:solidFill>
                  <a:srgbClr val="000066"/>
                </a:solidFill>
              </a:rPr>
              <a:t>osmolaridade</a:t>
            </a:r>
            <a:r>
              <a:rPr lang="pt-BR" altLang="en-US" sz="2000" b="1" i="1" dirty="0">
                <a:solidFill>
                  <a:srgbClr val="000066"/>
                </a:solidFill>
              </a:rPr>
              <a:t> do líquido extracelular é de 300 </a:t>
            </a:r>
            <a:r>
              <a:rPr lang="pt-BR" altLang="en-US" sz="2000" b="1" i="1" dirty="0" err="1">
                <a:solidFill>
                  <a:srgbClr val="000066"/>
                </a:solidFill>
              </a:rPr>
              <a:t>mOsm</a:t>
            </a:r>
            <a:r>
              <a:rPr lang="pt-BR" altLang="en-US" sz="2000" b="1" i="1" dirty="0">
                <a:solidFill>
                  <a:srgbClr val="000066"/>
                </a:solidFill>
              </a:rPr>
              <a:t>, visto que a H</a:t>
            </a:r>
            <a:r>
              <a:rPr lang="pt-BR" altLang="en-US" sz="2000" b="1" i="1" baseline="-25000" dirty="0">
                <a:solidFill>
                  <a:srgbClr val="000066"/>
                </a:solidFill>
              </a:rPr>
              <a:t>2</a:t>
            </a:r>
            <a:r>
              <a:rPr lang="pt-BR" altLang="en-US" sz="2000" b="1" i="1" dirty="0">
                <a:solidFill>
                  <a:srgbClr val="000066"/>
                </a:solidFill>
              </a:rPr>
              <a:t>O pode mover-se através das membranas plasmáticas, tanto o líquido extra quanto </a:t>
            </a:r>
            <a:r>
              <a:rPr lang="pt-BR" altLang="en-US" sz="2000" b="1" i="1" dirty="0" err="1">
                <a:solidFill>
                  <a:srgbClr val="000066"/>
                </a:solidFill>
              </a:rPr>
              <a:t>intra</a:t>
            </a:r>
            <a:r>
              <a:rPr lang="pt-BR" altLang="en-US" sz="2000" b="1" i="1" dirty="0">
                <a:solidFill>
                  <a:srgbClr val="000066"/>
                </a:solidFill>
              </a:rPr>
              <a:t> apresentarão 300 </a:t>
            </a:r>
            <a:r>
              <a:rPr lang="pt-BR" altLang="en-US" sz="2000" b="1" i="1" dirty="0" err="1">
                <a:solidFill>
                  <a:srgbClr val="000066"/>
                </a:solidFill>
              </a:rPr>
              <a:t>mOsm</a:t>
            </a:r>
            <a:r>
              <a:rPr lang="pt-BR" altLang="en-US" sz="2000" b="1" i="1" dirty="0">
                <a:solidFill>
                  <a:srgbClr val="FF0000"/>
                </a:solidFill>
              </a:rPr>
              <a:t>; 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rgbClr val="000066"/>
                </a:solidFill>
              </a:rPr>
              <a:t> No entanto, alterações na </a:t>
            </a:r>
            <a:r>
              <a:rPr lang="pt-BR" altLang="en-US" sz="2000" b="1" i="1" dirty="0" err="1">
                <a:solidFill>
                  <a:srgbClr val="000066"/>
                </a:solidFill>
              </a:rPr>
              <a:t>osmolaridade</a:t>
            </a:r>
            <a:r>
              <a:rPr lang="pt-BR" altLang="en-US" sz="2000" b="1" i="1" dirty="0">
                <a:solidFill>
                  <a:srgbClr val="000066"/>
                </a:solidFill>
              </a:rPr>
              <a:t> extracelular podem promover o encolhimento ou edema das células</a:t>
            </a:r>
            <a:r>
              <a:rPr lang="pt-BR" altLang="en-US" sz="2000" b="1" i="1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112650" name="Rectangle 10">
            <a:extLst>
              <a:ext uri="{FF2B5EF4-FFF2-40B4-BE49-F238E27FC236}">
                <a16:creationId xmlns:a16="http://schemas.microsoft.com/office/drawing/2014/main" xmlns="" id="{C5664D68-3A48-4BD1-97EB-666CD84D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933825"/>
            <a:ext cx="7705725" cy="15113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51" name="Rectangle 11">
            <a:extLst>
              <a:ext uri="{FF2B5EF4-FFF2-40B4-BE49-F238E27FC236}">
                <a16:creationId xmlns:a16="http://schemas.microsoft.com/office/drawing/2014/main" xmlns="" id="{EE9A99DE-C841-4240-9707-8C1438F24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589588"/>
            <a:ext cx="7705725" cy="71913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64" name="Picture 24">
            <a:extLst>
              <a:ext uri="{FF2B5EF4-FFF2-40B4-BE49-F238E27FC236}">
                <a16:creationId xmlns:a16="http://schemas.microsoft.com/office/drawing/2014/main" xmlns="" id="{A2B8818B-1FEF-4510-BD9D-F89B2F99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8713788" cy="672623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5" name="Rectangle 25">
            <a:extLst>
              <a:ext uri="{FF2B5EF4-FFF2-40B4-BE49-F238E27FC236}">
                <a16:creationId xmlns:a16="http://schemas.microsoft.com/office/drawing/2014/main" xmlns="" id="{C4EFDD62-8565-4B25-BBA1-95D745B9B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429000"/>
            <a:ext cx="2087563" cy="20875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66" name="Rectangle 26">
            <a:extLst>
              <a:ext uri="{FF2B5EF4-FFF2-40B4-BE49-F238E27FC236}">
                <a16:creationId xmlns:a16="http://schemas.microsoft.com/office/drawing/2014/main" xmlns="" id="{82CCD4B2-D57F-4189-9C85-90BED4CC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3429000"/>
            <a:ext cx="2376487" cy="20875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67" name="Rectangle 27">
            <a:extLst>
              <a:ext uri="{FF2B5EF4-FFF2-40B4-BE49-F238E27FC236}">
                <a16:creationId xmlns:a16="http://schemas.microsoft.com/office/drawing/2014/main" xmlns="" id="{5093BEA8-048A-4BD3-8378-4BD920C01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429000"/>
            <a:ext cx="2232025" cy="20875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68" name="Rectangle 28">
            <a:extLst>
              <a:ext uri="{FF2B5EF4-FFF2-40B4-BE49-F238E27FC236}">
                <a16:creationId xmlns:a16="http://schemas.microsoft.com/office/drawing/2014/main" xmlns="" id="{9DB81CD0-B4B0-4481-A2E4-4569F8F98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165850"/>
            <a:ext cx="1944687" cy="503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69" name="Rectangle 29">
            <a:extLst>
              <a:ext uri="{FF2B5EF4-FFF2-40B4-BE49-F238E27FC236}">
                <a16:creationId xmlns:a16="http://schemas.microsoft.com/office/drawing/2014/main" xmlns="" id="{91D56820-7784-4F7B-8A19-C9ACA6722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165850"/>
            <a:ext cx="2232025" cy="503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0" name="Rectangle 30">
            <a:extLst>
              <a:ext uri="{FF2B5EF4-FFF2-40B4-BE49-F238E27FC236}">
                <a16:creationId xmlns:a16="http://schemas.microsoft.com/office/drawing/2014/main" xmlns="" id="{693688CC-6673-482D-B5D5-DFB0F88AC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6165850"/>
            <a:ext cx="2232025" cy="503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1" name="Text Box 31">
            <a:extLst>
              <a:ext uri="{FF2B5EF4-FFF2-40B4-BE49-F238E27FC236}">
                <a16:creationId xmlns:a16="http://schemas.microsoft.com/office/drawing/2014/main" xmlns="" id="{9C432ADF-9430-4FB9-AE40-823888E74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149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000000"/>
                </a:solidFill>
              </a:rPr>
              <a:t>EXTRACELULAR</a:t>
            </a:r>
          </a:p>
        </p:txBody>
      </p:sp>
      <p:sp>
        <p:nvSpPr>
          <p:cNvPr id="112672" name="Text Box 32">
            <a:extLst>
              <a:ext uri="{FF2B5EF4-FFF2-40B4-BE49-F238E27FC236}">
                <a16:creationId xmlns:a16="http://schemas.microsoft.com/office/drawing/2014/main" xmlns="" id="{F41A1073-CC47-4680-A556-D08DBA758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013325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000000"/>
                </a:solidFill>
              </a:rPr>
              <a:t>EXTRACELULAR</a:t>
            </a:r>
          </a:p>
        </p:txBody>
      </p:sp>
      <p:sp>
        <p:nvSpPr>
          <p:cNvPr id="112673" name="Text Box 33">
            <a:extLst>
              <a:ext uri="{FF2B5EF4-FFF2-40B4-BE49-F238E27FC236}">
                <a16:creationId xmlns:a16="http://schemas.microsoft.com/office/drawing/2014/main" xmlns="" id="{E2ACBDBF-0635-41A0-9A6B-EFAE44685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5013325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000000"/>
                </a:solidFill>
              </a:rPr>
              <a:t>EXTRACELULAR</a:t>
            </a:r>
          </a:p>
        </p:txBody>
      </p:sp>
      <p:sp>
        <p:nvSpPr>
          <p:cNvPr id="112674" name="Text Box 34">
            <a:extLst>
              <a:ext uri="{FF2B5EF4-FFF2-40B4-BE49-F238E27FC236}">
                <a16:creationId xmlns:a16="http://schemas.microsoft.com/office/drawing/2014/main" xmlns="" id="{4403CC16-B5C0-456D-ADD4-AF2F77AA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74788"/>
            <a:ext cx="5761037" cy="1666875"/>
          </a:xfrm>
          <a:prstGeom prst="rect">
            <a:avLst/>
          </a:prstGeom>
          <a:solidFill>
            <a:schemeClr val="bg1"/>
          </a:solidFill>
          <a:ln w="635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Tx/>
              <a:buAutoNum type="arabicPeriod"/>
            </a:pPr>
            <a:r>
              <a:rPr lang="pt-BR" altLang="en-US" b="1" i="1"/>
              <a:t>QUAL A CLASSIFICAÇÃO DAS SOLUÇÕES ABAIXO (ISOTÔNICA, HIPOTÔNICA OU HIPERTÔNICA) EM RELAÇÃO AS CÉLULAS?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Tx/>
              <a:buAutoNum type="arabicPeriod"/>
            </a:pPr>
            <a:r>
              <a:rPr lang="pt-BR" altLang="en-US" b="1" i="1"/>
              <a:t>QUAL O ASPECTO DAS CÉLULAS (NORMAL, MENOR OU MAIOR)?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2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2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2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2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 animBg="1"/>
      <p:bldP spid="112647" grpId="0" animBg="1"/>
      <p:bldP spid="112650" grpId="0" animBg="1"/>
      <p:bldP spid="112650" grpId="1" animBg="1"/>
      <p:bldP spid="112651" grpId="0" animBg="1"/>
      <p:bldP spid="112651" grpId="1" animBg="1"/>
      <p:bldP spid="112665" grpId="0" animBg="1"/>
      <p:bldP spid="112665" grpId="1" animBg="1"/>
      <p:bldP spid="112666" grpId="0" animBg="1"/>
      <p:bldP spid="112666" grpId="1" animBg="1"/>
      <p:bldP spid="112667" grpId="0" animBg="1"/>
      <p:bldP spid="112667" grpId="1" animBg="1"/>
      <p:bldP spid="112668" grpId="0" animBg="1"/>
      <p:bldP spid="112668" grpId="1" animBg="1"/>
      <p:bldP spid="112669" grpId="0" animBg="1"/>
      <p:bldP spid="112669" grpId="1" animBg="1"/>
      <p:bldP spid="112670" grpId="0" animBg="1"/>
      <p:bldP spid="112670" grpId="1" animBg="1"/>
      <p:bldP spid="112671" grpId="0"/>
      <p:bldP spid="112671" grpId="1"/>
      <p:bldP spid="112672" grpId="0"/>
      <p:bldP spid="112672" grpId="1"/>
      <p:bldP spid="112673" grpId="0"/>
      <p:bldP spid="112673" grpId="1"/>
      <p:bldP spid="112674" grpId="0" animBg="1"/>
      <p:bldP spid="11267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DF87AC89-7FAA-467A-9395-B9E8192763E7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26643" name="Line 4">
              <a:extLst>
                <a:ext uri="{FF2B5EF4-FFF2-40B4-BE49-F238E27FC236}">
                  <a16:creationId xmlns:a16="http://schemas.microsoft.com/office/drawing/2014/main" xmlns="" id="{2C112CA9-4C64-4F53-A3C0-315EEDDD7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5">
              <a:extLst>
                <a:ext uri="{FF2B5EF4-FFF2-40B4-BE49-F238E27FC236}">
                  <a16:creationId xmlns:a16="http://schemas.microsoft.com/office/drawing/2014/main" xmlns="" id="{93132A77-AD9A-4184-955A-DE9D800E7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Text Box 6">
              <a:extLst>
                <a:ext uri="{FF2B5EF4-FFF2-40B4-BE49-F238E27FC236}">
                  <a16:creationId xmlns:a16="http://schemas.microsoft.com/office/drawing/2014/main" xmlns="" id="{F6F11158-2A53-4A48-8CC7-8B6CDF7EB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6569" name="Text Box 9">
            <a:extLst>
              <a:ext uri="{FF2B5EF4-FFF2-40B4-BE49-F238E27FC236}">
                <a16:creationId xmlns:a16="http://schemas.microsoft.com/office/drawing/2014/main" xmlns="" id="{9D9542CA-BDD5-4EDD-B2B6-D2336177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1371600"/>
            <a:ext cx="6192837" cy="904875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rgbClr val="000000"/>
                </a:solidFill>
              </a:rPr>
              <a:t>OUTRO CONJUNTO DE TERMOS: ISOSMÓTICA, HIPEROSMÓTICA E HIPOSMÓTICA</a:t>
            </a:r>
            <a:endParaRPr lang="pt-BR" altLang="en-US" sz="2000" b="1" i="1">
              <a:solidFill>
                <a:srgbClr val="000066"/>
              </a:solidFill>
            </a:endParaRPr>
          </a:p>
        </p:txBody>
      </p:sp>
      <p:sp>
        <p:nvSpPr>
          <p:cNvPr id="66577" name="Text Box 17">
            <a:extLst>
              <a:ext uri="{FF2B5EF4-FFF2-40B4-BE49-F238E27FC236}">
                <a16:creationId xmlns:a16="http://schemas.microsoft.com/office/drawing/2014/main" xmlns="" id="{F6D00CDD-49EC-4063-9E2B-E7337001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00488"/>
            <a:ext cx="8424862" cy="1666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 dirty="0">
                <a:solidFill>
                  <a:schemeClr val="bg1"/>
                </a:solidFill>
              </a:rPr>
              <a:t>DENOTA A OSMOLARIDADE DE UMA SOLUÇÃO QUANDO COMPARADA AO LÍQUIDO EXTRACELULAR, SEM LEVAR EM CONSIDERAÇÃO A CONCENTRAÇÃO DE SOLUTOS PENETRANTES E NÃO PENETRANTES</a:t>
            </a:r>
          </a:p>
        </p:txBody>
      </p:sp>
      <p:sp>
        <p:nvSpPr>
          <p:cNvPr id="66579" name="AutoShape 19">
            <a:extLst>
              <a:ext uri="{FF2B5EF4-FFF2-40B4-BE49-F238E27FC236}">
                <a16:creationId xmlns:a16="http://schemas.microsoft.com/office/drawing/2014/main" xmlns="" id="{64388479-3A4B-422F-B679-BC1A4D939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781300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tx2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80" name="AutoShape 20">
            <a:extLst>
              <a:ext uri="{FF2B5EF4-FFF2-40B4-BE49-F238E27FC236}">
                <a16:creationId xmlns:a16="http://schemas.microsoft.com/office/drawing/2014/main" xmlns="" id="{C5556DA0-D71E-4715-82B0-662FF319D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5" y="2781300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tx2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81" name="AutoShape 21">
            <a:extLst>
              <a:ext uri="{FF2B5EF4-FFF2-40B4-BE49-F238E27FC236}">
                <a16:creationId xmlns:a16="http://schemas.microsoft.com/office/drawing/2014/main" xmlns="" id="{1F0DD8B8-CF82-4B97-BA33-4F16DDC25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781300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tx2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82" name="AutoShape 22">
            <a:extLst>
              <a:ext uri="{FF2B5EF4-FFF2-40B4-BE49-F238E27FC236}">
                <a16:creationId xmlns:a16="http://schemas.microsoft.com/office/drawing/2014/main" xmlns="" id="{19F1B54A-26B1-413C-A4A1-4C059A45D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781300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tx2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83" name="AutoShape 23">
            <a:extLst>
              <a:ext uri="{FF2B5EF4-FFF2-40B4-BE49-F238E27FC236}">
                <a16:creationId xmlns:a16="http://schemas.microsoft.com/office/drawing/2014/main" xmlns="" id="{C82DCDEB-2202-498E-A320-A16DCD2F9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2781300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tx2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84" name="AutoShape 24">
            <a:extLst>
              <a:ext uri="{FF2B5EF4-FFF2-40B4-BE49-F238E27FC236}">
                <a16:creationId xmlns:a16="http://schemas.microsoft.com/office/drawing/2014/main" xmlns="" id="{82389D5B-BE1A-4601-9B1D-D973FAB6B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938" y="2781300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tx2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85" name="AutoShape 25">
            <a:extLst>
              <a:ext uri="{FF2B5EF4-FFF2-40B4-BE49-F238E27FC236}">
                <a16:creationId xmlns:a16="http://schemas.microsoft.com/office/drawing/2014/main" xmlns="" id="{08D72A52-EAA4-4F0C-B8E7-7A3BCF0D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5" y="2781300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tx2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86" name="AutoShape 26">
            <a:extLst>
              <a:ext uri="{FF2B5EF4-FFF2-40B4-BE49-F238E27FC236}">
                <a16:creationId xmlns:a16="http://schemas.microsoft.com/office/drawing/2014/main" xmlns="" id="{00A24995-947D-4617-B543-998497588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2781300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tx2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6588" name="Picture 28">
            <a:extLst>
              <a:ext uri="{FF2B5EF4-FFF2-40B4-BE49-F238E27FC236}">
                <a16:creationId xmlns:a16="http://schemas.microsoft.com/office/drawing/2014/main" xmlns="" id="{D68A38A6-C561-4ABC-8F02-1C5D4967E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50"/>
            <a:ext cx="460375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9" name="Rectangle 29">
            <a:extLst>
              <a:ext uri="{FF2B5EF4-FFF2-40B4-BE49-F238E27FC236}">
                <a16:creationId xmlns:a16="http://schemas.microsoft.com/office/drawing/2014/main" xmlns="" id="{26927FB8-8C70-43DC-B52F-0E185ED9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060575"/>
            <a:ext cx="4103688" cy="936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90" name="Rectangle 30">
            <a:extLst>
              <a:ext uri="{FF2B5EF4-FFF2-40B4-BE49-F238E27FC236}">
                <a16:creationId xmlns:a16="http://schemas.microsoft.com/office/drawing/2014/main" xmlns="" id="{E1100FF1-3818-4928-8D9E-103F4CF95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068638"/>
            <a:ext cx="4103688" cy="936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91" name="Rectangle 31">
            <a:extLst>
              <a:ext uri="{FF2B5EF4-FFF2-40B4-BE49-F238E27FC236}">
                <a16:creationId xmlns:a16="http://schemas.microsoft.com/office/drawing/2014/main" xmlns="" id="{25551374-8D0D-4D31-9627-32703EE2D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76700"/>
            <a:ext cx="4103688" cy="865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92" name="Rectangle 32">
            <a:extLst>
              <a:ext uri="{FF2B5EF4-FFF2-40B4-BE49-F238E27FC236}">
                <a16:creationId xmlns:a16="http://schemas.microsoft.com/office/drawing/2014/main" xmlns="" id="{7FAFBD5B-C68B-4E4B-8E04-D46D86373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4103688" cy="72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93" name="Rectangle 33">
            <a:extLst>
              <a:ext uri="{FF2B5EF4-FFF2-40B4-BE49-F238E27FC236}">
                <a16:creationId xmlns:a16="http://schemas.microsoft.com/office/drawing/2014/main" xmlns="" id="{4C4462D9-CA26-4C3F-B1D6-7D5A304BA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805488"/>
            <a:ext cx="4103688" cy="86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 animBg="1"/>
      <p:bldP spid="66577" grpId="0" animBg="1"/>
      <p:bldP spid="66579" grpId="0" animBg="1"/>
      <p:bldP spid="66580" grpId="0" animBg="1"/>
      <p:bldP spid="66581" grpId="0" animBg="1"/>
      <p:bldP spid="66582" grpId="0" animBg="1"/>
      <p:bldP spid="66583" grpId="0" animBg="1"/>
      <p:bldP spid="66584" grpId="0" animBg="1"/>
      <p:bldP spid="66585" grpId="0" animBg="1"/>
      <p:bldP spid="66586" grpId="0" animBg="1"/>
      <p:bldP spid="66589" grpId="0" animBg="1"/>
      <p:bldP spid="66589" grpId="1" animBg="1"/>
      <p:bldP spid="66590" grpId="0" animBg="1"/>
      <p:bldP spid="66590" grpId="1" animBg="1"/>
      <p:bldP spid="66591" grpId="0" animBg="1"/>
      <p:bldP spid="66591" grpId="1" animBg="1"/>
      <p:bldP spid="66592" grpId="0" animBg="1"/>
      <p:bldP spid="66592" grpId="1" animBg="1"/>
      <p:bldP spid="66593" grpId="0" animBg="1"/>
      <p:bldP spid="6659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xmlns="" id="{3367A67B-65AC-4F34-A77F-3FFCFA1D01EE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4116" name="Line 4">
              <a:extLst>
                <a:ext uri="{FF2B5EF4-FFF2-40B4-BE49-F238E27FC236}">
                  <a16:creationId xmlns:a16="http://schemas.microsoft.com/office/drawing/2014/main" xmlns="" id="{170EC897-CB85-4792-B1A8-4DDFC68D6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5">
              <a:extLst>
                <a:ext uri="{FF2B5EF4-FFF2-40B4-BE49-F238E27FC236}">
                  <a16:creationId xmlns:a16="http://schemas.microsoft.com/office/drawing/2014/main" xmlns="" id="{66598362-0AA8-41B4-BB6E-03CBD7535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6">
              <a:extLst>
                <a:ext uri="{FF2B5EF4-FFF2-40B4-BE49-F238E27FC236}">
                  <a16:creationId xmlns:a16="http://schemas.microsoft.com/office/drawing/2014/main" xmlns="" id="{DE59134D-79CF-4D0C-8D68-FED39432C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099" name="Text Box 7">
            <a:extLst>
              <a:ext uri="{FF2B5EF4-FFF2-40B4-BE49-F238E27FC236}">
                <a16:creationId xmlns:a16="http://schemas.microsoft.com/office/drawing/2014/main" xmlns="" id="{03C37497-A389-4F58-9F53-B8484B151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244600"/>
            <a:ext cx="6264275" cy="600075"/>
          </a:xfrm>
          <a:prstGeom prst="rect">
            <a:avLst/>
          </a:prstGeom>
          <a:solidFill>
            <a:srgbClr val="000066"/>
          </a:solidFill>
          <a:ln w="508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MAGNITUDE E SENTIDO DA DIFUSÃO</a:t>
            </a:r>
          </a:p>
        </p:txBody>
      </p:sp>
      <p:pic>
        <p:nvPicPr>
          <p:cNvPr id="4100" name="Picture 13">
            <a:extLst>
              <a:ext uri="{FF2B5EF4-FFF2-40B4-BE49-F238E27FC236}">
                <a16:creationId xmlns:a16="http://schemas.microsoft.com/office/drawing/2014/main" xmlns="" id="{5AEDB273-8E8C-4909-A3A0-2509D9C8E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06638"/>
            <a:ext cx="7416800" cy="21050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50" name="Rectangle 14">
            <a:extLst>
              <a:ext uri="{FF2B5EF4-FFF2-40B4-BE49-F238E27FC236}">
                <a16:creationId xmlns:a16="http://schemas.microsoft.com/office/drawing/2014/main" xmlns="" id="{443A3F81-9BF9-4471-8901-576105C46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49500"/>
            <a:ext cx="1944687" cy="2016125"/>
          </a:xfrm>
          <a:prstGeom prst="rect">
            <a:avLst/>
          </a:prstGeom>
          <a:solidFill>
            <a:srgbClr val="FF0000">
              <a:alpha val="30196"/>
            </a:srgbClr>
          </a:solidFill>
          <a:ln w="508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xmlns="" id="{936EAF05-CE57-4E30-B9AB-3F6CD4B02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157788"/>
            <a:ext cx="3311525" cy="1184275"/>
          </a:xfrm>
          <a:prstGeom prst="rect">
            <a:avLst/>
          </a:prstGeom>
          <a:solidFill>
            <a:srgbClr val="FFFFFF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rgbClr val="000066"/>
                </a:solidFill>
              </a:rPr>
              <a:t>Presença de soluto no compartimento 1 na concentração de 20mmol/L</a:t>
            </a:r>
          </a:p>
        </p:txBody>
      </p:sp>
      <p:sp>
        <p:nvSpPr>
          <p:cNvPr id="91152" name="Line 16">
            <a:extLst>
              <a:ext uri="{FF2B5EF4-FFF2-40B4-BE49-F238E27FC236}">
                <a16:creationId xmlns:a16="http://schemas.microsoft.com/office/drawing/2014/main" xmlns="" id="{A240F9DB-6AB5-4CDD-8256-0BDD7F3B6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4437063"/>
            <a:ext cx="0" cy="5048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3" name="Line 17">
            <a:extLst>
              <a:ext uri="{FF2B5EF4-FFF2-40B4-BE49-F238E27FC236}">
                <a16:creationId xmlns:a16="http://schemas.microsoft.com/office/drawing/2014/main" xmlns="" id="{07C72584-7D90-40AE-8A5E-87E4F0EFE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5734050"/>
            <a:ext cx="5048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xmlns="" id="{704DEB3A-B3D0-4DDF-977E-BB63BD204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157788"/>
            <a:ext cx="4608512" cy="1184275"/>
          </a:xfrm>
          <a:prstGeom prst="rect">
            <a:avLst/>
          </a:prstGeom>
          <a:solidFill>
            <a:srgbClr val="FFFFFF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rgbClr val="000066"/>
                </a:solidFill>
              </a:rPr>
              <a:t>Devido a movimentação aleatória, as moléculas vão de 1 para 2. O FLUXO depende da [glicose] em 1.</a:t>
            </a:r>
          </a:p>
        </p:txBody>
      </p:sp>
      <p:sp>
        <p:nvSpPr>
          <p:cNvPr id="91155" name="Text Box 19">
            <a:extLst>
              <a:ext uri="{FF2B5EF4-FFF2-40B4-BE49-F238E27FC236}">
                <a16:creationId xmlns:a16="http://schemas.microsoft.com/office/drawing/2014/main" xmlns="" id="{B5A66719-979D-453B-B5BE-7DA1B29AC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908550"/>
            <a:ext cx="4608512" cy="11842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</a:rPr>
              <a:t>O QUE ACONTECERIA COM O FLUXO SE DUPLICÁSSEMOS A QUANTIDADE DE GLICOSE EM 1?</a:t>
            </a:r>
          </a:p>
        </p:txBody>
      </p:sp>
      <p:sp>
        <p:nvSpPr>
          <p:cNvPr id="91156" name="Rectangle 20">
            <a:extLst>
              <a:ext uri="{FF2B5EF4-FFF2-40B4-BE49-F238E27FC236}">
                <a16:creationId xmlns:a16="http://schemas.microsoft.com/office/drawing/2014/main" xmlns="" id="{981F9529-74E5-4CAE-815C-C14DA9AD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349500"/>
            <a:ext cx="2016125" cy="2016125"/>
          </a:xfrm>
          <a:prstGeom prst="rect">
            <a:avLst/>
          </a:prstGeom>
          <a:solidFill>
            <a:srgbClr val="FFFF00">
              <a:alpha val="30196"/>
            </a:srgbClr>
          </a:solidFill>
          <a:ln w="508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7" name="Line 21">
            <a:extLst>
              <a:ext uri="{FF2B5EF4-FFF2-40B4-BE49-F238E27FC236}">
                <a16:creationId xmlns:a16="http://schemas.microsoft.com/office/drawing/2014/main" xmlns="" id="{FBC938D4-70CE-4FBC-B3D1-829779C01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4437063"/>
            <a:ext cx="0" cy="504825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8" name="Text Box 22">
            <a:extLst>
              <a:ext uri="{FF2B5EF4-FFF2-40B4-BE49-F238E27FC236}">
                <a16:creationId xmlns:a16="http://schemas.microsoft.com/office/drawing/2014/main" xmlns="" id="{0C3E1E03-CA26-4A5B-895C-DECAE70AE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5157788"/>
            <a:ext cx="3311525" cy="1184275"/>
          </a:xfrm>
          <a:prstGeom prst="rect">
            <a:avLst/>
          </a:prstGeom>
          <a:solidFill>
            <a:srgbClr val="FFFFFF"/>
          </a:solidFill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rgbClr val="000066"/>
                </a:solidFill>
              </a:rPr>
              <a:t>Após curto tempo, parte das moléculas que entraram em 2 vão para 1 </a:t>
            </a:r>
          </a:p>
        </p:txBody>
      </p:sp>
      <p:sp>
        <p:nvSpPr>
          <p:cNvPr id="91159" name="Text Box 23">
            <a:extLst>
              <a:ext uri="{FF2B5EF4-FFF2-40B4-BE49-F238E27FC236}">
                <a16:creationId xmlns:a16="http://schemas.microsoft.com/office/drawing/2014/main" xmlns="" id="{DB63E144-A46C-458B-BEDF-D5AD76EE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941888"/>
            <a:ext cx="4608512" cy="8413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</a:rPr>
              <a:t>A MAGNITUDE DO FLUXO DE 2 PARA 1 É DEPENDENTE DO QUE?</a:t>
            </a:r>
          </a:p>
        </p:txBody>
      </p:sp>
      <p:sp>
        <p:nvSpPr>
          <p:cNvPr id="91160" name="Text Box 24">
            <a:extLst>
              <a:ext uri="{FF2B5EF4-FFF2-40B4-BE49-F238E27FC236}">
                <a16:creationId xmlns:a16="http://schemas.microsoft.com/office/drawing/2014/main" xmlns="" id="{3B334C50-13DF-4E75-AAE5-04242F7C5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006975"/>
            <a:ext cx="6840537" cy="1374775"/>
          </a:xfrm>
          <a:prstGeom prst="rect">
            <a:avLst/>
          </a:prstGeom>
          <a:solidFill>
            <a:srgbClr val="000066"/>
          </a:solidFill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</a:rPr>
              <a:t>A DIFERENÇA ENTRE OS DOIS FLUXOS DE SENTIDO ÚNICO (A PARA B; B PARA A) É DEFINIDA COMO</a:t>
            </a:r>
            <a:r>
              <a:rPr lang="pt-BR" altLang="en-US" b="1" i="1">
                <a:solidFill>
                  <a:schemeClr val="bg1"/>
                </a:solidFill>
              </a:rPr>
              <a:t> </a:t>
            </a:r>
            <a:r>
              <a:rPr lang="pt-BR" altLang="en-US" sz="2400" b="1" i="1">
                <a:solidFill>
                  <a:srgbClr val="FFFF00"/>
                </a:solidFill>
              </a:rPr>
              <a:t>FLUXO RESULTANTE</a:t>
            </a:r>
          </a:p>
        </p:txBody>
      </p:sp>
      <p:sp>
        <p:nvSpPr>
          <p:cNvPr id="91161" name="Rectangle 25">
            <a:extLst>
              <a:ext uri="{FF2B5EF4-FFF2-40B4-BE49-F238E27FC236}">
                <a16:creationId xmlns:a16="http://schemas.microsoft.com/office/drawing/2014/main" xmlns="" id="{4F69B6FD-4C3D-4D92-BED2-04E56D9EF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349500"/>
            <a:ext cx="2016125" cy="2016125"/>
          </a:xfrm>
          <a:prstGeom prst="rect">
            <a:avLst/>
          </a:prstGeom>
          <a:solidFill>
            <a:srgbClr val="00CC00">
              <a:alpha val="30196"/>
            </a:srgbClr>
          </a:solidFill>
          <a:ln w="508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62" name="Line 26">
            <a:extLst>
              <a:ext uri="{FF2B5EF4-FFF2-40B4-BE49-F238E27FC236}">
                <a16:creationId xmlns:a16="http://schemas.microsoft.com/office/drawing/2014/main" xmlns="" id="{38FE8CA4-CFBD-4748-B8AD-417AD0B86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4437063"/>
            <a:ext cx="0" cy="504825"/>
          </a:xfrm>
          <a:prstGeom prst="line">
            <a:avLst/>
          </a:prstGeom>
          <a:noFill/>
          <a:ln w="635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3" name="Text Box 27">
            <a:extLst>
              <a:ext uri="{FF2B5EF4-FFF2-40B4-BE49-F238E27FC236}">
                <a16:creationId xmlns:a16="http://schemas.microsoft.com/office/drawing/2014/main" xmlns="" id="{3555EA8C-C145-4033-958E-43292672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084763"/>
            <a:ext cx="3311525" cy="1527175"/>
          </a:xfrm>
          <a:prstGeom prst="rect">
            <a:avLst/>
          </a:prstGeom>
          <a:solidFill>
            <a:srgbClr val="FFFFFF"/>
          </a:solidFill>
          <a:ln w="63500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rgbClr val="000066"/>
                </a:solidFill>
              </a:rPr>
              <a:t>Igualdade da [soluto] (10mmol/L) nos dois compartimentos =  </a:t>
            </a:r>
            <a:r>
              <a:rPr lang="pt-BR" altLang="en-US" b="1" i="1"/>
              <a:t>EQUILÍBRIO DE DIFUSÃO</a:t>
            </a:r>
          </a:p>
        </p:txBody>
      </p:sp>
      <p:sp>
        <p:nvSpPr>
          <p:cNvPr id="91164" name="Text Box 28">
            <a:extLst>
              <a:ext uri="{FF2B5EF4-FFF2-40B4-BE49-F238E27FC236}">
                <a16:creationId xmlns:a16="http://schemas.microsoft.com/office/drawing/2014/main" xmlns="" id="{D4B99C48-6EBB-4D34-B0D8-FABC2DDF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229225"/>
            <a:ext cx="6048375" cy="9937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200" b="1" i="1">
                <a:solidFill>
                  <a:schemeClr val="bg1"/>
                </a:solidFill>
              </a:rPr>
              <a:t>NESSA SITUAÇÃO, QUAL O VALOR DO </a:t>
            </a:r>
            <a:r>
              <a:rPr lang="pt-BR" altLang="en-US" sz="2200" b="1" i="1">
                <a:solidFill>
                  <a:srgbClr val="FFFF00"/>
                </a:solidFill>
              </a:rPr>
              <a:t>FLUXO RESULTANTE</a:t>
            </a:r>
            <a:r>
              <a:rPr lang="pt-BR" altLang="en-US" sz="2200" b="1" i="1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 animBg="1"/>
      <p:bldP spid="91151" grpId="0" animBg="1"/>
      <p:bldP spid="91154" grpId="0" animBg="1"/>
      <p:bldP spid="91155" grpId="0" animBg="1"/>
      <p:bldP spid="91155" grpId="1" animBg="1"/>
      <p:bldP spid="91156" grpId="0" animBg="1"/>
      <p:bldP spid="91156" grpId="1" animBg="1"/>
      <p:bldP spid="91158" grpId="0" animBg="1"/>
      <p:bldP spid="91158" grpId="1" animBg="1"/>
      <p:bldP spid="91159" grpId="0" animBg="1"/>
      <p:bldP spid="91159" grpId="1" animBg="1"/>
      <p:bldP spid="91160" grpId="0" animBg="1"/>
      <p:bldP spid="91160" grpId="1" animBg="1"/>
      <p:bldP spid="91161" grpId="0" animBg="1"/>
      <p:bldP spid="91161" grpId="1" animBg="1"/>
      <p:bldP spid="91163" grpId="0" animBg="1"/>
      <p:bldP spid="91163" grpId="1" animBg="1"/>
      <p:bldP spid="91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xmlns="" id="{0F4DD0FE-B50A-4CDE-93D0-790AE7390751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5129" name="Line 3">
              <a:extLst>
                <a:ext uri="{FF2B5EF4-FFF2-40B4-BE49-F238E27FC236}">
                  <a16:creationId xmlns:a16="http://schemas.microsoft.com/office/drawing/2014/main" xmlns="" id="{F01153AE-31E5-4288-9DD7-DBF4B8827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4">
              <a:extLst>
                <a:ext uri="{FF2B5EF4-FFF2-40B4-BE49-F238E27FC236}">
                  <a16:creationId xmlns:a16="http://schemas.microsoft.com/office/drawing/2014/main" xmlns="" id="{B651146B-039E-4D14-BCDB-5DF6FCED6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Text Box 5">
              <a:extLst>
                <a:ext uri="{FF2B5EF4-FFF2-40B4-BE49-F238E27FC236}">
                  <a16:creationId xmlns:a16="http://schemas.microsoft.com/office/drawing/2014/main" xmlns="" id="{D1657092-CF83-461A-AC86-1920FB6F7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123" name="Text Box 6">
            <a:extLst>
              <a:ext uri="{FF2B5EF4-FFF2-40B4-BE49-F238E27FC236}">
                <a16:creationId xmlns:a16="http://schemas.microsoft.com/office/drawing/2014/main" xmlns="" id="{EF286EE4-CE94-4CB5-8A94-D16F1EBA3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173163"/>
            <a:ext cx="6408737" cy="6000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CARACTERÍSTICAS GERAIS DA DIFUSÃO</a:t>
            </a:r>
          </a:p>
        </p:txBody>
      </p:sp>
      <p:sp>
        <p:nvSpPr>
          <p:cNvPr id="93191" name="Text Box 7">
            <a:extLst>
              <a:ext uri="{FF2B5EF4-FFF2-40B4-BE49-F238E27FC236}">
                <a16:creationId xmlns:a16="http://schemas.microsoft.com/office/drawing/2014/main" xmlns="" id="{40A4743F-E982-4A7A-8451-774E5741F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05038"/>
            <a:ext cx="7848600" cy="3414712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chemeClr val="bg1"/>
                </a:solidFill>
              </a:rPr>
              <a:t> </a:t>
            </a:r>
            <a:r>
              <a:rPr lang="pt-BR" altLang="en-US" sz="2000" b="1" i="1">
                <a:solidFill>
                  <a:srgbClr val="000066"/>
                </a:solidFill>
              </a:rPr>
              <a:t>Três fluxos podem ser identificados em qualquer superfície</a:t>
            </a:r>
            <a:r>
              <a:rPr lang="pt-BR" altLang="en-US" sz="2000" b="1" i="1">
                <a:solidFill>
                  <a:srgbClr val="FF0000"/>
                </a:solidFill>
              </a:rPr>
              <a:t>;</a:t>
            </a:r>
            <a:r>
              <a:rPr lang="pt-BR" altLang="en-US" sz="2000" b="1" i="1">
                <a:solidFill>
                  <a:srgbClr val="000066"/>
                </a:solidFill>
              </a:rPr>
              <a:t> 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rgbClr val="FF0000"/>
                </a:solidFill>
              </a:rPr>
              <a:t> </a:t>
            </a:r>
            <a:r>
              <a:rPr lang="pt-BR" altLang="en-US" sz="2000" b="1" i="1">
                <a:solidFill>
                  <a:srgbClr val="000066"/>
                </a:solidFill>
              </a:rPr>
              <a:t>O fluxo resultante sempre ocorre da região de maior para a de menor concentração</a:t>
            </a:r>
            <a:r>
              <a:rPr lang="pt-BR" altLang="en-US" sz="2000" b="1" i="1">
                <a:solidFill>
                  <a:srgbClr val="FF0000"/>
                </a:solidFill>
              </a:rPr>
              <a:t>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rgbClr val="FF0000"/>
                </a:solidFill>
              </a:rPr>
              <a:t> FATORES QUE INFLUENCIAM O FLUXO RESULTANTE: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pt-BR" altLang="en-US" b="1" i="1">
                <a:solidFill>
                  <a:srgbClr val="003300"/>
                </a:solidFill>
              </a:rPr>
              <a:t> </a:t>
            </a:r>
            <a:r>
              <a:rPr lang="pt-BR" altLang="en-US" b="1" i="1">
                <a:solidFill>
                  <a:srgbClr val="660066"/>
                </a:solidFill>
              </a:rPr>
              <a:t>TEMPERATURA;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pt-BR" altLang="en-US" b="1" i="1">
                <a:solidFill>
                  <a:srgbClr val="660066"/>
                </a:solidFill>
              </a:rPr>
              <a:t> MASSA DA MOLÉCULA;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pt-BR" altLang="en-US" b="1" i="1">
                <a:solidFill>
                  <a:srgbClr val="660066"/>
                </a:solidFill>
              </a:rPr>
              <a:t> ÁREA DA SUPERFÍCIE;</a:t>
            </a:r>
          </a:p>
        </p:txBody>
      </p:sp>
      <p:sp>
        <p:nvSpPr>
          <p:cNvPr id="93192" name="Rectangle 8">
            <a:extLst>
              <a:ext uri="{FF2B5EF4-FFF2-40B4-BE49-F238E27FC236}">
                <a16:creationId xmlns:a16="http://schemas.microsoft.com/office/drawing/2014/main" xmlns="" id="{1763E1C7-03FF-4FEE-99C1-BC7EFB21A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2780928"/>
            <a:ext cx="7705725" cy="79253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4" name="Rectangle 10">
            <a:extLst>
              <a:ext uri="{FF2B5EF4-FFF2-40B4-BE49-F238E27FC236}">
                <a16:creationId xmlns:a16="http://schemas.microsoft.com/office/drawing/2014/main" xmlns="" id="{4907B58C-B0C3-4051-AE39-479D20D51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787775"/>
            <a:ext cx="7705725" cy="8651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6" name="Rectangle 12">
            <a:extLst>
              <a:ext uri="{FF2B5EF4-FFF2-40B4-BE49-F238E27FC236}">
                <a16:creationId xmlns:a16="http://schemas.microsoft.com/office/drawing/2014/main" xmlns="" id="{206F3DC5-6A18-4FE2-94A5-DFD9AFDB4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24400"/>
            <a:ext cx="7705725" cy="3603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7" name="Rectangle 13">
            <a:extLst>
              <a:ext uri="{FF2B5EF4-FFF2-40B4-BE49-F238E27FC236}">
                <a16:creationId xmlns:a16="http://schemas.microsoft.com/office/drawing/2014/main" xmlns="" id="{4BAC6E56-55D6-4ACC-981D-1950985D4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229225"/>
            <a:ext cx="7705725" cy="3603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2" grpId="0" animBg="1"/>
      <p:bldP spid="93192" grpId="1" animBg="1"/>
      <p:bldP spid="93194" grpId="0" animBg="1"/>
      <p:bldP spid="93194" grpId="1" animBg="1"/>
      <p:bldP spid="93196" grpId="0" animBg="1"/>
      <p:bldP spid="93196" grpId="1" animBg="1"/>
      <p:bldP spid="93197" grpId="0" animBg="1"/>
      <p:bldP spid="9319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xmlns="" id="{93FB531E-7BD7-4EA6-B2D7-31285B1F6CCD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6152" name="Line 3">
              <a:extLst>
                <a:ext uri="{FF2B5EF4-FFF2-40B4-BE49-F238E27FC236}">
                  <a16:creationId xmlns:a16="http://schemas.microsoft.com/office/drawing/2014/main" xmlns="" id="{4E6AC036-CC65-4211-ACC4-3C21493D4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4">
              <a:extLst>
                <a:ext uri="{FF2B5EF4-FFF2-40B4-BE49-F238E27FC236}">
                  <a16:creationId xmlns:a16="http://schemas.microsoft.com/office/drawing/2014/main" xmlns="" id="{E2CBB48F-ED07-4C6F-BBEC-2B4A3452A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Text Box 5">
              <a:extLst>
                <a:ext uri="{FF2B5EF4-FFF2-40B4-BE49-F238E27FC236}">
                  <a16:creationId xmlns:a16="http://schemas.microsoft.com/office/drawing/2014/main" xmlns="" id="{58418372-2168-4066-B688-7141EF904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B4B44C62-8305-4823-BAC7-B8C35BC55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700213"/>
            <a:ext cx="4319588" cy="10572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DIFUSÃO ATRAVÉS DA BICAMADA LIPÍDICA </a:t>
            </a:r>
          </a:p>
        </p:txBody>
      </p:sp>
      <p:sp>
        <p:nvSpPr>
          <p:cNvPr id="6148" name="Line 14">
            <a:extLst>
              <a:ext uri="{FF2B5EF4-FFF2-40B4-BE49-F238E27FC236}">
                <a16:creationId xmlns:a16="http://schemas.microsoft.com/office/drawing/2014/main" xmlns="" id="{2793D5B1-7C9B-4D92-9CA9-47AB7B0A3C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2803525"/>
            <a:ext cx="1800225" cy="10810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15">
            <a:extLst>
              <a:ext uri="{FF2B5EF4-FFF2-40B4-BE49-F238E27FC236}">
                <a16:creationId xmlns:a16="http://schemas.microsoft.com/office/drawing/2014/main" xmlns="" id="{9B37BCA3-2BDE-43F1-ACF3-3F129EB6F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803525"/>
            <a:ext cx="1800225" cy="10810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Text Box 16">
            <a:extLst>
              <a:ext uri="{FF2B5EF4-FFF2-40B4-BE49-F238E27FC236}">
                <a16:creationId xmlns:a16="http://schemas.microsoft.com/office/drawing/2014/main" xmlns="" id="{E848C5D9-89D0-4518-A25C-E2A30E222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100513"/>
            <a:ext cx="3240088" cy="1239837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MOLÉCULA POLAR</a:t>
            </a:r>
          </a:p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HIDROFÍLICA</a:t>
            </a:r>
          </a:p>
        </p:txBody>
      </p:sp>
      <p:sp>
        <p:nvSpPr>
          <p:cNvPr id="6151" name="Text Box 17">
            <a:extLst>
              <a:ext uri="{FF2B5EF4-FFF2-40B4-BE49-F238E27FC236}">
                <a16:creationId xmlns:a16="http://schemas.microsoft.com/office/drawing/2014/main" xmlns="" id="{C3B87006-8EFC-4821-938D-4C1332A9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100513"/>
            <a:ext cx="3455987" cy="1239837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MOLÉCULA APOLAR</a:t>
            </a:r>
          </a:p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LIPOFÍLICA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xmlns="" id="{F26722BB-C7B9-47C2-B0FD-1FA756D2A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188913"/>
            <a:ext cx="4537075" cy="1057275"/>
          </a:xfrm>
          <a:prstGeom prst="rect">
            <a:avLst/>
          </a:prstGeom>
          <a:solidFill>
            <a:srgbClr val="660066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rgbClr val="FFFF00"/>
                </a:solidFill>
              </a:rPr>
              <a:t>DIFUSÃO DE ÍONS ATRAVÉS DA MEMBRANA</a:t>
            </a:r>
          </a:p>
        </p:txBody>
      </p:sp>
      <p:sp>
        <p:nvSpPr>
          <p:cNvPr id="7171" name="Line 8">
            <a:extLst>
              <a:ext uri="{FF2B5EF4-FFF2-40B4-BE49-F238E27FC236}">
                <a16:creationId xmlns:a16="http://schemas.microsoft.com/office/drawing/2014/main" xmlns="" id="{AEC34282-A4F7-44A1-9A24-4228A9B2D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341438"/>
            <a:ext cx="0" cy="696912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Text Box 10">
            <a:extLst>
              <a:ext uri="{FF2B5EF4-FFF2-40B4-BE49-F238E27FC236}">
                <a16:creationId xmlns:a16="http://schemas.microsoft.com/office/drawing/2014/main" xmlns="" id="{62F3CDCB-57A7-464E-81E4-D22E4EC74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2133600"/>
            <a:ext cx="3889375" cy="1057275"/>
          </a:xfrm>
          <a:prstGeom prst="rect">
            <a:avLst/>
          </a:prstGeom>
          <a:solidFill>
            <a:srgbClr val="660066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rgbClr val="FFFF00"/>
                </a:solidFill>
              </a:rPr>
              <a:t>OCORRE ATRAVÉS DE CANAIS PROTÉICOS</a:t>
            </a:r>
          </a:p>
        </p:txBody>
      </p:sp>
      <p:sp>
        <p:nvSpPr>
          <p:cNvPr id="117771" name="Text Box 11">
            <a:extLst>
              <a:ext uri="{FF2B5EF4-FFF2-40B4-BE49-F238E27FC236}">
                <a16:creationId xmlns:a16="http://schemas.microsoft.com/office/drawing/2014/main" xmlns="" id="{14ECEE94-773C-42E1-9CFE-F24B29278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149725"/>
            <a:ext cx="6553200" cy="1057275"/>
          </a:xfrm>
          <a:prstGeom prst="rect">
            <a:avLst/>
          </a:prstGeom>
          <a:solidFill>
            <a:srgbClr val="660066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rgbClr val="FFFF00"/>
                </a:solidFill>
              </a:rPr>
              <a:t>PORQUE OUTRAS MOLÉCULAS POLARES NÃO UTILIZAM ESSES CANAIS?</a:t>
            </a:r>
          </a:p>
        </p:txBody>
      </p:sp>
      <p:sp>
        <p:nvSpPr>
          <p:cNvPr id="117772" name="Line 12">
            <a:extLst>
              <a:ext uri="{FF2B5EF4-FFF2-40B4-BE49-F238E27FC236}">
                <a16:creationId xmlns:a16="http://schemas.microsoft.com/office/drawing/2014/main" xmlns="" id="{0E3F2617-B01C-461D-9BEC-422392A64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3309938"/>
            <a:ext cx="0" cy="696912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3" name="Line 13">
            <a:extLst>
              <a:ext uri="{FF2B5EF4-FFF2-40B4-BE49-F238E27FC236}">
                <a16:creationId xmlns:a16="http://schemas.microsoft.com/office/drawing/2014/main" xmlns="" id="{AB826E41-E016-4911-82DA-7040CE1F4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5302250"/>
            <a:ext cx="0" cy="69691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4" name="Text Box 14">
            <a:extLst>
              <a:ext uri="{FF2B5EF4-FFF2-40B4-BE49-F238E27FC236}">
                <a16:creationId xmlns:a16="http://schemas.microsoft.com/office/drawing/2014/main" xmlns="" id="{73738AF4-6143-4D41-985F-68C62CEE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142038"/>
            <a:ext cx="6408737" cy="600075"/>
          </a:xfrm>
          <a:prstGeom prst="rect">
            <a:avLst/>
          </a:prstGeom>
          <a:solidFill>
            <a:srgbClr val="660066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rgbClr val="FFFF00"/>
                </a:solidFill>
              </a:rPr>
              <a:t>PAPEL DO DIÂMETRO NA SELETIVIDADE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Text Box 7">
            <a:extLst>
              <a:ext uri="{FF2B5EF4-FFF2-40B4-BE49-F238E27FC236}">
                <a16:creationId xmlns:a16="http://schemas.microsoft.com/office/drawing/2014/main" xmlns="" id="{723118D6-E385-486A-A585-7F44AD07E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81250"/>
            <a:ext cx="7705725" cy="3093154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chemeClr val="bg1"/>
                </a:solidFill>
              </a:rPr>
              <a:t> POTENCIAL DE </a:t>
            </a:r>
            <a:r>
              <a:rPr lang="pt-BR" altLang="en-US" sz="2000" b="1" i="1" dirty="0" smtClean="0">
                <a:solidFill>
                  <a:schemeClr val="bg1"/>
                </a:solidFill>
              </a:rPr>
              <a:t>MEMBRANA </a:t>
            </a:r>
            <a:r>
              <a:rPr lang="pt-BR" altLang="en-US" sz="1600" b="1" i="1" dirty="0" smtClean="0">
                <a:solidFill>
                  <a:schemeClr val="bg1"/>
                </a:solidFill>
              </a:rPr>
              <a:t>(diferença elétrica)</a:t>
            </a:r>
            <a:r>
              <a:rPr lang="pt-BR" altLang="en-US" sz="2000" b="1" i="1" dirty="0" smtClean="0">
                <a:solidFill>
                  <a:schemeClr val="bg1"/>
                </a:solidFill>
              </a:rPr>
              <a:t>: </a:t>
            </a:r>
            <a:r>
              <a:rPr lang="pt-BR" altLang="en-US" sz="2000" b="1" i="1" dirty="0">
                <a:solidFill>
                  <a:schemeClr val="bg1"/>
                </a:solidFill>
              </a:rPr>
              <a:t>SEPARAÇÃO DE CARGAS ELÉTRICAS ATRAVÉS DA M. PLASMÁTICA 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chemeClr val="bg1"/>
                </a:solidFill>
              </a:rPr>
              <a:t> CARGAS ELÉTRICAS DE MESMO SINAL SE REPELEM, E DE SINAIS OPOSTOS SE ATRAEM;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chemeClr val="bg1"/>
                </a:solidFill>
              </a:rPr>
              <a:t> ASSIM, A DIFUSÃO IÔNICA ATRAVÉS DA M. PLASMÁTICA É DEPENDENTE TANTO DA DIFERENÇA NAS [ ]S QUANTO DA DIFERENÇA ELÉTRICA;  </a:t>
            </a:r>
          </a:p>
        </p:txBody>
      </p:sp>
      <p:sp>
        <p:nvSpPr>
          <p:cNvPr id="94220" name="Rectangle 12">
            <a:extLst>
              <a:ext uri="{FF2B5EF4-FFF2-40B4-BE49-F238E27FC236}">
                <a16:creationId xmlns:a16="http://schemas.microsoft.com/office/drawing/2014/main" xmlns="" id="{698F266C-F364-476D-880C-62D81593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292600"/>
            <a:ext cx="7561263" cy="1154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196" name="Group 2">
            <a:extLst>
              <a:ext uri="{FF2B5EF4-FFF2-40B4-BE49-F238E27FC236}">
                <a16:creationId xmlns:a16="http://schemas.microsoft.com/office/drawing/2014/main" xmlns="" id="{69B3AAAE-CF90-450D-96C9-71A49E64AFE5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8201" name="Line 3">
              <a:extLst>
                <a:ext uri="{FF2B5EF4-FFF2-40B4-BE49-F238E27FC236}">
                  <a16:creationId xmlns:a16="http://schemas.microsoft.com/office/drawing/2014/main" xmlns="" id="{74CEA3E0-1811-4458-A5A8-C728A18E1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4">
              <a:extLst>
                <a:ext uri="{FF2B5EF4-FFF2-40B4-BE49-F238E27FC236}">
                  <a16:creationId xmlns:a16="http://schemas.microsoft.com/office/drawing/2014/main" xmlns="" id="{9A846F5B-3146-4345-96DF-9F338DB23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Text Box 5">
              <a:extLst>
                <a:ext uri="{FF2B5EF4-FFF2-40B4-BE49-F238E27FC236}">
                  <a16:creationId xmlns:a16="http://schemas.microsoft.com/office/drawing/2014/main" xmlns="" id="{83FD41E0-136A-4E25-836A-2F871259E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94214" name="Text Box 6">
            <a:extLst>
              <a:ext uri="{FF2B5EF4-FFF2-40B4-BE49-F238E27FC236}">
                <a16:creationId xmlns:a16="http://schemas.microsoft.com/office/drawing/2014/main" xmlns="" id="{5B94A76B-E8EC-46A6-848B-20B18592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354138"/>
            <a:ext cx="8640762" cy="561975"/>
          </a:xfrm>
          <a:prstGeom prst="rect">
            <a:avLst/>
          </a:prstGeom>
          <a:solidFill>
            <a:srgbClr val="000066"/>
          </a:solidFill>
          <a:ln w="508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200" b="1" i="1">
                <a:solidFill>
                  <a:schemeClr val="bg1"/>
                </a:solidFill>
              </a:rPr>
              <a:t>PAPEL DAS FORÇAS ELÉTRICAS NA DIFUSÃO DOS ÍONS</a:t>
            </a:r>
          </a:p>
        </p:txBody>
      </p:sp>
      <p:sp>
        <p:nvSpPr>
          <p:cNvPr id="94216" name="Rectangle 8">
            <a:extLst>
              <a:ext uri="{FF2B5EF4-FFF2-40B4-BE49-F238E27FC236}">
                <a16:creationId xmlns:a16="http://schemas.microsoft.com/office/drawing/2014/main" xmlns="" id="{8E683737-AABC-4306-B2D2-06F0D809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56992"/>
            <a:ext cx="7561263" cy="7921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19" name="Text Box 11">
            <a:extLst>
              <a:ext uri="{FF2B5EF4-FFF2-40B4-BE49-F238E27FC236}">
                <a16:creationId xmlns:a16="http://schemas.microsoft.com/office/drawing/2014/main" xmlns="" id="{E6BBAED0-B8F8-48C5-82ED-9A5C01452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618163"/>
            <a:ext cx="6264275" cy="979487"/>
          </a:xfrm>
          <a:prstGeom prst="rect">
            <a:avLst/>
          </a:prstGeom>
          <a:solidFill>
            <a:srgbClr val="FFFFFF"/>
          </a:solidFill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US" b="1" i="1">
                <a:solidFill>
                  <a:srgbClr val="000066"/>
                </a:solidFill>
              </a:rPr>
              <a:t>EXEMPLO DA AÇÃO DO POTENCIAL DE MEMBRANA ATRAINDO ÍONS POSITIVOS PARA DENTRO E REPELINDO OS NEGATIVOS</a:t>
            </a:r>
          </a:p>
        </p:txBody>
      </p:sp>
      <p:pic>
        <p:nvPicPr>
          <p:cNvPr id="94218" name="Picture 10">
            <a:extLst>
              <a:ext uri="{FF2B5EF4-FFF2-40B4-BE49-F238E27FC236}">
                <a16:creationId xmlns:a16="http://schemas.microsoft.com/office/drawing/2014/main" xmlns="" id="{8D4D0890-FCB7-40F6-BB85-E44C3142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74750"/>
            <a:ext cx="5472113" cy="3983038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nimBg="1"/>
      <p:bldP spid="94220" grpId="0" animBg="1"/>
      <p:bldP spid="94220" grpId="1" animBg="1"/>
      <p:bldP spid="94214" grpId="0" animBg="1"/>
      <p:bldP spid="94216" grpId="0" animBg="1"/>
      <p:bldP spid="94216" grpId="1" animBg="1"/>
      <p:bldP spid="942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xmlns="" id="{B9FA9BED-F3CF-479F-B06A-5BB714296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76475"/>
            <a:ext cx="7705725" cy="44100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chemeClr val="bg1"/>
                </a:solidFill>
              </a:rPr>
              <a:t> ESTAS DUAS FORÇAS IMPULSIONADORAS SÃO CONHECIDAS COMO </a:t>
            </a:r>
            <a:r>
              <a:rPr lang="pt-BR" altLang="en-US" sz="2000" b="1" i="1">
                <a:solidFill>
                  <a:srgbClr val="FFFF00"/>
                </a:solidFill>
              </a:rPr>
              <a:t>GRADIENTE ELETROQUÍMICO</a:t>
            </a:r>
            <a:r>
              <a:rPr lang="pt-BR" altLang="en-US" sz="2000" b="1" i="1">
                <a:solidFill>
                  <a:schemeClr val="bg1"/>
                </a:solidFill>
              </a:rPr>
              <a:t>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chemeClr val="bg1"/>
                </a:solidFill>
              </a:rPr>
              <a:t>O POTENCIAL DE MEMBRANA PODE IMPELIR ÍONS POTÁSSIO EM UM SENTIDO, E A DIFERENÇA DE CONCENTRAÇÃO PARA O POTÁSSIO IMPELIR ESSES ÍONS EM DIREÇÃO OPOSTA;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rgbClr val="FFFF00"/>
                </a:solidFill>
              </a:rPr>
              <a:t> COMO SERIA DETERMINADO O MOVIMENTO FINAL DO POTÁSSIO?</a:t>
            </a:r>
          </a:p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chemeClr val="bg1"/>
                </a:solidFill>
              </a:rPr>
              <a:t> NESSE CASO, O MOVIMENTO FINAL DO POTÁSSIO SERIA DETERMINADO PELA MAGNITUDE RELATIVA DAS FORÇAS;  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D24E27FE-B9F2-4769-B476-EC7BF8E02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876925"/>
            <a:ext cx="7561263" cy="7207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xmlns="" id="{91132EEE-6716-40B2-8D77-38C109A5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013325"/>
            <a:ext cx="7561263" cy="647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21" name="Group 5">
            <a:extLst>
              <a:ext uri="{FF2B5EF4-FFF2-40B4-BE49-F238E27FC236}">
                <a16:creationId xmlns:a16="http://schemas.microsoft.com/office/drawing/2014/main" xmlns="" id="{3A91791B-17BD-4A1F-8B85-7F48C421C3CC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9224" name="Line 6">
              <a:extLst>
                <a:ext uri="{FF2B5EF4-FFF2-40B4-BE49-F238E27FC236}">
                  <a16:creationId xmlns:a16="http://schemas.microsoft.com/office/drawing/2014/main" xmlns="" id="{A87EA630-99D9-4A94-A60B-7933626D5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7">
              <a:extLst>
                <a:ext uri="{FF2B5EF4-FFF2-40B4-BE49-F238E27FC236}">
                  <a16:creationId xmlns:a16="http://schemas.microsoft.com/office/drawing/2014/main" xmlns="" id="{D4C07D19-D401-48E1-AF1B-3C70EC959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Text Box 8">
              <a:extLst>
                <a:ext uri="{FF2B5EF4-FFF2-40B4-BE49-F238E27FC236}">
                  <a16:creationId xmlns:a16="http://schemas.microsoft.com/office/drawing/2014/main" xmlns="" id="{5A8C9EE7-DE6E-4665-953E-0FE469663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9222" name="Text Box 9">
            <a:extLst>
              <a:ext uri="{FF2B5EF4-FFF2-40B4-BE49-F238E27FC236}">
                <a16:creationId xmlns:a16="http://schemas.microsoft.com/office/drawing/2014/main" xmlns="" id="{01F19480-4E94-480C-A182-98840B936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354138"/>
            <a:ext cx="8640762" cy="561975"/>
          </a:xfrm>
          <a:prstGeom prst="rect">
            <a:avLst/>
          </a:prstGeom>
          <a:solidFill>
            <a:srgbClr val="000066"/>
          </a:solidFill>
          <a:ln w="508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200" b="1" i="1">
                <a:solidFill>
                  <a:schemeClr val="bg1"/>
                </a:solidFill>
              </a:rPr>
              <a:t>PAPEL DAS FORÇAS ELÉTRICAS NA DIFUSÃO DOS ÍONS</a:t>
            </a:r>
          </a:p>
        </p:txBody>
      </p:sp>
      <p:sp>
        <p:nvSpPr>
          <p:cNvPr id="95242" name="Rectangle 10">
            <a:extLst>
              <a:ext uri="{FF2B5EF4-FFF2-40B4-BE49-F238E27FC236}">
                <a16:creationId xmlns:a16="http://schemas.microsoft.com/office/drawing/2014/main" xmlns="" id="{B5BA411A-7656-4470-9DD5-98916D1E1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13100"/>
            <a:ext cx="7561263" cy="15843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  <p:bldP spid="95236" grpId="0" animBg="1"/>
      <p:bldP spid="952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xmlns="" id="{65E5126A-3014-4586-AFF8-C9611A026DF7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0248" name="Line 3">
              <a:extLst>
                <a:ext uri="{FF2B5EF4-FFF2-40B4-BE49-F238E27FC236}">
                  <a16:creationId xmlns:a16="http://schemas.microsoft.com/office/drawing/2014/main" xmlns="" id="{15C8323B-0ED0-42C8-8584-427C8EE30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4">
              <a:extLst>
                <a:ext uri="{FF2B5EF4-FFF2-40B4-BE49-F238E27FC236}">
                  <a16:creationId xmlns:a16="http://schemas.microsoft.com/office/drawing/2014/main" xmlns="" id="{B2DBDD0E-2139-400B-B583-C3E67D3DA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Text Box 5">
              <a:extLst>
                <a:ext uri="{FF2B5EF4-FFF2-40B4-BE49-F238E27FC236}">
                  <a16:creationId xmlns:a16="http://schemas.microsoft.com/office/drawing/2014/main" xmlns="" id="{22F82158-B868-4D3F-A79B-A30E578E7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0243" name="Text Box 6">
            <a:extLst>
              <a:ext uri="{FF2B5EF4-FFF2-40B4-BE49-F238E27FC236}">
                <a16:creationId xmlns:a16="http://schemas.microsoft.com/office/drawing/2014/main" xmlns="" id="{40A950D9-F6F7-470A-9993-11EA78DE4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24863" cy="561975"/>
          </a:xfrm>
          <a:prstGeom prst="rect">
            <a:avLst/>
          </a:prstGeom>
          <a:solidFill>
            <a:srgbClr val="000066"/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pt-BR" altLang="en-US" sz="2200" b="1" i="1">
                <a:solidFill>
                  <a:schemeClr val="bg1"/>
                </a:solidFill>
              </a:rPr>
              <a:t>REGULAÇÃO DA DIFUSÃO ATRAVÉS DOS CANAIS IÔNICOS</a:t>
            </a:r>
          </a:p>
        </p:txBody>
      </p:sp>
      <p:pic>
        <p:nvPicPr>
          <p:cNvPr id="10244" name="Picture 12">
            <a:extLst>
              <a:ext uri="{FF2B5EF4-FFF2-40B4-BE49-F238E27FC236}">
                <a16:creationId xmlns:a16="http://schemas.microsoft.com/office/drawing/2014/main" xmlns="" id="{AE0EA035-5270-4C88-BC06-1696E6CF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46225"/>
            <a:ext cx="5111750" cy="339566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Oval 13">
            <a:extLst>
              <a:ext uri="{FF2B5EF4-FFF2-40B4-BE49-F238E27FC236}">
                <a16:creationId xmlns:a16="http://schemas.microsoft.com/office/drawing/2014/main" xmlns="" id="{0CB7254D-2319-4222-A894-4FFD26A5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437063"/>
            <a:ext cx="1368425" cy="358775"/>
          </a:xfrm>
          <a:prstGeom prst="ellipse">
            <a:avLst/>
          </a:prstGeom>
          <a:solidFill>
            <a:srgbClr val="FF0000">
              <a:alpha val="50195"/>
            </a:srgbClr>
          </a:solidFill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Oval 14">
            <a:extLst>
              <a:ext uri="{FF2B5EF4-FFF2-40B4-BE49-F238E27FC236}">
                <a16:creationId xmlns:a16="http://schemas.microsoft.com/office/drawing/2014/main" xmlns="" id="{58D25735-651D-4967-A6A6-249E42326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88" y="4437063"/>
            <a:ext cx="1368425" cy="358775"/>
          </a:xfrm>
          <a:prstGeom prst="ellipse">
            <a:avLst/>
          </a:prstGeom>
          <a:solidFill>
            <a:srgbClr val="FF0000">
              <a:alpha val="50195"/>
            </a:srgbClr>
          </a:solidFill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15">
            <a:extLst>
              <a:ext uri="{FF2B5EF4-FFF2-40B4-BE49-F238E27FC236}">
                <a16:creationId xmlns:a16="http://schemas.microsoft.com/office/drawing/2014/main" xmlns="" id="{28F6487A-262F-4EB5-BB03-74D6CDF8A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84763"/>
            <a:ext cx="8713788" cy="1668462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US" b="1" i="1">
                <a:solidFill>
                  <a:srgbClr val="FFFF00"/>
                </a:solidFill>
              </a:rPr>
              <a:t>FATORES QUE INFLUENCIAM A FREQÜÊNCIA OU ABERTURA DOS CANAIS: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pt-BR" altLang="en-US" b="1">
                <a:solidFill>
                  <a:schemeClr val="bg1"/>
                </a:solidFill>
              </a:rPr>
              <a:t>Canais dependentes de ligantes (</a:t>
            </a:r>
            <a:r>
              <a:rPr lang="pt-BR" altLang="en-US" b="1" i="1">
                <a:solidFill>
                  <a:srgbClr val="FFFF00"/>
                </a:solidFill>
              </a:rPr>
              <a:t>ligação de molécula específica</a:t>
            </a:r>
            <a:r>
              <a:rPr lang="pt-BR" altLang="en-US" b="1">
                <a:solidFill>
                  <a:schemeClr val="bg1"/>
                </a:solidFill>
              </a:rPr>
              <a:t>);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pt-BR" altLang="en-US" b="1">
                <a:solidFill>
                  <a:schemeClr val="bg1"/>
                </a:solidFill>
              </a:rPr>
              <a:t>Canais dependentes de voltagem (</a:t>
            </a:r>
            <a:r>
              <a:rPr lang="pt-BR" altLang="en-US" b="1" i="1">
                <a:solidFill>
                  <a:srgbClr val="FFFF00"/>
                </a:solidFill>
              </a:rPr>
              <a:t>alteração no potencial de membrana</a:t>
            </a:r>
            <a:r>
              <a:rPr lang="pt-BR" altLang="en-US" b="1">
                <a:solidFill>
                  <a:schemeClr val="bg1"/>
                </a:solidFill>
              </a:rPr>
              <a:t>);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pt-BR" altLang="en-US" b="1">
                <a:solidFill>
                  <a:schemeClr val="bg1"/>
                </a:solidFill>
              </a:rPr>
              <a:t>Canais controlados mecanicamente (</a:t>
            </a:r>
            <a:r>
              <a:rPr lang="pt-BR" altLang="en-US" b="1" i="1">
                <a:solidFill>
                  <a:srgbClr val="FFFF00"/>
                </a:solidFill>
              </a:rPr>
              <a:t>deformação da membrana</a:t>
            </a:r>
            <a:r>
              <a:rPr lang="pt-BR" altLang="en-US" b="1">
                <a:solidFill>
                  <a:schemeClr val="bg1"/>
                </a:solidFill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1672</Words>
  <Application>Microsoft Office PowerPoint</Application>
  <PresentationFormat>Apresentação na tela (4:3)</PresentationFormat>
  <Paragraphs>149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Adelino Silva</cp:lastModifiedBy>
  <cp:revision>170</cp:revision>
  <dcterms:created xsi:type="dcterms:W3CDTF">2008-06-17T13:11:12Z</dcterms:created>
  <dcterms:modified xsi:type="dcterms:W3CDTF">2022-08-26T10:46:24Z</dcterms:modified>
</cp:coreProperties>
</file>