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66B6F-1264-4D68-83C4-00CE839BE3B8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5D33-1710-4BA7-9A3F-DC26C91491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B0C3-C308-4A5D-99CF-566218FCCDB6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00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5A5D-1F71-4163-838B-2F0AC6598F27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6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F28B-A37D-4613-94AD-4D61DB8309D9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87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05E6-87D7-41CC-94B2-29B4E548852B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11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6D0E-3721-42BD-A884-A411F9B90E51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37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63F-8BE0-4062-8852-5A43FD195367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22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9AE-FB56-4FA7-ADE9-751806C4F26D}" type="datetime1">
              <a:rPr lang="pt-BR" smtClean="0"/>
              <a:t>07/08/2023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5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D2F5-9BC6-4BA7-839E-CBE5E8ED0B83}" type="datetime1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41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71E8-C32B-411B-B3C5-029A558D7106}" type="datetime1">
              <a:rPr lang="pt-BR" smtClean="0"/>
              <a:t>07/08/2023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7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9890-FC32-42DA-BF87-FC1F142B4BD7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45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EBD3-3A31-4A65-A5B2-D5882423B1BA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3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652B-7A72-4488-B71B-03C61D9BF830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F2CA6-F07D-46F2-8162-FBD4F89B4D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87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924800" cy="3886200"/>
          </a:xfrm>
        </p:spPr>
        <p:txBody>
          <a:bodyPr/>
          <a:lstStyle/>
          <a:p>
            <a:pPr eaLnBrk="1" hangingPunct="1"/>
            <a:r>
              <a:rPr lang="pt-BR" sz="3200" b="1">
                <a:solidFill>
                  <a:schemeClr val="tx1"/>
                </a:solidFill>
                <a:cs typeface="Times New Roman" pitchFamily="18" charset="0"/>
              </a:rPr>
              <a:t>COTIDIANO DAS EMPRESAS NO BRASIL: CONHECENDO FUNÇÕES, PROCEDIMENTOS, TÉCNICAS E O AMBIENTE ORGANIZACIONAL</a:t>
            </a:r>
            <a:endParaRPr lang="pt-PT" sz="3200" b="1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6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Manual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Finalidade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Divulgação;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Coordenação;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Análise;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Treinamento.</a:t>
            </a:r>
          </a:p>
        </p:txBody>
      </p:sp>
    </p:spTree>
    <p:extLst>
      <p:ext uri="{BB962C8B-B14F-4D97-AF65-F5344CB8AC3E}">
        <p14:creationId xmlns:p14="http://schemas.microsoft.com/office/powerpoint/2010/main" val="390955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Manual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Formatos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Manual de Organização, Manual de Estrutura;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Manual de Instruções;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Manual de Formulários;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Manual de Seqüência Administrativa; e</a:t>
            </a:r>
          </a:p>
          <a:p>
            <a:pPr lvl="1" algn="just" eaLnBrk="1" hangingPunct="1">
              <a:defRPr/>
            </a:pPr>
            <a:r>
              <a:rPr lang="pt-PT" sz="2800" i="1">
                <a:cs typeface="Times New Roman" pitchFamily="18" charset="0"/>
              </a:rPr>
              <a:t>Manual de Normas.</a:t>
            </a:r>
            <a:endParaRPr lang="pt-PT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3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Retornando a organização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Questione a relação das pessoas com a organização;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Tente enxergar a organização como um todo;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Respondendo as suas questões lhe é apresentado um organograma;</a:t>
            </a:r>
          </a:p>
          <a:p>
            <a:pPr lvl="2" algn="just" eaLnBrk="1" hangingPunct="1">
              <a:defRPr/>
            </a:pPr>
            <a:r>
              <a:rPr lang="pt-PT" sz="2800" i="1">
                <a:cs typeface="Courier New" pitchFamily="49" charset="0"/>
              </a:rPr>
              <a:t>Organograma ?!?!?!</a:t>
            </a:r>
          </a:p>
        </p:txBody>
      </p:sp>
    </p:spTree>
    <p:extLst>
      <p:ext uri="{BB962C8B-B14F-4D97-AF65-F5344CB8AC3E}">
        <p14:creationId xmlns:p14="http://schemas.microsoft.com/office/powerpoint/2010/main" val="6018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Organograma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2766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Definição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É o gráfico representativo da estrutura organizacional formal num dado momento, sendo um instrumento facilitador para a melhor compreensão do todo.</a:t>
            </a:r>
          </a:p>
        </p:txBody>
      </p:sp>
    </p:spTree>
    <p:extLst>
      <p:ext uri="{BB962C8B-B14F-4D97-AF65-F5344CB8AC3E}">
        <p14:creationId xmlns:p14="http://schemas.microsoft.com/office/powerpoint/2010/main" val="2466781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Organograma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Objetivo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Demonstrar por meio gráfico: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A divisão do trabalho;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A relação superior-subordinado; e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Funções relevantes de algumas ou todas as unidades.</a:t>
            </a:r>
          </a:p>
        </p:txBody>
      </p:sp>
    </p:spTree>
    <p:extLst>
      <p:ext uri="{BB962C8B-B14F-4D97-AF65-F5344CB8AC3E}">
        <p14:creationId xmlns:p14="http://schemas.microsoft.com/office/powerpoint/2010/main" val="1635551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Organograma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Exemplo</a:t>
            </a:r>
          </a:p>
        </p:txBody>
      </p:sp>
      <p:sp>
        <p:nvSpPr>
          <p:cNvPr id="268293" name="Rectangle 4"/>
          <p:cNvSpPr>
            <a:spLocks noChangeArrowheads="1"/>
          </p:cNvSpPr>
          <p:nvPr/>
        </p:nvSpPr>
        <p:spPr bwMode="auto">
          <a:xfrm>
            <a:off x="4032250" y="3438525"/>
            <a:ext cx="1757363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294" name="Line 5"/>
          <p:cNvSpPr>
            <a:spLocks noChangeShapeType="1"/>
          </p:cNvSpPr>
          <p:nvPr/>
        </p:nvSpPr>
        <p:spPr bwMode="auto">
          <a:xfrm>
            <a:off x="3586163" y="3757613"/>
            <a:ext cx="438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295" name="Line 6"/>
          <p:cNvSpPr>
            <a:spLocks noChangeShapeType="1"/>
          </p:cNvSpPr>
          <p:nvPr/>
        </p:nvSpPr>
        <p:spPr bwMode="auto">
          <a:xfrm>
            <a:off x="5772150" y="3757613"/>
            <a:ext cx="4365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296" name="Rectangle 7"/>
          <p:cNvSpPr>
            <a:spLocks noChangeArrowheads="1"/>
          </p:cNvSpPr>
          <p:nvPr/>
        </p:nvSpPr>
        <p:spPr bwMode="auto">
          <a:xfrm>
            <a:off x="1828800" y="3419475"/>
            <a:ext cx="1000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</a:rPr>
              <a:t> </a:t>
            </a:r>
            <a:endParaRPr lang="pt-PT"/>
          </a:p>
        </p:txBody>
      </p:sp>
      <p:sp>
        <p:nvSpPr>
          <p:cNvPr id="268297" name="Line 8"/>
          <p:cNvSpPr>
            <a:spLocks noChangeShapeType="1"/>
          </p:cNvSpPr>
          <p:nvPr/>
        </p:nvSpPr>
        <p:spPr bwMode="auto">
          <a:xfrm>
            <a:off x="4132263" y="4303713"/>
            <a:ext cx="1587" cy="436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298" name="Line 9"/>
          <p:cNvSpPr>
            <a:spLocks noChangeShapeType="1"/>
          </p:cNvSpPr>
          <p:nvPr/>
        </p:nvSpPr>
        <p:spPr bwMode="auto">
          <a:xfrm>
            <a:off x="7092950" y="4313238"/>
            <a:ext cx="1588" cy="436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299" name="Line 10"/>
          <p:cNvSpPr>
            <a:spLocks noChangeShapeType="1"/>
          </p:cNvSpPr>
          <p:nvPr/>
        </p:nvSpPr>
        <p:spPr bwMode="auto">
          <a:xfrm>
            <a:off x="5553075" y="4303713"/>
            <a:ext cx="1588" cy="436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00" name="Line 11"/>
          <p:cNvSpPr>
            <a:spLocks noChangeShapeType="1"/>
          </p:cNvSpPr>
          <p:nvPr/>
        </p:nvSpPr>
        <p:spPr bwMode="auto">
          <a:xfrm>
            <a:off x="2711450" y="4303713"/>
            <a:ext cx="1588" cy="436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01" name="Rectangle 12"/>
          <p:cNvSpPr>
            <a:spLocks noChangeArrowheads="1"/>
          </p:cNvSpPr>
          <p:nvPr/>
        </p:nvSpPr>
        <p:spPr bwMode="auto">
          <a:xfrm>
            <a:off x="2065338" y="4640263"/>
            <a:ext cx="132080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02" name="Rectangle 13"/>
          <p:cNvSpPr>
            <a:spLocks noChangeArrowheads="1"/>
          </p:cNvSpPr>
          <p:nvPr/>
        </p:nvSpPr>
        <p:spPr bwMode="auto">
          <a:xfrm>
            <a:off x="6327775" y="4640263"/>
            <a:ext cx="132080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03" name="Rectangle 14"/>
          <p:cNvSpPr>
            <a:spLocks noChangeArrowheads="1"/>
          </p:cNvSpPr>
          <p:nvPr/>
        </p:nvSpPr>
        <p:spPr bwMode="auto">
          <a:xfrm>
            <a:off x="4906963" y="4640263"/>
            <a:ext cx="132080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04" name="Rectangle 15"/>
          <p:cNvSpPr>
            <a:spLocks noChangeArrowheads="1"/>
          </p:cNvSpPr>
          <p:nvPr/>
        </p:nvSpPr>
        <p:spPr bwMode="auto">
          <a:xfrm>
            <a:off x="3486150" y="4640263"/>
            <a:ext cx="132080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05" name="Rectangle 16"/>
          <p:cNvSpPr>
            <a:spLocks noChangeArrowheads="1"/>
          </p:cNvSpPr>
          <p:nvPr/>
        </p:nvSpPr>
        <p:spPr bwMode="auto">
          <a:xfrm>
            <a:off x="4124325" y="3548063"/>
            <a:ext cx="1538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06" name="Rectangle 17"/>
          <p:cNvSpPr>
            <a:spLocks noChangeArrowheads="1"/>
          </p:cNvSpPr>
          <p:nvPr/>
        </p:nvSpPr>
        <p:spPr bwMode="auto">
          <a:xfrm>
            <a:off x="4214813" y="3592513"/>
            <a:ext cx="142081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400" b="1">
                <a:solidFill>
                  <a:srgbClr val="000000"/>
                </a:solidFill>
                <a:latin typeface="Courier New" pitchFamily="49" charset="0"/>
              </a:rPr>
              <a:t> PRESIDÊNCIA</a:t>
            </a:r>
            <a:endParaRPr lang="pt-PT"/>
          </a:p>
        </p:txBody>
      </p:sp>
      <p:sp>
        <p:nvSpPr>
          <p:cNvPr id="268307" name="Rectangle 18"/>
          <p:cNvSpPr>
            <a:spLocks noChangeArrowheads="1"/>
          </p:cNvSpPr>
          <p:nvPr/>
        </p:nvSpPr>
        <p:spPr bwMode="auto">
          <a:xfrm>
            <a:off x="5426075" y="3592513"/>
            <a:ext cx="2190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400" b="1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08" name="Rectangle 19"/>
          <p:cNvSpPr>
            <a:spLocks noChangeArrowheads="1"/>
          </p:cNvSpPr>
          <p:nvPr/>
        </p:nvSpPr>
        <p:spPr bwMode="auto">
          <a:xfrm>
            <a:off x="1965325" y="4576763"/>
            <a:ext cx="15398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09" name="Rectangle 20"/>
          <p:cNvSpPr>
            <a:spLocks noChangeArrowheads="1"/>
          </p:cNvSpPr>
          <p:nvPr/>
        </p:nvSpPr>
        <p:spPr bwMode="auto">
          <a:xfrm>
            <a:off x="2286000" y="4648200"/>
            <a:ext cx="8286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Diretoria</a:t>
            </a:r>
            <a:endParaRPr lang="pt-PT"/>
          </a:p>
        </p:txBody>
      </p:sp>
      <p:sp>
        <p:nvSpPr>
          <p:cNvPr id="268310" name="Rectangle 21"/>
          <p:cNvSpPr>
            <a:spLocks noChangeArrowheads="1"/>
          </p:cNvSpPr>
          <p:nvPr/>
        </p:nvSpPr>
        <p:spPr bwMode="auto">
          <a:xfrm>
            <a:off x="3130550" y="4613275"/>
            <a:ext cx="1825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11" name="Rectangle 22"/>
          <p:cNvSpPr>
            <a:spLocks noChangeArrowheads="1"/>
          </p:cNvSpPr>
          <p:nvPr/>
        </p:nvSpPr>
        <p:spPr bwMode="auto">
          <a:xfrm>
            <a:off x="1981200" y="4876800"/>
            <a:ext cx="13811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Administrativa</a:t>
            </a:r>
            <a:endParaRPr lang="pt-PT"/>
          </a:p>
        </p:txBody>
      </p:sp>
      <p:sp>
        <p:nvSpPr>
          <p:cNvPr id="268312" name="Rectangle 23"/>
          <p:cNvSpPr>
            <a:spLocks noChangeArrowheads="1"/>
          </p:cNvSpPr>
          <p:nvPr/>
        </p:nvSpPr>
        <p:spPr bwMode="auto">
          <a:xfrm>
            <a:off x="3349625" y="4767263"/>
            <a:ext cx="1000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</a:rPr>
              <a:t> </a:t>
            </a:r>
            <a:endParaRPr lang="pt-PT"/>
          </a:p>
        </p:txBody>
      </p:sp>
      <p:sp>
        <p:nvSpPr>
          <p:cNvPr id="268313" name="Rectangle 24"/>
          <p:cNvSpPr>
            <a:spLocks noChangeArrowheads="1"/>
          </p:cNvSpPr>
          <p:nvPr/>
        </p:nvSpPr>
        <p:spPr bwMode="auto">
          <a:xfrm>
            <a:off x="6218238" y="4640263"/>
            <a:ext cx="15382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14" name="Rectangle 25"/>
          <p:cNvSpPr>
            <a:spLocks noChangeArrowheads="1"/>
          </p:cNvSpPr>
          <p:nvPr/>
        </p:nvSpPr>
        <p:spPr bwMode="auto">
          <a:xfrm>
            <a:off x="6581775" y="4676775"/>
            <a:ext cx="91122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Diretoria</a:t>
            </a:r>
            <a:endParaRPr lang="pt-PT"/>
          </a:p>
        </p:txBody>
      </p:sp>
      <p:sp>
        <p:nvSpPr>
          <p:cNvPr id="268315" name="Rectangle 26"/>
          <p:cNvSpPr>
            <a:spLocks noChangeArrowheads="1"/>
          </p:cNvSpPr>
          <p:nvPr/>
        </p:nvSpPr>
        <p:spPr bwMode="auto">
          <a:xfrm>
            <a:off x="7375525" y="4676775"/>
            <a:ext cx="1825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16" name="Rectangle 27"/>
          <p:cNvSpPr>
            <a:spLocks noChangeArrowheads="1"/>
          </p:cNvSpPr>
          <p:nvPr/>
        </p:nvSpPr>
        <p:spPr bwMode="auto">
          <a:xfrm>
            <a:off x="6537325" y="4878388"/>
            <a:ext cx="9207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Industrial</a:t>
            </a:r>
            <a:endParaRPr lang="pt-PT"/>
          </a:p>
        </p:txBody>
      </p:sp>
      <p:sp>
        <p:nvSpPr>
          <p:cNvPr id="268317" name="Rectangle 28"/>
          <p:cNvSpPr>
            <a:spLocks noChangeArrowheads="1"/>
          </p:cNvSpPr>
          <p:nvPr/>
        </p:nvSpPr>
        <p:spPr bwMode="auto">
          <a:xfrm>
            <a:off x="7419975" y="4832350"/>
            <a:ext cx="10001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b="1" i="1">
                <a:solidFill>
                  <a:srgbClr val="000000"/>
                </a:solidFill>
              </a:rPr>
              <a:t> </a:t>
            </a:r>
            <a:endParaRPr lang="pt-PT"/>
          </a:p>
        </p:txBody>
      </p:sp>
      <p:sp>
        <p:nvSpPr>
          <p:cNvPr id="268318" name="Rectangle 29"/>
          <p:cNvSpPr>
            <a:spLocks noChangeArrowheads="1"/>
          </p:cNvSpPr>
          <p:nvPr/>
        </p:nvSpPr>
        <p:spPr bwMode="auto">
          <a:xfrm>
            <a:off x="4797425" y="4640263"/>
            <a:ext cx="15398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19" name="Rectangle 30"/>
          <p:cNvSpPr>
            <a:spLocks noChangeArrowheads="1"/>
          </p:cNvSpPr>
          <p:nvPr/>
        </p:nvSpPr>
        <p:spPr bwMode="auto">
          <a:xfrm>
            <a:off x="5162550" y="4676775"/>
            <a:ext cx="91122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Diretoria</a:t>
            </a:r>
            <a:endParaRPr lang="pt-PT"/>
          </a:p>
        </p:txBody>
      </p:sp>
      <p:sp>
        <p:nvSpPr>
          <p:cNvPr id="268320" name="Rectangle 31"/>
          <p:cNvSpPr>
            <a:spLocks noChangeArrowheads="1"/>
          </p:cNvSpPr>
          <p:nvPr/>
        </p:nvSpPr>
        <p:spPr bwMode="auto">
          <a:xfrm>
            <a:off x="5954713" y="4676775"/>
            <a:ext cx="18256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21" name="Rectangle 32"/>
          <p:cNvSpPr>
            <a:spLocks noChangeArrowheads="1"/>
          </p:cNvSpPr>
          <p:nvPr/>
        </p:nvSpPr>
        <p:spPr bwMode="auto">
          <a:xfrm>
            <a:off x="5162550" y="4878388"/>
            <a:ext cx="8286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i="1">
                <a:solidFill>
                  <a:srgbClr val="000000"/>
                </a:solidFill>
                <a:latin typeface="Courier New" pitchFamily="49" charset="0"/>
              </a:rPr>
              <a:t>Marketing</a:t>
            </a:r>
            <a:endParaRPr lang="pt-PT"/>
          </a:p>
        </p:txBody>
      </p:sp>
      <p:sp>
        <p:nvSpPr>
          <p:cNvPr id="268322" name="Rectangle 33"/>
          <p:cNvSpPr>
            <a:spLocks noChangeArrowheads="1"/>
          </p:cNvSpPr>
          <p:nvPr/>
        </p:nvSpPr>
        <p:spPr bwMode="auto">
          <a:xfrm>
            <a:off x="5954713" y="4832350"/>
            <a:ext cx="1000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i="1">
                <a:solidFill>
                  <a:srgbClr val="000000"/>
                </a:solidFill>
              </a:rPr>
              <a:t> </a:t>
            </a:r>
            <a:endParaRPr lang="pt-PT"/>
          </a:p>
        </p:txBody>
      </p:sp>
      <p:sp>
        <p:nvSpPr>
          <p:cNvPr id="268323" name="Rectangle 34"/>
          <p:cNvSpPr>
            <a:spLocks noChangeArrowheads="1"/>
          </p:cNvSpPr>
          <p:nvPr/>
        </p:nvSpPr>
        <p:spPr bwMode="auto">
          <a:xfrm>
            <a:off x="3376613" y="4640263"/>
            <a:ext cx="15398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24" name="Rectangle 35"/>
          <p:cNvSpPr>
            <a:spLocks noChangeArrowheads="1"/>
          </p:cNvSpPr>
          <p:nvPr/>
        </p:nvSpPr>
        <p:spPr bwMode="auto">
          <a:xfrm>
            <a:off x="3741738" y="4676775"/>
            <a:ext cx="91122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Diretoria</a:t>
            </a:r>
            <a:endParaRPr lang="pt-PT"/>
          </a:p>
        </p:txBody>
      </p:sp>
      <p:sp>
        <p:nvSpPr>
          <p:cNvPr id="268325" name="Rectangle 36"/>
          <p:cNvSpPr>
            <a:spLocks noChangeArrowheads="1"/>
          </p:cNvSpPr>
          <p:nvPr/>
        </p:nvSpPr>
        <p:spPr bwMode="auto">
          <a:xfrm>
            <a:off x="4533900" y="4676775"/>
            <a:ext cx="1825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26" name="Rectangle 37"/>
          <p:cNvSpPr>
            <a:spLocks noChangeArrowheads="1"/>
          </p:cNvSpPr>
          <p:nvPr/>
        </p:nvSpPr>
        <p:spPr bwMode="auto">
          <a:xfrm>
            <a:off x="3727450" y="4876800"/>
            <a:ext cx="9207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Financeira</a:t>
            </a:r>
            <a:endParaRPr lang="pt-PT"/>
          </a:p>
        </p:txBody>
      </p:sp>
      <p:sp>
        <p:nvSpPr>
          <p:cNvPr id="268327" name="Rectangle 38"/>
          <p:cNvSpPr>
            <a:spLocks noChangeArrowheads="1"/>
          </p:cNvSpPr>
          <p:nvPr/>
        </p:nvSpPr>
        <p:spPr bwMode="auto">
          <a:xfrm>
            <a:off x="4578350" y="4840288"/>
            <a:ext cx="182563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28" name="Line 39"/>
          <p:cNvSpPr>
            <a:spLocks noChangeShapeType="1"/>
          </p:cNvSpPr>
          <p:nvPr/>
        </p:nvSpPr>
        <p:spPr bwMode="auto">
          <a:xfrm>
            <a:off x="2730500" y="4303713"/>
            <a:ext cx="43703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29" name="Rectangle 40"/>
          <p:cNvSpPr>
            <a:spLocks noChangeArrowheads="1"/>
          </p:cNvSpPr>
          <p:nvPr/>
        </p:nvSpPr>
        <p:spPr bwMode="auto">
          <a:xfrm>
            <a:off x="2055813" y="3429000"/>
            <a:ext cx="175895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30" name="Rectangle 41"/>
          <p:cNvSpPr>
            <a:spLocks noChangeArrowheads="1"/>
          </p:cNvSpPr>
          <p:nvPr/>
        </p:nvSpPr>
        <p:spPr bwMode="auto">
          <a:xfrm>
            <a:off x="5991225" y="3429000"/>
            <a:ext cx="1757363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8331" name="Rectangle 42"/>
          <p:cNvSpPr>
            <a:spLocks noChangeArrowheads="1"/>
          </p:cNvSpPr>
          <p:nvPr/>
        </p:nvSpPr>
        <p:spPr bwMode="auto">
          <a:xfrm>
            <a:off x="1838325" y="3429000"/>
            <a:ext cx="22939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32" name="Rectangle 43"/>
          <p:cNvSpPr>
            <a:spLocks noChangeArrowheads="1"/>
          </p:cNvSpPr>
          <p:nvPr/>
        </p:nvSpPr>
        <p:spPr bwMode="auto">
          <a:xfrm>
            <a:off x="2265363" y="3475038"/>
            <a:ext cx="1473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VICE-PRESIDÊNCIA</a:t>
            </a:r>
            <a:endParaRPr lang="pt-PT"/>
          </a:p>
        </p:txBody>
      </p:sp>
      <p:sp>
        <p:nvSpPr>
          <p:cNvPr id="268333" name="Rectangle 44"/>
          <p:cNvSpPr>
            <a:spLocks noChangeArrowheads="1"/>
          </p:cNvSpPr>
          <p:nvPr/>
        </p:nvSpPr>
        <p:spPr bwMode="auto">
          <a:xfrm>
            <a:off x="3678238" y="3475038"/>
            <a:ext cx="1825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34" name="Rectangle 45"/>
          <p:cNvSpPr>
            <a:spLocks noChangeArrowheads="1"/>
          </p:cNvSpPr>
          <p:nvPr/>
        </p:nvSpPr>
        <p:spPr bwMode="auto">
          <a:xfrm>
            <a:off x="2620963" y="3638550"/>
            <a:ext cx="8191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Assuntos</a:t>
            </a:r>
            <a:endParaRPr lang="pt-PT"/>
          </a:p>
        </p:txBody>
      </p:sp>
      <p:sp>
        <p:nvSpPr>
          <p:cNvPr id="268335" name="Rectangle 46"/>
          <p:cNvSpPr>
            <a:spLocks noChangeArrowheads="1"/>
          </p:cNvSpPr>
          <p:nvPr/>
        </p:nvSpPr>
        <p:spPr bwMode="auto">
          <a:xfrm>
            <a:off x="3332163" y="3638550"/>
            <a:ext cx="18256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36" name="Rectangle 47"/>
          <p:cNvSpPr>
            <a:spLocks noChangeArrowheads="1"/>
          </p:cNvSpPr>
          <p:nvPr/>
        </p:nvSpPr>
        <p:spPr bwMode="auto">
          <a:xfrm>
            <a:off x="2401888" y="3811588"/>
            <a:ext cx="12747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Coorporativos</a:t>
            </a:r>
            <a:endParaRPr lang="pt-PT"/>
          </a:p>
        </p:txBody>
      </p:sp>
      <p:sp>
        <p:nvSpPr>
          <p:cNvPr id="268337" name="Rectangle 48"/>
          <p:cNvSpPr>
            <a:spLocks noChangeArrowheads="1"/>
          </p:cNvSpPr>
          <p:nvPr/>
        </p:nvSpPr>
        <p:spPr bwMode="auto">
          <a:xfrm>
            <a:off x="3549650" y="3811588"/>
            <a:ext cx="182563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pt-PT"/>
          </a:p>
        </p:txBody>
      </p:sp>
      <p:sp>
        <p:nvSpPr>
          <p:cNvPr id="268338" name="Line 49"/>
          <p:cNvSpPr>
            <a:spLocks noChangeShapeType="1"/>
          </p:cNvSpPr>
          <p:nvPr/>
        </p:nvSpPr>
        <p:spPr bwMode="auto">
          <a:xfrm>
            <a:off x="4906963" y="3984625"/>
            <a:ext cx="9525" cy="328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8339" name="Text Box 50"/>
          <p:cNvSpPr txBox="1">
            <a:spLocks noChangeArrowheads="1"/>
          </p:cNvSpPr>
          <p:nvPr/>
        </p:nvSpPr>
        <p:spPr bwMode="auto">
          <a:xfrm>
            <a:off x="5638800" y="3429000"/>
            <a:ext cx="2392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sz="1200">
                <a:solidFill>
                  <a:schemeClr val="bg2"/>
                </a:solidFill>
                <a:latin typeface="Courier New" pitchFamily="49" charset="0"/>
              </a:rPr>
              <a:t>VICE-PRESIDÊNCIA</a:t>
            </a:r>
          </a:p>
          <a:p>
            <a:pPr algn="ctr"/>
            <a:r>
              <a:rPr lang="pt-BR" sz="1200">
                <a:solidFill>
                  <a:schemeClr val="bg2"/>
                </a:solidFill>
                <a:latin typeface="Courier New" pitchFamily="49" charset="0"/>
              </a:rPr>
              <a:t>Relações</a:t>
            </a:r>
          </a:p>
          <a:p>
            <a:pPr algn="ctr"/>
            <a:r>
              <a:rPr lang="pt-BR" sz="1200">
                <a:solidFill>
                  <a:schemeClr val="bg2"/>
                </a:solidFill>
                <a:latin typeface="Courier New" pitchFamily="49" charset="0"/>
              </a:rPr>
              <a:t>Institucionais</a:t>
            </a:r>
          </a:p>
        </p:txBody>
      </p:sp>
    </p:spTree>
    <p:extLst>
      <p:ext uri="{BB962C8B-B14F-4D97-AF65-F5344CB8AC3E}">
        <p14:creationId xmlns:p14="http://schemas.microsoft.com/office/powerpoint/2010/main" val="388020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28800"/>
            <a:ext cx="77724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Retornando a organização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000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Você é designado(a) para fazer um estudo organizacional;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PT" sz="2400">
                <a:cs typeface="Courier New" pitchFamily="49" charset="0"/>
              </a:rPr>
              <a:t>Motivos</a:t>
            </a:r>
            <a:r>
              <a:rPr lang="pt-PT" sz="2400" i="1">
                <a:cs typeface="Courier New" pitchFamily="49" charset="0"/>
              </a:rPr>
              <a:t>:</a:t>
            </a:r>
          </a:p>
          <a:p>
            <a:pPr lvl="3" algn="just" eaLnBrk="1" hangingPunct="1">
              <a:lnSpc>
                <a:spcPct val="90000"/>
              </a:lnSpc>
              <a:defRPr/>
            </a:pPr>
            <a:r>
              <a:rPr lang="pt-PT" sz="2000" i="1">
                <a:cs typeface="Courier New" pitchFamily="49" charset="0"/>
              </a:rPr>
              <a:t>não está enraizada com a cultura organizacional, podendo trazer uma solução plausível; e</a:t>
            </a:r>
          </a:p>
          <a:p>
            <a:pPr lvl="3" algn="just" eaLnBrk="1" hangingPunct="1">
              <a:lnSpc>
                <a:spcPct val="90000"/>
              </a:lnSpc>
              <a:defRPr/>
            </a:pPr>
            <a:r>
              <a:rPr lang="pt-PT" sz="2000" i="1">
                <a:cs typeface="Courier New" pitchFamily="49" charset="0"/>
              </a:rPr>
              <a:t>por ser nova na empresa quer “mostrar serviço”.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 Completamente desnorteado(a) você se vê num “beco sem saída”;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Como fazer este estudo na organização?!?!?!</a:t>
            </a:r>
          </a:p>
        </p:txBody>
      </p:sp>
    </p:spTree>
    <p:extLst>
      <p:ext uri="{BB962C8B-B14F-4D97-AF65-F5344CB8AC3E}">
        <p14:creationId xmlns:p14="http://schemas.microsoft.com/office/powerpoint/2010/main" val="233906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1ª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Definir o objeto de estudo;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2</a:t>
            </a:r>
            <a:r>
              <a:rPr lang="pt-PT" u="sng" baseline="30000">
                <a:cs typeface="Courier New" pitchFamily="49" charset="0"/>
              </a:rPr>
              <a:t>ª</a:t>
            </a:r>
            <a:r>
              <a:rPr lang="pt-PT" u="sng">
                <a:cs typeface="Courier New" pitchFamily="49" charset="0"/>
              </a:rPr>
              <a:t>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Sensibilização;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3</a:t>
            </a:r>
            <a:r>
              <a:rPr lang="pt-PT" u="sng" baseline="30000">
                <a:cs typeface="Courier New" pitchFamily="49" charset="0"/>
              </a:rPr>
              <a:t>ª</a:t>
            </a:r>
            <a:r>
              <a:rPr lang="pt-PT" u="sng">
                <a:cs typeface="Courier New" pitchFamily="49" charset="0"/>
              </a:rPr>
              <a:t>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Promover a pesquisa preliminar</a:t>
            </a:r>
            <a:r>
              <a:rPr lang="pt-PT" i="1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4</a:t>
            </a:r>
            <a:r>
              <a:rPr lang="pt-PT" u="sng" baseline="30000">
                <a:cs typeface="Courier New" pitchFamily="49" charset="0"/>
              </a:rPr>
              <a:t>ª </a:t>
            </a:r>
            <a:r>
              <a:rPr lang="pt-PT" u="sng">
                <a:cs typeface="Courier New" pitchFamily="49" charset="0"/>
              </a:rPr>
              <a:t>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Planejamento da ação;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Times New Roman" pitchFamily="18" charset="0"/>
              </a:rPr>
              <a:t>5ª etapa</a:t>
            </a:r>
            <a:r>
              <a:rPr lang="pt-PT">
                <a:cs typeface="Times New Roman" pitchFamily="18" charset="0"/>
              </a:rPr>
              <a:t>: </a:t>
            </a:r>
            <a:r>
              <a:rPr lang="pt-PT" i="1">
                <a:cs typeface="Times New Roman" pitchFamily="18" charset="0"/>
              </a:rPr>
              <a:t>Execução;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Através de três instrumentos: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Entrevista;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Questionário; 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Observação pessoal ou direta.</a:t>
            </a:r>
          </a:p>
        </p:txBody>
      </p:sp>
    </p:spTree>
    <p:extLst>
      <p:ext uri="{BB962C8B-B14F-4D97-AF65-F5344CB8AC3E}">
        <p14:creationId xmlns:p14="http://schemas.microsoft.com/office/powerpoint/2010/main" val="1795609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Entrevista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2800">
                <a:cs typeface="Courier New" pitchFamily="49" charset="0"/>
              </a:rPr>
              <a:t>Vantagens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Obter críticas e sugestões;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Exposição oral de pontos de vista;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Obter um maior conhecimento da unidade (seção, setor) ou cargo em análise;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Obter informações que estão "guardadas" apenas na memória do entrevistado;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Alternativa de análise (não conclusiva) da atitude e capacitação profissional do entrevistado; e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Estimula o raciocínio de ambos: entrevistador e entrevistado.</a:t>
            </a:r>
            <a:endParaRPr lang="pt-PT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61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PT" sz="3600" u="sng">
                <a:cs typeface="Courier New" pitchFamily="49" charset="0"/>
              </a:rPr>
              <a:t>Entrevista</a:t>
            </a:r>
          </a:p>
          <a:p>
            <a:pPr eaLnBrk="1" hangingPunct="1">
              <a:defRPr/>
            </a:pPr>
            <a:endParaRPr lang="pt-PT" sz="3600" u="sng"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pt-PT">
                <a:cs typeface="Courier New" pitchFamily="49" charset="0"/>
              </a:rPr>
              <a:t>Desvantagens</a:t>
            </a: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Dificuldade de fazer anotações ao longo da entrevista;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 Freqüência de palpites e adivinhações; e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 Possíveis envolvimentos de natureza emocional.</a:t>
            </a:r>
            <a:r>
              <a:rPr lang="pt-PT" sz="2400" i="1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782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u="sng"/>
              <a:t>Administrar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“conjunto de princípios, normas e funções que têm por fim ordenar a estrutura e o funcionamento de uma organização (empresa, órgão público, etc.)”. (Aurélio)</a:t>
            </a:r>
          </a:p>
        </p:txBody>
      </p:sp>
    </p:spTree>
    <p:extLst>
      <p:ext uri="{BB962C8B-B14F-4D97-AF65-F5344CB8AC3E}">
        <p14:creationId xmlns:p14="http://schemas.microsoft.com/office/powerpoint/2010/main" val="422866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PT" u="sng">
                <a:cs typeface="Courier New" pitchFamily="49" charset="0"/>
              </a:rPr>
              <a:t>Questionário</a:t>
            </a:r>
          </a:p>
          <a:p>
            <a:pPr eaLnBrk="1" hangingPunct="1">
              <a:defRPr/>
            </a:pPr>
            <a:endParaRPr lang="pt-PT" sz="3600" u="sng"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pt-PT" sz="2800">
                <a:cs typeface="Courier New" pitchFamily="49" charset="0"/>
              </a:rPr>
              <a:t>Vantagens</a:t>
            </a: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Você poderá obter informações ao mesmo tempo em que exerce outras atribuições de seu cargo;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 Período quase sempre elástico para respostas; e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 Melhor e/ou maior detalhamento das respostas.</a:t>
            </a:r>
            <a:r>
              <a:rPr lang="pt-PT" sz="2400" i="1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474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PT" u="sng">
                <a:cs typeface="Courier New" pitchFamily="49" charset="0"/>
              </a:rPr>
              <a:t>Questionário</a:t>
            </a:r>
          </a:p>
          <a:p>
            <a:pPr eaLnBrk="1" hangingPunct="1">
              <a:defRPr/>
            </a:pPr>
            <a:endParaRPr lang="pt-PT" sz="3600" u="sng"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pt-PT" sz="2800">
                <a:cs typeface="Courier New" pitchFamily="49" charset="0"/>
              </a:rPr>
              <a:t>Desvantagens</a:t>
            </a: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Inibe críticas e sugestões;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Resistência ao preenchimento;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Emissão de informações não confiáveis;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Dupla interpretação de uma mesma pergunta; e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Lentidão na tomada de informações.</a:t>
            </a:r>
            <a:endParaRPr lang="pt-PT" sz="24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38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sz="3600" u="sng">
                <a:cs typeface="Courier New" pitchFamily="49" charset="0"/>
              </a:rPr>
              <a:t>Observação Pessoal ou Direta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sz="2800" u="sng"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>
                <a:cs typeface="Courier New" pitchFamily="49" charset="0"/>
              </a:rPr>
              <a:t>Vantagens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Courier New" pitchFamily="49" charset="0"/>
              </a:rPr>
              <a:t>Forma de comparar as informações de entrevistas e questionários com a realidade;</a:t>
            </a:r>
            <a:endParaRPr lang="pt-BR" sz="28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Courier New" pitchFamily="49" charset="0"/>
              </a:rPr>
              <a:t>Melhor receptividade às sugestões do responsável pelo estudo; e</a:t>
            </a:r>
            <a:endParaRPr lang="pt-BR" sz="2800" i="1">
              <a:cs typeface="Times New Roman" pitchFamily="18" charset="0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Courier New" pitchFamily="49" charset="0"/>
              </a:rPr>
              <a:t>Conhecimento técnico e prático do assunto estudado.</a:t>
            </a:r>
            <a:r>
              <a:rPr lang="pt-PT" sz="2800" i="1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1064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PT" u="sng">
                <a:cs typeface="Courier New" pitchFamily="49" charset="0"/>
              </a:rPr>
              <a:t>Observação Pessoal ou Direta</a:t>
            </a:r>
          </a:p>
          <a:p>
            <a:pPr eaLnBrk="1" hangingPunct="1">
              <a:defRPr/>
            </a:pPr>
            <a:endParaRPr lang="pt-PT" sz="2800" u="sng"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pt-PT" sz="2800">
                <a:cs typeface="Courier New" pitchFamily="49" charset="0"/>
              </a:rPr>
              <a:t>Desvantagens</a:t>
            </a: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Processo demorado;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Impressões errôneas;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Perturbação dos trabalhos regulares;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Falta de tempo para entrevista; e</a:t>
            </a:r>
            <a:endParaRPr lang="pt-BR" sz="2400" i="1">
              <a:cs typeface="Times New Roman" pitchFamily="18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Não pode ser um instrumento único de tomada de informações, nunca mesmo.</a:t>
            </a:r>
            <a:endParaRPr lang="pt-PT" sz="24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1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772400" cy="3581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6ª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Identificação dos principais problemas e demandas;</a:t>
            </a:r>
          </a:p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7</a:t>
            </a:r>
            <a:r>
              <a:rPr lang="pt-PT" u="sng" baseline="30000">
                <a:cs typeface="Courier New" pitchFamily="49" charset="0"/>
              </a:rPr>
              <a:t>ª</a:t>
            </a:r>
            <a:r>
              <a:rPr lang="pt-PT" u="sng">
                <a:cs typeface="Courier New" pitchFamily="49" charset="0"/>
              </a:rPr>
              <a:t>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Formular (e escolher) alternativas de ação;</a:t>
            </a:r>
          </a:p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8ª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Implementação; e</a:t>
            </a:r>
          </a:p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9</a:t>
            </a:r>
            <a:r>
              <a:rPr lang="pt-PT" u="sng" baseline="30000">
                <a:cs typeface="Courier New" pitchFamily="49" charset="0"/>
              </a:rPr>
              <a:t>ª</a:t>
            </a:r>
            <a:r>
              <a:rPr lang="pt-PT" u="sng">
                <a:cs typeface="Courier New" pitchFamily="49" charset="0"/>
              </a:rPr>
              <a:t> etapa</a:t>
            </a:r>
            <a:r>
              <a:rPr lang="pt-PT">
                <a:cs typeface="Courier New" pitchFamily="49" charset="0"/>
              </a:rPr>
              <a:t>: </a:t>
            </a:r>
            <a:r>
              <a:rPr lang="pt-PT" i="1">
                <a:cs typeface="Courier New" pitchFamily="49" charset="0"/>
              </a:rPr>
              <a:t>Reavaliar.</a:t>
            </a:r>
          </a:p>
        </p:txBody>
      </p:sp>
    </p:spTree>
    <p:extLst>
      <p:ext uri="{BB962C8B-B14F-4D97-AF65-F5344CB8AC3E}">
        <p14:creationId xmlns:p14="http://schemas.microsoft.com/office/powerpoint/2010/main" val="41857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077200" cy="1447800"/>
          </a:xfrm>
        </p:spPr>
        <p:txBody>
          <a:bodyPr/>
          <a:lstStyle/>
          <a:p>
            <a:pPr algn="just"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Etapas do estudo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343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Distinção</a:t>
            </a:r>
          </a:p>
          <a:p>
            <a:pPr algn="just" eaLnBrk="1" hangingPunct="1">
              <a:defRPr/>
            </a:pPr>
            <a:endParaRPr lang="pt-PT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Etapas do estudo organizacional – </a:t>
            </a:r>
            <a:r>
              <a:rPr lang="pt-PT" sz="2800" i="1">
                <a:cs typeface="Courier New" pitchFamily="49" charset="0"/>
              </a:rPr>
              <a:t>estuda a organização, ou seja, algo que já existe; e</a:t>
            </a:r>
          </a:p>
          <a:p>
            <a:pPr lvl="1" algn="just" eaLnBrk="1" hangingPunct="1">
              <a:defRPr/>
            </a:pPr>
            <a:endParaRPr lang="pt-PT" sz="28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Projetos – </a:t>
            </a:r>
            <a:r>
              <a:rPr lang="pt-PT" sz="2800" i="1">
                <a:cs typeface="Courier New" pitchFamily="49" charset="0"/>
              </a:rPr>
              <a:t>como o próprio nome sugere, é algo que ainda não existe no plano físico.</a:t>
            </a:r>
          </a:p>
        </p:txBody>
      </p:sp>
    </p:spTree>
    <p:extLst>
      <p:ext uri="{BB962C8B-B14F-4D97-AF65-F5344CB8AC3E}">
        <p14:creationId xmlns:p14="http://schemas.microsoft.com/office/powerpoint/2010/main" val="32951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Definição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“um empreendimento (conjunto de ações) não repetitivo, caracterizado por uma seqüência clara e lógica de eventos, com início, meio e fim, que se destina a atingir um objetivo claro e definido, sendo conduzido por pessoas dentro de parâmetros predefinidos de tempo, custo, recursos envolvidos e qualidade”. (Vargas, 2002).</a:t>
            </a:r>
          </a:p>
        </p:txBody>
      </p:sp>
    </p:spTree>
    <p:extLst>
      <p:ext uri="{BB962C8B-B14F-4D97-AF65-F5344CB8AC3E}">
        <p14:creationId xmlns:p14="http://schemas.microsoft.com/office/powerpoint/2010/main" val="1555418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Elaboração específica de projetos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u="sng">
                <a:cs typeface="Courier New" pitchFamily="49" charset="0"/>
              </a:rPr>
              <a:t>1ª fase</a:t>
            </a:r>
            <a:r>
              <a:rPr lang="pt-PT" sz="2800">
                <a:cs typeface="Courier New" pitchFamily="49" charset="0"/>
              </a:rPr>
              <a:t>:</a:t>
            </a:r>
            <a:r>
              <a:rPr lang="pt-PT" sz="2800" i="1">
                <a:cs typeface="Courier New" pitchFamily="49" charset="0"/>
              </a:rPr>
              <a:t> Iniciação;</a:t>
            </a:r>
          </a:p>
          <a:p>
            <a:pPr lvl="1" algn="just" eaLnBrk="1" hangingPunct="1">
              <a:defRPr/>
            </a:pPr>
            <a:r>
              <a:rPr lang="pt-PT" sz="2800" u="sng">
                <a:cs typeface="Courier New" pitchFamily="49" charset="0"/>
              </a:rPr>
              <a:t>2ª fase</a:t>
            </a:r>
            <a:r>
              <a:rPr lang="pt-PT" sz="2800">
                <a:cs typeface="Courier New" pitchFamily="49" charset="0"/>
              </a:rPr>
              <a:t> : </a:t>
            </a:r>
            <a:r>
              <a:rPr lang="pt-PT" sz="2800" i="1">
                <a:cs typeface="Courier New" pitchFamily="49" charset="0"/>
              </a:rPr>
              <a:t>Planejamento;</a:t>
            </a:r>
          </a:p>
          <a:p>
            <a:pPr lvl="1" eaLnBrk="1" hangingPunct="1">
              <a:defRPr/>
            </a:pPr>
            <a:r>
              <a:rPr lang="pt-PT" sz="2800" u="sng">
                <a:cs typeface="Courier New" pitchFamily="49" charset="0"/>
              </a:rPr>
              <a:t>3ª fase</a:t>
            </a:r>
            <a:r>
              <a:rPr lang="pt-PT" sz="2800">
                <a:cs typeface="Courier New" pitchFamily="49" charset="0"/>
              </a:rPr>
              <a:t> : </a:t>
            </a:r>
            <a:r>
              <a:rPr lang="pt-PT" sz="2800" i="1">
                <a:cs typeface="Courier New" pitchFamily="49" charset="0"/>
              </a:rPr>
              <a:t>Execução;</a:t>
            </a:r>
          </a:p>
          <a:p>
            <a:pPr lvl="1" eaLnBrk="1" hangingPunct="1">
              <a:defRPr/>
            </a:pPr>
            <a:r>
              <a:rPr lang="pt-PT" sz="2800" u="sng">
                <a:cs typeface="Courier New" pitchFamily="49" charset="0"/>
              </a:rPr>
              <a:t>4ª fase</a:t>
            </a:r>
            <a:r>
              <a:rPr lang="pt-PT" sz="2800">
                <a:cs typeface="Courier New" pitchFamily="49" charset="0"/>
              </a:rPr>
              <a:t> : </a:t>
            </a:r>
            <a:r>
              <a:rPr lang="pt-PT" sz="2800" i="1">
                <a:cs typeface="Courier New" pitchFamily="49" charset="0"/>
              </a:rPr>
              <a:t>Controle; e</a:t>
            </a:r>
          </a:p>
          <a:p>
            <a:pPr lvl="1" eaLnBrk="1" hangingPunct="1">
              <a:defRPr/>
            </a:pPr>
            <a:r>
              <a:rPr lang="pt-PT" sz="2800" u="sng">
                <a:cs typeface="Courier New" pitchFamily="49" charset="0"/>
              </a:rPr>
              <a:t>5ª fase</a:t>
            </a:r>
            <a:r>
              <a:rPr lang="pt-PT" sz="2800">
                <a:cs typeface="Courier New" pitchFamily="49" charset="0"/>
              </a:rPr>
              <a:t> : </a:t>
            </a:r>
            <a:r>
              <a:rPr lang="pt-PT" sz="2800" i="1">
                <a:cs typeface="Courier New" pitchFamily="49" charset="0"/>
              </a:rPr>
              <a:t>Finalização.</a:t>
            </a:r>
            <a:endParaRPr lang="pt-PT" sz="2800" i="1" u="sng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95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Características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Ágil;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Mutável;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Previsível;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Sucinto;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Temporário.</a:t>
            </a:r>
          </a:p>
        </p:txBody>
      </p:sp>
      <p:pic>
        <p:nvPicPr>
          <p:cNvPr id="281605" name="Picture 4" descr="C:\Program Files\Common Files\Microsoft Shared\Clipart\cagcat50\BS00975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3200"/>
            <a:ext cx="33528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900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Modelo de um projeto</a:t>
            </a:r>
          </a:p>
          <a:p>
            <a:pPr algn="just" eaLnBrk="1" hangingPunct="1">
              <a:defRPr/>
            </a:pPr>
            <a:endParaRPr lang="pt-BR" sz="2400" b="1" i="1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Título do Projeto</a:t>
            </a:r>
            <a:endParaRPr lang="pt-BR" sz="1800" b="1" i="1">
              <a:solidFill>
                <a:srgbClr val="FF99CC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Instituições (Empresas) Participantes (se for o caso) 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Temporalidade (prazos, tempo de execução).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PT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Concepção (justificativas, porquê o projeto, histórico etc).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PT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Objetivo(s) (devem ser muito bem redigidos. Não pode haver dúvidas).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73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u="sng"/>
              <a:t>Funções do Gestor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Planejar – </a:t>
            </a:r>
            <a:r>
              <a:rPr lang="pt-PT" sz="2800" i="1">
                <a:cs typeface="Courier New" pitchFamily="49" charset="0"/>
              </a:rPr>
              <a:t>definir o futuro da empresa, o ponto onde se quer chegar</a:t>
            </a:r>
            <a:r>
              <a:rPr lang="pt-PT" sz="2800">
                <a:cs typeface="Courier New" pitchFamily="49" charset="0"/>
              </a:rPr>
              <a:t>;</a:t>
            </a: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Organizar – </a:t>
            </a:r>
            <a:r>
              <a:rPr lang="pt-PT" sz="2800" i="1">
                <a:cs typeface="Courier New" pitchFamily="49" charset="0"/>
              </a:rPr>
              <a:t>tornar responsabilidades e graus de autonomia claros a todos os integrantes da empresa;</a:t>
            </a:r>
          </a:p>
        </p:txBody>
      </p:sp>
    </p:spTree>
    <p:extLst>
      <p:ext uri="{BB962C8B-B14F-4D97-AF65-F5344CB8AC3E}">
        <p14:creationId xmlns:p14="http://schemas.microsoft.com/office/powerpoint/2010/main" val="1530462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Modelo de um projeto (cont.)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b="1" i="1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Insumos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          Recursos Financeiros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Recursos Humanos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Recursos Informacionais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Recursos Materiais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Outros Recursos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Detalhamento Modular Programático (a utilização de gráficos é recomendável e que irão subsidiar fortemente a execução do projeto) e contém: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1800" b="1" i="1">
                <a:cs typeface="Courier New" pitchFamily="49" charset="0"/>
              </a:rPr>
              <a:t>  </a:t>
            </a:r>
            <a:r>
              <a:rPr lang="pt-BR" sz="1800" b="1" i="1">
                <a:cs typeface="Courier New" pitchFamily="49" charset="0"/>
              </a:rPr>
              <a:t>         Alocação dos Recursos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Cronogramas, 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          Fluxo de Trabalho etc</a:t>
            </a:r>
            <a:r>
              <a:rPr lang="pt-PT" sz="1800" b="1" i="1">
                <a:cs typeface="Times New Roman" pitchFamily="18" charset="0"/>
              </a:rPr>
              <a:t> </a:t>
            </a:r>
            <a:endParaRPr lang="pt-BR" sz="1800" b="1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6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Modelo de um projeto (cont.)</a:t>
            </a:r>
          </a:p>
          <a:p>
            <a:pPr algn="just" eaLnBrk="1" hangingPunct="1">
              <a:defRPr/>
            </a:pPr>
            <a:endParaRPr lang="pt-BR" sz="2400" b="1" i="1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Restrições Ambientais (dificuldades externas que podem limitar ou dificultar o alcance dos resultados projetados).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Sistemática de Administração (Controle, Avaliação e Ajustamento).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 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Produto(s) Final(is) (resultados quantificáveis ou não).</a:t>
            </a:r>
            <a:r>
              <a:rPr lang="pt-PT" sz="1800" b="1" i="1"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PT" sz="1800" b="1" i="1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Sistemática de Manutenção (ou seja, mapas, gráficos, estatísticas, equipe para follow-up (acompanhamento) com o propósito exclusivo de atender em qualquer circunstância. Na impossibilidade do atendimento, uma ação deverá ser imediatamente tomada para ajuda de elemento externo).</a:t>
            </a:r>
            <a:r>
              <a:rPr lang="pt-PT" sz="1800" b="1" i="1">
                <a:cs typeface="Times New Roman" pitchFamily="18" charset="0"/>
              </a:rPr>
              <a:t> </a:t>
            </a:r>
            <a:endParaRPr lang="pt-BR" sz="1800" b="1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Projetos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Modelo de um projeto (cont.)</a:t>
            </a:r>
          </a:p>
          <a:p>
            <a:pPr algn="just" eaLnBrk="1" hangingPunct="1">
              <a:defRPr/>
            </a:pPr>
            <a:endParaRPr lang="pt-BR" sz="2400" b="1" i="1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800" b="1" i="1">
                <a:cs typeface="Courier New" pitchFamily="49" charset="0"/>
              </a:rPr>
              <a:t>Reavaliação (todo projeto após executado deve ser reavaliado, ou seja, após algum tempo decorrido, o responsável pela execução do projeto deve retornar as pessoas envolvidos e conversar e reavaliar, tal e qual no estudo organizacional desenvolvido na seção anterior. Quando reavaliar é uma pergunta sem resposta, porque vai depender da magnitude do que fora executado).</a:t>
            </a:r>
            <a:r>
              <a:rPr lang="pt-PT" sz="1800" b="1" i="1">
                <a:ea typeface="Arial Unicode MS" pitchFamily="34" charset="-128"/>
                <a:cs typeface="Arial Unicode MS" pitchFamily="34" charset="-128"/>
              </a:rPr>
              <a:t> </a:t>
            </a:r>
            <a:endParaRPr lang="pt-BR" sz="1800" b="1" i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25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6831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Retornando a organização</a:t>
            </a:r>
          </a:p>
          <a:p>
            <a:pPr eaLnBrk="1" hangingPunct="1">
              <a:defRPr/>
            </a:pPr>
            <a:endParaRPr lang="pt-BR" sz="2800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Você deve fazer as etapas do estudo organizacional ou as fases da construção e execução do projeto sem tentar “bancar (o)a sabe tudo”, pois qualquer conclusão infundada poderá ser fatal;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Note que você lídera, mas não está sozinho nesta batalha;</a:t>
            </a:r>
          </a:p>
        </p:txBody>
      </p:sp>
    </p:spTree>
    <p:extLst>
      <p:ext uri="{BB962C8B-B14F-4D97-AF65-F5344CB8AC3E}">
        <p14:creationId xmlns:p14="http://schemas.microsoft.com/office/powerpoint/2010/main" val="205157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6831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Retornando a organização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Encare as ferramentas como orientadoras e não respostas para o seu esforço;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Será que existe mais algum tipo de ferramenta que facilite o seu trabalho ?!?!?!</a:t>
            </a:r>
          </a:p>
          <a:p>
            <a:pPr lvl="3" algn="just" eaLnBrk="1" hangingPunct="1">
              <a:defRPr/>
            </a:pPr>
            <a:r>
              <a:rPr lang="pt-PT" sz="2000" i="1">
                <a:cs typeface="Courier New" pitchFamily="49" charset="0"/>
              </a:rPr>
              <a:t>Conheça mais algumas a seguir.</a:t>
            </a:r>
          </a:p>
        </p:txBody>
      </p:sp>
    </p:spTree>
    <p:extLst>
      <p:ext uri="{BB962C8B-B14F-4D97-AF65-F5344CB8AC3E}">
        <p14:creationId xmlns:p14="http://schemas.microsoft.com/office/powerpoint/2010/main" val="3620998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Definição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“Fluxograma é a representação gráfica que apresenta a sequência de um trabalho de forma analítica, caracterizando as operações, os responsáveis e/ou unidades organizacionais envolvidos no processo”. (Oliveira, 2002).</a:t>
            </a:r>
          </a:p>
        </p:txBody>
      </p:sp>
    </p:spTree>
    <p:extLst>
      <p:ext uri="{BB962C8B-B14F-4D97-AF65-F5344CB8AC3E}">
        <p14:creationId xmlns:p14="http://schemas.microsoft.com/office/powerpoint/2010/main" val="1108934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5052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pt-BR" u="sng"/>
              <a:t>Vantagens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Permitir verificar como funcionam, realmente, todos os componentes de um sistema, eletrônico ou não, facilitando a análise de sua eficácia;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Entendimento mais simples e objetivo do que o de outros métodos descritivos;</a:t>
            </a:r>
            <a:endParaRPr lang="pt-PT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07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Vantagens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u="sng"/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800" i="1">
                <a:cs typeface="Courier New" pitchFamily="49" charset="0"/>
              </a:rPr>
              <a:t>Facilitar a localização das deficiências; e</a:t>
            </a:r>
            <a:endParaRPr lang="pt-BR" sz="2800" i="1"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O rápido entendimento de qualquer alteração que se proponha nos sistemas existentes.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pt-PT" sz="2800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2400">
                <a:cs typeface="Courier New" pitchFamily="49" charset="0"/>
              </a:rPr>
              <a:t>RESUMINDO:</a:t>
            </a:r>
            <a:r>
              <a:rPr lang="pt-PT" sz="2400" i="1">
                <a:cs typeface="Courier New" pitchFamily="49" charset="0"/>
              </a:rPr>
              <a:t> “permite uma visão clara e objetiva dos processos da organização, de forma a facilitar a localização de seus pontos críticos”. (Araujo, 2004).</a:t>
            </a:r>
          </a:p>
        </p:txBody>
      </p:sp>
    </p:spTree>
    <p:extLst>
      <p:ext uri="{BB962C8B-B14F-4D97-AF65-F5344CB8AC3E}">
        <p14:creationId xmlns:p14="http://schemas.microsoft.com/office/powerpoint/2010/main" val="2824291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Objetivo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Assegurar a fluidez da movimentação de processos e manter os limites de decisão dentro de princípios que não permitam a ineficiência e ineficácia de todo o processo.</a:t>
            </a:r>
            <a:endParaRPr lang="pt-PT" sz="2800" i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587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Objetivo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Segundo Harry Miller (1988)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Identificar a utilidade de cada etapa do processo;</a:t>
            </a:r>
            <a:endParaRPr lang="pt-BR" sz="2400" i="1">
              <a:ea typeface="Arial Unicode MS" pitchFamily="34" charset="-128"/>
              <a:cs typeface="Arial Unicode MS" pitchFamily="34" charset="-128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Verificar as vantagens em alterar a seqüência das operações;</a:t>
            </a:r>
            <a:endParaRPr lang="pt-BR" sz="2400" i="1">
              <a:ea typeface="Arial Unicode MS" pitchFamily="34" charset="-128"/>
              <a:cs typeface="Arial Unicode MS" pitchFamily="34" charset="-128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Procurar adequar as operações (passos) às pessoas que as executam; e</a:t>
            </a:r>
            <a:endParaRPr lang="pt-BR" sz="2400" i="1">
              <a:ea typeface="Arial Unicode MS" pitchFamily="34" charset="-128"/>
              <a:cs typeface="Arial Unicode MS" pitchFamily="34" charset="-128"/>
            </a:endParaRP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Identificar a necessidade de treinamento para o trabalho específico de processo.</a:t>
            </a:r>
            <a:endParaRPr lang="pt-PT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4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u="sng"/>
              <a:t>Funções do Gestor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Liderar – </a:t>
            </a:r>
            <a:r>
              <a:rPr lang="pt-PT" sz="2800" i="1">
                <a:cs typeface="Courier New" pitchFamily="49" charset="0"/>
              </a:rPr>
              <a:t>influenciar pessoas de forma que os objetivos planejados sejam alcançados; e</a:t>
            </a:r>
            <a:endParaRPr lang="pt-PT" sz="2800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Controlar – </a:t>
            </a:r>
            <a:r>
              <a:rPr lang="pt-PT" sz="2800" i="1">
                <a:cs typeface="Courier New" pitchFamily="49" charset="0"/>
              </a:rPr>
              <a:t>acompanhar as atividades de forma a garantir a execução do planejado e a correção de possíveis desvios.</a:t>
            </a:r>
          </a:p>
        </p:txBody>
      </p:sp>
    </p:spTree>
    <p:extLst>
      <p:ext uri="{BB962C8B-B14F-4D97-AF65-F5344CB8AC3E}">
        <p14:creationId xmlns:p14="http://schemas.microsoft.com/office/powerpoint/2010/main" val="1613085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Fluxograma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Forma de simplificar processos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Eliminar passos;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Criar passos e/ou alterar a seqüência dos passos;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Combinar passos.</a:t>
            </a:r>
          </a:p>
        </p:txBody>
      </p:sp>
    </p:spTree>
    <p:extLst>
      <p:ext uri="{BB962C8B-B14F-4D97-AF65-F5344CB8AC3E}">
        <p14:creationId xmlns:p14="http://schemas.microsoft.com/office/powerpoint/2010/main" val="4242015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Formulário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2766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Definição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“É a materialização do dado, da informação, armazenada ou disseminada, veiculada por pouco período de tempo ou não”. (Araujo, 2001).</a:t>
            </a:r>
          </a:p>
        </p:txBody>
      </p:sp>
    </p:spTree>
    <p:extLst>
      <p:ext uri="{BB962C8B-B14F-4D97-AF65-F5344CB8AC3E}">
        <p14:creationId xmlns:p14="http://schemas.microsoft.com/office/powerpoint/2010/main" val="566753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Formulário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3962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Problemas que geram uma demanda maior pela sua elaboração e uso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Contínua dificuldade na compreensão e preenchimento;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Times New Roman" pitchFamily="18" charset="0"/>
              </a:rPr>
              <a:t>Permanência de problemas após a racionalização do trabalho; 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Times New Roman" pitchFamily="18" charset="0"/>
              </a:rPr>
              <a:t>Demoras na utilização.</a:t>
            </a:r>
            <a:endParaRPr lang="pt-PT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111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Formulário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Objetivos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Proporcionar a padronização de procedimentos;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Facilitar o fluxo de informações com custos mínimos e produtividade máxima;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Centralização de controle a fim de se evitar; 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Integrar, alimentar e formular sistemas de informação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41273266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Definição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“o instrumento utilizado com o objetivo de se analisar as diversas atividades atribuídas a cada uma das unidades orgânicas existentes numa dada empresa, por meio do diagnóstico das tarefas executadas por seus empregados, visando aferir a carga de trabalho e a racionalidade de sua distribuição”. (Cury, 2000).</a:t>
            </a:r>
          </a:p>
        </p:txBody>
      </p:sp>
    </p:spTree>
    <p:extLst>
      <p:ext uri="{BB962C8B-B14F-4D97-AF65-F5344CB8AC3E}">
        <p14:creationId xmlns:p14="http://schemas.microsoft.com/office/powerpoint/2010/main" val="39798281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Vantagens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Permite...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Diagnosticar demoras;</a:t>
            </a:r>
          </a:p>
          <a:p>
            <a:pPr lvl="2" algn="just" eaLnBrk="1" hangingPunct="1">
              <a:defRPr/>
            </a:pPr>
            <a:r>
              <a:rPr lang="pt-PT" sz="2400" i="1">
                <a:cs typeface="Times New Roman" pitchFamily="18" charset="0"/>
              </a:rPr>
              <a:t>Classificar tarefas;</a:t>
            </a:r>
          </a:p>
          <a:p>
            <a:pPr lvl="2" algn="just" eaLnBrk="1" hangingPunct="1">
              <a:defRPr/>
            </a:pPr>
            <a:r>
              <a:rPr lang="pt-BR" sz="2400" i="1">
                <a:cs typeface="Courier New" pitchFamily="49" charset="0"/>
              </a:rPr>
              <a:t>Manter uma relação direta entre treinamento das pessoas da organização e tarefas a estas atribuídas;</a:t>
            </a:r>
            <a:endParaRPr lang="pt-PT" sz="24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62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Vantagens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Permite...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Verificar a coerência na distribuição das tarefas;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Diagnosticar a qualidade do trabalho; e</a:t>
            </a:r>
          </a:p>
          <a:p>
            <a:pPr lvl="2" algn="just" eaLnBrk="1" hangingPunct="1">
              <a:defRPr/>
            </a:pPr>
            <a:r>
              <a:rPr lang="pt-PT" sz="2400" i="1">
                <a:cs typeface="Times New Roman" pitchFamily="18" charset="0"/>
              </a:rPr>
              <a:t>Analisar a veracidade dos dados dispostos na rede da organização.</a:t>
            </a:r>
            <a:endParaRPr lang="pt-PT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856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Objetivo</a:t>
            </a:r>
          </a:p>
          <a:p>
            <a:pPr eaLnBrk="1" hangingPunct="1">
              <a:defRPr/>
            </a:pPr>
            <a:endParaRPr lang="pt-BR" sz="2000" u="sng"/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Natureza funcional –</a:t>
            </a:r>
            <a:r>
              <a:rPr lang="pt-PT" sz="2800" i="1">
                <a:cs typeface="Courier New" pitchFamily="49" charset="0"/>
              </a:rPr>
              <a:t> voltado essencialmente para a unidade e para a organização, vista de uma forma sistêmica, ou seja, como um todo integrado; e</a:t>
            </a: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Natureza comportamental – </a:t>
            </a:r>
            <a:r>
              <a:rPr lang="pt-PT" sz="2800" i="1">
                <a:cs typeface="Courier New" pitchFamily="49" charset="0"/>
              </a:rPr>
              <a:t>através dos artifícios permitidos pela técnica, os conflitos possam ser minimizados ou até eliminados.</a:t>
            </a:r>
            <a:endParaRPr lang="pt-PT" sz="28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060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Etapas específicas para a elaboração do QDT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2800" i="1">
                <a:cs typeface="Courier New" pitchFamily="49" charset="0"/>
              </a:rPr>
              <a:t>1ª) Relacionar as tarefas individuais;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2800" i="1">
                <a:cs typeface="Courier New" pitchFamily="49" charset="0"/>
              </a:rPr>
              <a:t>2ª) Agrupar as tarefas semelhantes em atividades ou serviços;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i="1">
                <a:cs typeface="Courier New" pitchFamily="49" charset="0"/>
              </a:rPr>
              <a:t>3ª) Confecção do Quadro de Distribuição do Trabalho; e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2800" i="1">
                <a:cs typeface="Times New Roman" pitchFamily="18" charset="0"/>
              </a:rPr>
              <a:t>4ª) Análise do Quadro de Distribuição do Trabalho.</a:t>
            </a:r>
            <a:endParaRPr lang="pt-PT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273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u="sng"/>
              <a:t>Pontos a serem analisados no QDT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800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Nível de capacitação profissional do pessoal analisado</a:t>
            </a:r>
            <a:r>
              <a:rPr lang="pt-PT" sz="2400" i="1"/>
              <a:t>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Tempo de duração das tarefas e atividades em análise</a:t>
            </a:r>
            <a:r>
              <a:rPr lang="pt-PT" sz="2400" i="1"/>
              <a:t>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Equilíbrio no volume de trabalho das pessoas envolvidas no estudo;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Existência de “picos”</a:t>
            </a:r>
            <a:r>
              <a:rPr lang="pt-PT" sz="2400" i="1"/>
              <a:t>;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O fluxo de informações</a:t>
            </a:r>
            <a:r>
              <a:rPr lang="pt-PT" sz="2400" i="1"/>
              <a:t>; 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400" i="1">
                <a:cs typeface="Courier New" pitchFamily="49" charset="0"/>
              </a:rPr>
              <a:t>Conflitos entre pessoas ou entre unidades</a:t>
            </a:r>
            <a:r>
              <a:rPr lang="pt-PT" sz="2400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97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3 novas funções do Gestor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Visão empresarial – </a:t>
            </a:r>
            <a:r>
              <a:rPr lang="pt-PT" sz="2800" i="1">
                <a:cs typeface="Courier New" pitchFamily="49" charset="0"/>
              </a:rPr>
              <a:t>trabalhar dados que a tecnologia fornece a fim de visualizar o futuro da empresa;</a:t>
            </a:r>
            <a:endParaRPr lang="pt-PT" sz="2800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Visão ambiental – </a:t>
            </a:r>
            <a:r>
              <a:rPr lang="pt-PT" sz="2800" i="1">
                <a:cs typeface="Courier New" pitchFamily="49" charset="0"/>
              </a:rPr>
              <a:t>estar antenado com as constantes mutações do ambiente; e</a:t>
            </a:r>
          </a:p>
        </p:txBody>
      </p:sp>
    </p:spTree>
    <p:extLst>
      <p:ext uri="{BB962C8B-B14F-4D97-AF65-F5344CB8AC3E}">
        <p14:creationId xmlns:p14="http://schemas.microsoft.com/office/powerpoint/2010/main" val="4458949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Quadro de Divisão do Trabalho (QDT)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4343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Derivações do QDT</a:t>
            </a:r>
          </a:p>
          <a:p>
            <a:pPr algn="just"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Quadro simplificado da distribuição do trabalho</a:t>
            </a:r>
            <a:r>
              <a:rPr lang="pt-PT" sz="2800" i="1"/>
              <a:t>; e</a:t>
            </a:r>
          </a:p>
          <a:p>
            <a:pPr lvl="1" algn="just" eaLnBrk="1" hangingPunct="1">
              <a:defRPr/>
            </a:pPr>
            <a:endParaRPr lang="pt-PT" sz="2800" i="1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Quadro de Custo do Trabalho</a:t>
            </a:r>
            <a:r>
              <a:rPr lang="pt-PT" sz="2800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179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8382000" cy="3886200"/>
          </a:xfrm>
        </p:spPr>
        <p:txBody>
          <a:bodyPr/>
          <a:lstStyle/>
          <a:p>
            <a:r>
              <a:rPr lang="pt-PT" sz="3200" b="1">
                <a:solidFill>
                  <a:schemeClr val="tx1"/>
                </a:solidFill>
                <a:cs typeface="Times New Roman" pitchFamily="18" charset="0"/>
              </a:rPr>
              <a:t>EMPRESAS BRASILEIRAS E AS DEMANDAS DE ESTRUTURAÇÃO E DE AÇÃO ORGANIZACIONAL: RESULTADOS DE PESQUISA QUE APONTA CAMINHOS PARA OS PRÓXIMOS TEMPOS 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1371600" y="685800"/>
            <a:ext cx="7162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pt-PT" sz="3200" b="1">
                <a:cs typeface="Times New Roman" pitchFamily="18" charset="0"/>
              </a:rPr>
              <a:t>ESTUDO DE CASO</a:t>
            </a:r>
            <a:endParaRPr lang="pt-PT" sz="3200" b="1"/>
          </a:p>
        </p:txBody>
      </p:sp>
    </p:spTree>
    <p:extLst>
      <p:ext uri="{BB962C8B-B14F-4D97-AF65-F5344CB8AC3E}">
        <p14:creationId xmlns:p14="http://schemas.microsoft.com/office/powerpoint/2010/main" val="12584199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382000" cy="1447800"/>
          </a:xfrm>
        </p:spPr>
        <p:txBody>
          <a:bodyPr/>
          <a:lstStyle/>
          <a:p>
            <a:r>
              <a:rPr lang="pt-PT" sz="3600" b="1">
                <a:solidFill>
                  <a:schemeClr val="tx1"/>
                </a:solidFill>
                <a:cs typeface="Times New Roman" pitchFamily="18" charset="0"/>
              </a:rPr>
              <a:t>Empresas brasileiras e as demandas de estruturação e de ação organizacional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8077200" cy="5105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t-BR" sz="2800" i="1">
                <a:cs typeface="Courier New" pitchFamily="49" charset="0"/>
              </a:rPr>
              <a:t>Numa organização o gerente, Anderson, está irritado, pois acaba de descobrir que algumas empresas são consideradas socialmente responsáveis, a partir d</a:t>
            </a:r>
            <a:r>
              <a:rPr lang="pt-PT" sz="2800" i="1">
                <a:cs typeface="Courier New" pitchFamily="49" charset="0"/>
              </a:rPr>
              <a:t>a existência do balanço social. Ele não entende porque a sua empresa não possui um balanço. José de Abreu explica que se tratam de ordens do Marcelo, presidente. Mas é Marlene quem faz uma colocação interessante: “n</a:t>
            </a:r>
            <a:r>
              <a:rPr lang="pt-PT" sz="2800" i="1">
                <a:cs typeface="Times New Roman" pitchFamily="18" charset="0"/>
              </a:rPr>
              <a:t>ada de anunciar pro mundo essa ou aquela demonstração de cidadania empresarial, mas fazer de forma que não sugira venda de imagem para vender mais alguma coisa”. </a:t>
            </a:r>
          </a:p>
          <a:p>
            <a:pPr algn="just">
              <a:lnSpc>
                <a:spcPct val="80000"/>
              </a:lnSpc>
            </a:pPr>
            <a:r>
              <a:rPr lang="pt-PT" sz="2800" i="1">
                <a:cs typeface="Times New Roman" pitchFamily="18" charset="0"/>
              </a:rPr>
              <a:t>Para você quem tem razão neste caso? Por que?</a:t>
            </a:r>
          </a:p>
        </p:txBody>
      </p:sp>
    </p:spTree>
    <p:extLst>
      <p:ext uri="{BB962C8B-B14F-4D97-AF65-F5344CB8AC3E}">
        <p14:creationId xmlns:p14="http://schemas.microsoft.com/office/powerpoint/2010/main" val="424929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3 novas funções do Gestor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Visão interativa –</a:t>
            </a:r>
            <a:r>
              <a:rPr lang="pt-PT" sz="2800" i="1">
                <a:cs typeface="Courier New" pitchFamily="49" charset="0"/>
              </a:rPr>
              <a:t> manter a organização articulada, atenta às naturais e diárias alterações originadas do ambiente interno e externo ou mesmo as do ambiente externo, mas provocadas em certa dimensão pela própria empresa.</a:t>
            </a:r>
          </a:p>
        </p:txBody>
      </p:sp>
    </p:spTree>
    <p:extLst>
      <p:ext uri="{BB962C8B-B14F-4D97-AF65-F5344CB8AC3E}">
        <p14:creationId xmlns:p14="http://schemas.microsoft.com/office/powerpoint/2010/main" val="43147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Cotidiano das empresas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Conhecendo a organização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Esteja atento a localização das unidades (andar);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Nunca hesite em perguntar quando achar conveniente;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Pergunte se a empresa possui um manual;</a:t>
            </a:r>
          </a:p>
          <a:p>
            <a:pPr lvl="2" algn="just" eaLnBrk="1" hangingPunct="1">
              <a:defRPr/>
            </a:pPr>
            <a:r>
              <a:rPr lang="pt-PT" sz="2800" i="1">
                <a:cs typeface="Courier New" pitchFamily="49" charset="0"/>
              </a:rPr>
              <a:t>Manual ?!?!?!</a:t>
            </a:r>
          </a:p>
        </p:txBody>
      </p:sp>
    </p:spTree>
    <p:extLst>
      <p:ext uri="{BB962C8B-B14F-4D97-AF65-F5344CB8AC3E}">
        <p14:creationId xmlns:p14="http://schemas.microsoft.com/office/powerpoint/2010/main" val="88870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Manual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u="sng"/>
              <a:t>Definição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u="sng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 i="1">
                <a:cs typeface="Courier New" pitchFamily="49" charset="0"/>
              </a:rPr>
              <a:t>“todo e qualquer conjunto de normas, procedimentos, funções, atividades, políticas, objetivos, instruções e orientações que devem ser obedecidos e cumpridos pelos executivos e funcionários da empresa, bem como a forma como estes devem ser executados, seja individualmente, seja em conjunto”. (Oliveira, 2002).</a:t>
            </a:r>
          </a:p>
        </p:txBody>
      </p:sp>
    </p:spTree>
    <p:extLst>
      <p:ext uri="{BB962C8B-B14F-4D97-AF65-F5344CB8AC3E}">
        <p14:creationId xmlns:p14="http://schemas.microsoft.com/office/powerpoint/2010/main" val="600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Manual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378325"/>
          </a:xfrm>
        </p:spPr>
        <p:txBody>
          <a:bodyPr/>
          <a:lstStyle/>
          <a:p>
            <a:pPr eaLnBrk="1" hangingPunct="1">
              <a:defRPr/>
            </a:pPr>
            <a:r>
              <a:rPr lang="pt-BR" u="sng"/>
              <a:t>Objetivo</a:t>
            </a:r>
          </a:p>
          <a:p>
            <a:pPr eaLnBrk="1" hangingPunct="1">
              <a:defRPr/>
            </a:pPr>
            <a:endParaRPr lang="pt-BR" u="sng"/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“permitir a reunião de informações dispostas de forma sistematizada, criteriosa e segmentada atuando como instrumento facilitador de entendimento e de funcionamento da organização”. (Araujo, 2004).</a:t>
            </a:r>
          </a:p>
        </p:txBody>
      </p:sp>
    </p:spTree>
    <p:extLst>
      <p:ext uri="{BB962C8B-B14F-4D97-AF65-F5344CB8AC3E}">
        <p14:creationId xmlns:p14="http://schemas.microsoft.com/office/powerpoint/2010/main" val="3869472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2250</Words>
  <Application>Microsoft Office PowerPoint</Application>
  <PresentationFormat>Apresentação na tela (4:3)</PresentationFormat>
  <Paragraphs>351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Courier New</vt:lpstr>
      <vt:lpstr>Wingdings</vt:lpstr>
      <vt:lpstr>Tema do Office</vt:lpstr>
      <vt:lpstr>COTIDIANO DAS EMPRESAS NO BRASIL: CONHECENDO FUNÇÕES, PROCEDIMENTOS, TÉCNICAS E O AMBIENTE ORGANIZACIONAL</vt:lpstr>
      <vt:lpstr>Cotidiano das empresas</vt:lpstr>
      <vt:lpstr>Cotidiano das empresas</vt:lpstr>
      <vt:lpstr>Cotidiano das empresas</vt:lpstr>
      <vt:lpstr>Cotidiano das empresas</vt:lpstr>
      <vt:lpstr>Cotidiano das empresas</vt:lpstr>
      <vt:lpstr>Cotidiano das empresas</vt:lpstr>
      <vt:lpstr>Manual</vt:lpstr>
      <vt:lpstr>Manual</vt:lpstr>
      <vt:lpstr>Manual</vt:lpstr>
      <vt:lpstr>Manual</vt:lpstr>
      <vt:lpstr>Cotidiano das empresas</vt:lpstr>
      <vt:lpstr>Organograma</vt:lpstr>
      <vt:lpstr>Organograma</vt:lpstr>
      <vt:lpstr>Organograma</vt:lpstr>
      <vt:lpstr>Cotidiano das empresas</vt:lpstr>
      <vt:lpstr>Etapas do estudo organizacional</vt:lpstr>
      <vt:lpstr>Etapas do estudo organizacional</vt:lpstr>
      <vt:lpstr>Etapas do estudo organizacional</vt:lpstr>
      <vt:lpstr>Etapas do estudo organizacional</vt:lpstr>
      <vt:lpstr>Etapas do estudo organizacional</vt:lpstr>
      <vt:lpstr>Etapas do estudo organizacional</vt:lpstr>
      <vt:lpstr>Etapas do estudo organizacional</vt:lpstr>
      <vt:lpstr>Etapas do estudo organizacional</vt:lpstr>
      <vt:lpstr>Etapas do estudo organizacional</vt:lpstr>
      <vt:lpstr>Projetos</vt:lpstr>
      <vt:lpstr>Projetos</vt:lpstr>
      <vt:lpstr>Projetos</vt:lpstr>
      <vt:lpstr>Projetos</vt:lpstr>
      <vt:lpstr>Projetos</vt:lpstr>
      <vt:lpstr>Projetos</vt:lpstr>
      <vt:lpstr>Projetos</vt:lpstr>
      <vt:lpstr>Cotidiano das empresas</vt:lpstr>
      <vt:lpstr>Cotidiano das empresas</vt:lpstr>
      <vt:lpstr>Fluxograma</vt:lpstr>
      <vt:lpstr>Fluxograma</vt:lpstr>
      <vt:lpstr>Fluxograma</vt:lpstr>
      <vt:lpstr>Fluxograma</vt:lpstr>
      <vt:lpstr>Fluxograma</vt:lpstr>
      <vt:lpstr>Fluxograma</vt:lpstr>
      <vt:lpstr>Formulário</vt:lpstr>
      <vt:lpstr>Formulário</vt:lpstr>
      <vt:lpstr>Formulário</vt:lpstr>
      <vt:lpstr>Quadro de Divisão do Trabalho (QDT)</vt:lpstr>
      <vt:lpstr>Quadro de Divisão do Trabalho (QDT)</vt:lpstr>
      <vt:lpstr>Quadro de Divisão do Trabalho (QDT)</vt:lpstr>
      <vt:lpstr>Quadro de Divisão do Trabalho (QDT)</vt:lpstr>
      <vt:lpstr>Quadro de Divisão do Trabalho (QDT)</vt:lpstr>
      <vt:lpstr>Quadro de Divisão do Trabalho (QDT)</vt:lpstr>
      <vt:lpstr>Quadro de Divisão do Trabalho (QDT)</vt:lpstr>
      <vt:lpstr>EMPRESAS BRASILEIRAS E AS DEMANDAS DE ESTRUTURAÇÃO E DE AÇÃO ORGANIZACIONAL: RESULTADOS DE PESQUISA QUE APONTA CAMINHOS PARA OS PRÓXIMOS TEMPOS </vt:lpstr>
      <vt:lpstr>Empresas brasileiras e as demandas de estruturação e de ação organizacional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 De Zen</dc:creator>
  <cp:lastModifiedBy>sergio de zen</cp:lastModifiedBy>
  <cp:revision>3</cp:revision>
  <dcterms:created xsi:type="dcterms:W3CDTF">2013-04-28T18:48:35Z</dcterms:created>
  <dcterms:modified xsi:type="dcterms:W3CDTF">2023-08-07T16:57:53Z</dcterms:modified>
</cp:coreProperties>
</file>