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90" r:id="rId5"/>
    <p:sldId id="262" r:id="rId6"/>
    <p:sldId id="263" r:id="rId7"/>
    <p:sldId id="259" r:id="rId8"/>
    <p:sldId id="291" r:id="rId9"/>
    <p:sldId id="264" r:id="rId10"/>
    <p:sldId id="265" r:id="rId11"/>
    <p:sldId id="286" r:id="rId12"/>
    <p:sldId id="266" r:id="rId13"/>
    <p:sldId id="267" r:id="rId14"/>
    <p:sldId id="287" r:id="rId15"/>
    <p:sldId id="268" r:id="rId16"/>
    <p:sldId id="269" r:id="rId17"/>
    <p:sldId id="289" r:id="rId18"/>
    <p:sldId id="270" r:id="rId19"/>
    <p:sldId id="271" r:id="rId20"/>
    <p:sldId id="272" r:id="rId21"/>
    <p:sldId id="273" r:id="rId22"/>
    <p:sldId id="274" r:id="rId23"/>
    <p:sldId id="275" r:id="rId24"/>
    <p:sldId id="292" r:id="rId25"/>
    <p:sldId id="295" r:id="rId26"/>
    <p:sldId id="293" r:id="rId27"/>
    <p:sldId id="294" r:id="rId28"/>
    <p:sldId id="296" r:id="rId29"/>
    <p:sldId id="288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4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6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37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8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21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9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83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4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62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61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04F3-5A90-49FF-A92D-F4F24F6E2495}" type="datetimeFigureOut">
              <a:rPr lang="pt-BR" smtClean="0"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79A8-F2E3-4943-8BB0-8FB465638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0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08.htm#art1" TargetMode="External"/><Relationship Id="rId2" Type="http://schemas.openxmlformats.org/officeDocument/2006/relationships/hyperlink" Target="http://www.planalto.gov.br/ccivil_03/Constituicao/Emendas/Emc/emc05.htm#art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59.htm#art6" TargetMode="External"/><Relationship Id="rId2" Type="http://schemas.openxmlformats.org/officeDocument/2006/relationships/hyperlink" Target="http://www.planalto.gov.br/ccivil_03/Constituicao/Emendas/Emc/emc59.htm#art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Constituicao/Emendas/Emc/emc53.htm#art1" TargetMode="External"/><Relationship Id="rId4" Type="http://schemas.openxmlformats.org/officeDocument/2006/relationships/hyperlink" Target="http://www.planalto.gov.br/ccivil_03/Constituicao/Emendas/Emc/emc14.htm#art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9.htm#art2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09.htm#art1" TargetMode="External"/><Relationship Id="rId2" Type="http://schemas.openxmlformats.org/officeDocument/2006/relationships/hyperlink" Target="http://www.planalto.gov.br/ccivil_03/Constituicao/Emendas/Emc/emc49.htm#art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9.htm#art2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Emendas/Emc/emc59.htm#art6" TargetMode="External"/><Relationship Id="rId2" Type="http://schemas.openxmlformats.org/officeDocument/2006/relationships/hyperlink" Target="http://www.planalto.gov.br/ccivil_03/Constituicao/Emendas/Emc/emc59.htm#art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Constituicao/Emendas/Emc/emc53.htm#art1" TargetMode="External"/><Relationship Id="rId4" Type="http://schemas.openxmlformats.org/officeDocument/2006/relationships/hyperlink" Target="http://www.planalto.gov.br/ccivil_03/Constituicao/Emendas/Emc/emc14.htm#art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#art17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52141"/>
          </a:xfrm>
        </p:spPr>
        <p:txBody>
          <a:bodyPr/>
          <a:lstStyle/>
          <a:p>
            <a:r>
              <a:rPr lang="pt-BR" b="1" dirty="0"/>
              <a:t>Serviços públicos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Faculdade de Direito da USP</a:t>
            </a:r>
          </a:p>
          <a:p>
            <a:r>
              <a:rPr lang="pt-BR" dirty="0"/>
              <a:t>Disciplina: Direito Administrativo I</a:t>
            </a:r>
          </a:p>
          <a:p>
            <a:r>
              <a:rPr lang="pt-BR" dirty="0"/>
              <a:t>Prof. Rodrigo Pagani de Souza</a:t>
            </a:r>
          </a:p>
          <a:p>
            <a:r>
              <a:rPr lang="pt-BR" dirty="0"/>
              <a:t>4 de maio de 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500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0661" y="274638"/>
            <a:ext cx="9230139" cy="778098"/>
          </a:xfrm>
        </p:spPr>
        <p:txBody>
          <a:bodyPr>
            <a:normAutofit/>
          </a:bodyPr>
          <a:lstStyle/>
          <a:p>
            <a:r>
              <a:rPr lang="pt-BR" b="1" dirty="0"/>
              <a:t>Serviços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0661" y="1245704"/>
            <a:ext cx="10866782" cy="54956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públicos municipais</a:t>
            </a:r>
          </a:p>
          <a:p>
            <a:pPr marL="0" indent="0">
              <a:buNone/>
            </a:pPr>
            <a:r>
              <a:rPr lang="pt-BR" dirty="0"/>
              <a:t>Art. 30. Compete aos Municípios:</a:t>
            </a:r>
          </a:p>
          <a:p>
            <a:pPr marL="0" indent="0">
              <a:buNone/>
            </a:pPr>
            <a:r>
              <a:rPr lang="pt-BR" dirty="0"/>
              <a:t>V - organizar e prestar, diretamente ou sob regime de concessão ou permissão, os serviços públicos de interesse local, incluído o de transporte coletivo, que tem caráter essencial;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públicos estaduai</a:t>
            </a:r>
            <a:r>
              <a:rPr lang="pt-BR" dirty="0">
                <a:solidFill>
                  <a:srgbClr val="C00000"/>
                </a:solidFill>
              </a:rPr>
              <a:t>s</a:t>
            </a:r>
          </a:p>
          <a:p>
            <a:pPr marL="0" indent="0">
              <a:buNone/>
            </a:pPr>
            <a:r>
              <a:rPr lang="pt-BR" dirty="0"/>
              <a:t>Art. 25. [...]</a:t>
            </a:r>
          </a:p>
          <a:p>
            <a:pPr marL="0" indent="0">
              <a:buNone/>
            </a:pPr>
            <a:r>
              <a:rPr lang="pt-BR" dirty="0"/>
              <a:t>§ 1º São reservadas aos Estados as competências que não lhes sejam vedadas por esta Constituição.</a:t>
            </a:r>
          </a:p>
          <a:p>
            <a:pPr marL="0" indent="0">
              <a:buNone/>
            </a:pPr>
            <a:r>
              <a:rPr lang="pt-BR" dirty="0"/>
              <a:t>§ 2º Cabe aos Estados explorar diretamente, ou mediante concessão, os serviços locais de gás canalizado, na forma da lei, vedada a edição de medida provisória para a sua regulamentação. </a:t>
            </a:r>
            <a:r>
              <a:rPr lang="pt-BR" dirty="0">
                <a:hlinkClick r:id="rId2"/>
              </a:rPr>
              <a:t>(Redação dada pela Emenda Constitucional nº 5, de 1995)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públicos federais</a:t>
            </a:r>
          </a:p>
          <a:p>
            <a:pPr marL="0" indent="0">
              <a:buNone/>
            </a:pPr>
            <a:r>
              <a:rPr lang="pt-BR" dirty="0"/>
              <a:t>Art. 21. Compete à União:</a:t>
            </a:r>
          </a:p>
          <a:p>
            <a:pPr marL="0" indent="0">
              <a:buNone/>
            </a:pPr>
            <a:r>
              <a:rPr lang="pt-BR" dirty="0"/>
              <a:t>X - manter o serviço postal e o correio aéreo nacional; </a:t>
            </a:r>
          </a:p>
          <a:p>
            <a:pPr marL="0" indent="0">
              <a:buNone/>
            </a:pPr>
            <a:r>
              <a:rPr lang="pt-BR" dirty="0"/>
              <a:t>XI - explorar, diretamente ou mediante autorização, concessão ou permissão, os serviços de telecomunicações, nos termos da lei, que disporá sobre a organização dos serviços, a criação de um órgão regulador e outros aspectos institucionais; </a:t>
            </a:r>
            <a:r>
              <a:rPr lang="pt-BR" dirty="0">
                <a:hlinkClick r:id="rId3"/>
              </a:rPr>
              <a:t>(Redação dada pela Emenda Constitucional nº 8, de 15/08/95:)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XII - explorar, diretamente ou mediante autorização, concessão ou permissão:</a:t>
            </a:r>
          </a:p>
          <a:p>
            <a:pPr marL="0" indent="0">
              <a:buNone/>
            </a:pPr>
            <a:r>
              <a:rPr lang="pt-BR" dirty="0"/>
              <a:t>a) os serviços de radiodifusão sonora, e de sons e imagens; </a:t>
            </a:r>
            <a:r>
              <a:rPr lang="pt-BR" dirty="0">
                <a:hlinkClick r:id="rId3"/>
              </a:rPr>
              <a:t>(Redação dada pela Emenda Constitucional nº 8, de 15/08/95:)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b) os serviços e instalações de energia elétrica e o aproveitamento energético dos cursos de água, em articulação com os Estados onde se situam os potenciais </a:t>
            </a:r>
            <a:r>
              <a:rPr lang="pt-BR" dirty="0" err="1"/>
              <a:t>hidroenergéticos</a:t>
            </a:r>
            <a:r>
              <a:rPr lang="pt-BR" dirty="0"/>
              <a:t>; </a:t>
            </a:r>
          </a:p>
          <a:p>
            <a:pPr marL="0" indent="0">
              <a:buNone/>
            </a:pPr>
            <a:r>
              <a:rPr lang="pt-BR" dirty="0"/>
              <a:t>c) a navegação aérea, aeroespacial e a </a:t>
            </a:r>
            <a:r>
              <a:rPr lang="pt-BR" dirty="0" err="1"/>
              <a:t>infra-estrutura</a:t>
            </a:r>
            <a:r>
              <a:rPr lang="pt-BR" dirty="0"/>
              <a:t> aeroportuária;</a:t>
            </a:r>
          </a:p>
          <a:p>
            <a:pPr marL="0" indent="0">
              <a:buNone/>
            </a:pPr>
            <a:r>
              <a:rPr lang="pt-BR" dirty="0"/>
              <a:t>d) os serviços de transporte ferroviário e aquaviário entre portos brasileiros e fronteiras nacionais, ou que transponham os limites de Estado ou Território;</a:t>
            </a:r>
          </a:p>
          <a:p>
            <a:pPr marL="0" indent="0">
              <a:buNone/>
            </a:pPr>
            <a:r>
              <a:rPr lang="pt-BR" dirty="0"/>
              <a:t>e) os serviços de transporte rodoviário interestadual e internacional de passageiros;</a:t>
            </a:r>
          </a:p>
          <a:p>
            <a:pPr marL="0" indent="0">
              <a:buNone/>
            </a:pPr>
            <a:r>
              <a:rPr lang="pt-BR" dirty="0"/>
              <a:t>f) os portos marítimos, fluviais e lacustres;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26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296400" cy="778098"/>
          </a:xfrm>
        </p:spPr>
        <p:txBody>
          <a:bodyPr>
            <a:normAutofit/>
          </a:bodyPr>
          <a:lstStyle/>
          <a:p>
            <a:r>
              <a:rPr lang="pt-BR" b="1" dirty="0"/>
              <a:t>Serviços públicos sociais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8626" y="1052736"/>
            <a:ext cx="10999304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de saúde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197. São de relevância pública as ações e serviços de saúde, cabendo ao Poder Público dispor, nos termos da lei, sobre sua regulamentação, fiscalização e controle, devendo sua execução ser feita diretamente ou através de terceiros e, também, por pessoa física ou jurídica de direito privado. </a:t>
            </a:r>
          </a:p>
          <a:p>
            <a:pPr marL="0" indent="0">
              <a:buNone/>
            </a:pPr>
            <a:r>
              <a:rPr lang="pt-BR" dirty="0"/>
              <a:t>Art. 199. A assistência à saúde é livre à iniciativa privada. </a:t>
            </a:r>
          </a:p>
          <a:p>
            <a:pPr marL="0" indent="0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de educação</a:t>
            </a:r>
            <a:endParaRPr lang="pt-B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208. O dever do Estado com a educação será efetivado mediante a garantia de:</a:t>
            </a:r>
          </a:p>
          <a:p>
            <a:pPr marL="0" indent="0">
              <a:buNone/>
            </a:pPr>
            <a:r>
              <a:rPr lang="pt-BR" dirty="0"/>
              <a:t>I - educação básica obrigatória e gratuita dos 4 (quatro) aos 17 (dezessete) anos de idade, assegurada inclusive sua oferta gratuita para todos os que a ela não tiveram acesso na idade própria; </a:t>
            </a:r>
            <a:r>
              <a:rPr lang="pt-BR" dirty="0">
                <a:hlinkClick r:id="rId2"/>
              </a:rPr>
              <a:t>(Redação dada pela Emenda Constitucional nº 59, de 2009)</a:t>
            </a:r>
            <a:r>
              <a:rPr lang="pt-BR" dirty="0"/>
              <a:t> </a:t>
            </a:r>
            <a:r>
              <a:rPr lang="pt-BR" dirty="0">
                <a:hlinkClick r:id="rId3"/>
              </a:rPr>
              <a:t>(Vide Emenda Constitucional nº 59, de 2009)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II - progressiva universalização do ensino médio gratuito; </a:t>
            </a:r>
            <a:r>
              <a:rPr lang="pt-BR" dirty="0">
                <a:hlinkClick r:id="rId4"/>
              </a:rPr>
              <a:t>(Redação dada pela Emenda Constitucional nº 14, de 1996)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IV - educação infantil, em creche e pré-escola, às crianças até 5 (cinco) anos de idade; </a:t>
            </a:r>
            <a:r>
              <a:rPr lang="pt-BR" dirty="0">
                <a:hlinkClick r:id="rId5"/>
              </a:rPr>
              <a:t>(Redação dada pela Emenda Constitucional nº 53, de 2006)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209. O ensino é livre à iniciativa privada, atendidas as seguintes condições:</a:t>
            </a:r>
          </a:p>
          <a:p>
            <a:pPr marL="0" indent="0">
              <a:buNone/>
            </a:pPr>
            <a:r>
              <a:rPr lang="pt-BR" dirty="0"/>
              <a:t>I - cumprimento das normas gerais da educação nacional;</a:t>
            </a:r>
          </a:p>
          <a:p>
            <a:pPr marL="0" indent="0">
              <a:buNone/>
            </a:pPr>
            <a:r>
              <a:rPr lang="pt-BR" dirty="0"/>
              <a:t>II - autorização e avaliação de qualidade pelo Poder Público.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647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139" y="274638"/>
            <a:ext cx="10230678" cy="706023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Excepcional exercício de atividades econômicas pelo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8139" y="1268760"/>
            <a:ext cx="10654748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600" dirty="0"/>
              <a:t>Art. 173. Ressalvados os casos previstos nesta Constituição, a exploração direta de atividade econômica pelo Estado só será permitida quando necessária aos imperativos da segurança nacional ou a relevante interesse coletivo, conforme definidos em lei.</a:t>
            </a:r>
          </a:p>
          <a:p>
            <a:pPr marL="0" indent="0">
              <a:buNone/>
            </a:pPr>
            <a:r>
              <a:rPr lang="pt-BR" sz="1600" dirty="0"/>
              <a:t>§ 1º A lei estabelecerá o estatuto jurídico da empresa pública, da sociedade de economia mista e de suas subsidiárias que explorem atividade econômica de produção ou comercialização de bens ou de prestação de serviços, dispondo sobre: </a:t>
            </a:r>
            <a:r>
              <a:rPr lang="pt-BR" sz="1600" dirty="0">
                <a:hlinkClick r:id="rId2"/>
              </a:rPr>
              <a:t>(Redação dada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I - sua função social e formas de fiscalização pelo Estado e pela sociedade; </a:t>
            </a:r>
            <a:r>
              <a:rPr lang="pt-BR" sz="1600" dirty="0">
                <a:hlinkClick r:id="rId2"/>
              </a:rPr>
              <a:t>(Incluído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II - a sujeição ao regime jurídico próprio das empresas privadas, inclusive quanto aos direitos e obrigações civis, comerciais, trabalhistas e tributários; </a:t>
            </a:r>
            <a:r>
              <a:rPr lang="pt-BR" sz="1600" dirty="0">
                <a:hlinkClick r:id="rId2"/>
              </a:rPr>
              <a:t>(Incluído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III - licitação e contratação de obras, serviços, compras e alienações, observados os princípios da administração pública; </a:t>
            </a:r>
            <a:r>
              <a:rPr lang="pt-BR" sz="1600" dirty="0">
                <a:hlinkClick r:id="rId2"/>
              </a:rPr>
              <a:t>(Incluído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IV - a constituição e o funcionamento dos conselhos de administração e fiscal, com a participação de acionistas minoritários; </a:t>
            </a:r>
            <a:r>
              <a:rPr lang="pt-BR" sz="1600" dirty="0">
                <a:hlinkClick r:id="rId2"/>
              </a:rPr>
              <a:t>(Incluído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V - os mandatos, a avaliação de desempenho e a responsabilidade dos administradores.</a:t>
            </a:r>
            <a:r>
              <a:rPr lang="pt-BR" sz="1600" dirty="0">
                <a:hlinkClick r:id="rId2"/>
              </a:rPr>
              <a:t>(Incluído pela Emenda Constitucional nº 19, de 1998)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§ 2º As empresas públicas e as sociedades de economia mista não poderão gozar de privilégios fiscais não extensivos às do setor privado.</a:t>
            </a:r>
          </a:p>
          <a:p>
            <a:pPr marL="0" indent="0">
              <a:buNone/>
            </a:pPr>
            <a:r>
              <a:rPr lang="pt-BR" sz="1600" dirty="0"/>
              <a:t>§ 3º A lei regulamentará as relações da empresa pública com o Estado e a sociedade.</a:t>
            </a:r>
          </a:p>
          <a:p>
            <a:pPr marL="0" indent="0">
              <a:buNone/>
            </a:pPr>
            <a:r>
              <a:rPr lang="pt-BR" sz="1600" dirty="0"/>
              <a:t>§ 4º - lei reprimirá o abuso do poder econômico que vise à dominação dos mercados, à eliminação da concorrência e ao aumento arbitrário dos lucros. </a:t>
            </a:r>
          </a:p>
          <a:p>
            <a:pPr marL="0" indent="0">
              <a:buNone/>
            </a:pPr>
            <a:r>
              <a:rPr lang="pt-BR" sz="1600" dirty="0"/>
              <a:t>§ 5º A lei, sem prejuízo da responsabilidade individual dos dirigentes da pessoa jurídica, estabelecerá a responsabilidade desta, sujeitando-a às punições compatíveis com sua natureza, nos atos praticados contra a ordem econômica e financeira e contra a economia popular. </a:t>
            </a:r>
          </a:p>
        </p:txBody>
      </p:sp>
    </p:spTree>
    <p:extLst>
      <p:ext uri="{BB962C8B-B14F-4D97-AF65-F5344CB8AC3E}">
        <p14:creationId xmlns:p14="http://schemas.microsoft.com/office/powerpoint/2010/main" val="304571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7652" y="274638"/>
            <a:ext cx="9283148" cy="77809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Atividades econômicas monopolizadas pelo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3670" y="1268760"/>
            <a:ext cx="1027043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Art. 177. Constituem monopólio da União: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I - a pesquisa e a lavra das jazidas de petróleo e gás natural e outros hidrocarbonetos fluidos;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II - a refinação do petróleo nacional ou estrangeiro;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III - a importação e exportação dos produtos e derivados básicos resultantes das atividades previstas nos incisos anteriores;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IV - o transporte marítimo do petróleo bruto de origem nacional ou de derivados básicos de petróleo produzidos no País, bem assim o transporte, por meio de conduto, de petróleo bruto, seus derivados e gás natural de qualquer origem;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V - a pesquisa, a lavra, o enriquecimento, o reprocessamento, a industrialização e o comércio de minérios e minerais nucleares e seus derivados, com exceção dos radioisótopos cuja produção, comercialização e utilização poderão ser autorizadas sob regime de permissão, conforme as alíneas </a:t>
            </a:r>
            <a:r>
              <a:rPr lang="pt-BR" i="1" dirty="0"/>
              <a:t>b </a:t>
            </a:r>
            <a:r>
              <a:rPr lang="pt-BR" dirty="0"/>
              <a:t>e </a:t>
            </a:r>
            <a:r>
              <a:rPr lang="pt-BR" i="1" dirty="0"/>
              <a:t>c </a:t>
            </a:r>
            <a:r>
              <a:rPr lang="pt-BR" dirty="0"/>
              <a:t>do inciso XXIII do </a:t>
            </a:r>
            <a:r>
              <a:rPr lang="pt-BR" b="1" dirty="0"/>
              <a:t>caput </a:t>
            </a:r>
            <a:r>
              <a:rPr lang="pt-BR" dirty="0"/>
              <a:t>do art. 21 desta Constituição Federal. </a:t>
            </a:r>
            <a:r>
              <a:rPr lang="pt-BR" dirty="0">
                <a:hlinkClick r:id="rId2"/>
              </a:rPr>
              <a:t>(Redação dada pela Emenda Constitucional nº 49, de 2006)</a:t>
            </a:r>
            <a:endParaRPr lang="pt-BR" sz="1600" dirty="0"/>
          </a:p>
          <a:p>
            <a:pPr marL="0" indent="0">
              <a:buNone/>
            </a:pPr>
            <a:r>
              <a:rPr lang="pt-BR" dirty="0"/>
              <a:t>§ 1º A União poderá contratar com empresas estatais ou privadas a realização das atividades previstas nos incisos I a IV deste artigo observadas as condições estabelecidas em lei. </a:t>
            </a:r>
            <a:r>
              <a:rPr lang="pt-BR" dirty="0">
                <a:hlinkClick r:id="rId3"/>
              </a:rPr>
              <a:t>(Redação dada pela Emenda Constitucional nº 9, de 1995)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1388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Colaboração </a:t>
            </a:r>
            <a:r>
              <a:rPr lang="pt-BR" sz="4000" b="1" dirty="0" err="1"/>
              <a:t>interfederativa</a:t>
            </a:r>
            <a:r>
              <a:rPr lang="pt-BR" sz="4000" b="1" dirty="0"/>
              <a:t> nos serviços públicos</a:t>
            </a:r>
            <a:endParaRPr lang="pt-BR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2708634"/>
            <a:ext cx="10515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sng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Art. 241. Aos delegados de polícia de carreira aplica-se o princípio do art. 39, § 1º, correspondente às carreiras disciplinadas no art. 135 desta Constituição.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Art. 241. </a:t>
            </a:r>
            <a:r>
              <a:rPr lang="pt-BR" sz="1800" dirty="0"/>
              <a:t>A União, os Estados, o Distrito Federal e os Municípios disciplinarão por meio de lei os consórcios públicos e os convênios de cooperação entre os entes federados, autorizando a gestão associada de serviços públicos, bem como a transferência total ou parcial de encargos, serviços, pessoal e bens essenciais à continuidade dos serviços transferidos.       </a:t>
            </a:r>
            <a:r>
              <a:rPr lang="pt-BR" sz="1800" dirty="0">
                <a:hlinkClick r:id="rId2"/>
              </a:rPr>
              <a:t>(Redação dada pela Emenda Constitucional nº 19, de 1998)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89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122" y="274638"/>
            <a:ext cx="9468678" cy="778098"/>
          </a:xfrm>
        </p:spPr>
        <p:txBody>
          <a:bodyPr>
            <a:normAutofit/>
          </a:bodyPr>
          <a:lstStyle/>
          <a:p>
            <a:r>
              <a:rPr lang="pt-BR" sz="4000" b="1" dirty="0"/>
              <a:t>Serviços públicos sociais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122" y="1152938"/>
            <a:ext cx="10721007" cy="55884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de saúde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197. São de relevância pública as ações e serviços de saúde, cabendo ao Poder Público dispor, nos termos da lei, sobre sua regulamentação, fiscalização e controle, devendo sua execução ser feita diretamente ou através de terceiros e, também, por pessoa física ou jurídica de direito privado. </a:t>
            </a:r>
          </a:p>
          <a:p>
            <a:pPr marL="0" indent="0">
              <a:buNone/>
            </a:pPr>
            <a:r>
              <a:rPr lang="pt-BR" dirty="0"/>
              <a:t>Art. 199. A assistência à saúde é livre à iniciativa privada. </a:t>
            </a:r>
          </a:p>
          <a:p>
            <a:pPr marL="0" indent="0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Serviços de educação</a:t>
            </a:r>
            <a:endParaRPr lang="pt-BR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208. O dever do Estado com a educação será efetivado mediante a garantia de:</a:t>
            </a:r>
          </a:p>
          <a:p>
            <a:pPr marL="0" indent="0">
              <a:buNone/>
            </a:pPr>
            <a:r>
              <a:rPr lang="pt-BR" dirty="0"/>
              <a:t>I - educação básica obrigatória e gratuita dos 4 (quatro) aos 17 (dezessete) anos de idade, assegurada inclusive sua oferta gratuita para todos os que a ela não tiveram acesso na idade própria; </a:t>
            </a:r>
            <a:r>
              <a:rPr lang="pt-BR" dirty="0">
                <a:hlinkClick r:id="rId2"/>
              </a:rPr>
              <a:t>(Redação dada pela Emenda Constitucional nº 59, de 2009)</a:t>
            </a:r>
            <a:r>
              <a:rPr lang="pt-BR" dirty="0"/>
              <a:t> </a:t>
            </a:r>
            <a:r>
              <a:rPr lang="pt-BR" dirty="0">
                <a:hlinkClick r:id="rId3"/>
              </a:rPr>
              <a:t>(Vide Emenda Constitucional nº 59, de 2009)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II - progressiva universalização do ensino médio gratuito; </a:t>
            </a:r>
            <a:r>
              <a:rPr lang="pt-BR" dirty="0">
                <a:hlinkClick r:id="rId4"/>
              </a:rPr>
              <a:t>(Redação dada pela Emenda Constitucional nº 14, de 1996)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IV - educação infantil, em creche e pré-escola, às crianças até 5 (cinco) anos de idade; </a:t>
            </a:r>
            <a:r>
              <a:rPr lang="pt-BR" dirty="0">
                <a:hlinkClick r:id="rId5"/>
              </a:rPr>
              <a:t>(Redação dada pela Emenda Constitucional nº 53, de 2006)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209. O ensino é livre à iniciativa privada, atendidas as seguintes condições:</a:t>
            </a:r>
          </a:p>
          <a:p>
            <a:pPr marL="0" indent="0">
              <a:buNone/>
            </a:pPr>
            <a:r>
              <a:rPr lang="pt-BR" dirty="0"/>
              <a:t>I - cumprimento das normas gerais da educação nacional;</a:t>
            </a:r>
          </a:p>
          <a:p>
            <a:pPr marL="0" indent="0">
              <a:buNone/>
            </a:pPr>
            <a:r>
              <a:rPr lang="pt-BR" dirty="0"/>
              <a:t>II - autorização e avaliação de qualidade pelo Poder Público.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17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034682"/>
          </a:xfrm>
        </p:spPr>
        <p:txBody>
          <a:bodyPr/>
          <a:lstStyle/>
          <a:p>
            <a:r>
              <a:rPr lang="pt-BR" b="1" dirty="0"/>
              <a:t>Instrumentos de </a:t>
            </a:r>
            <a:r>
              <a:rPr lang="pt-BR" b="1" dirty="0">
                <a:latin typeface="Bradley Hand ITC" panose="03070402050302030203" pitchFamily="66" charset="0"/>
              </a:rPr>
              <a:t>delegação da exploração</a:t>
            </a:r>
            <a:r>
              <a:rPr lang="pt-BR" b="1" dirty="0"/>
              <a:t> de serviços, obras e bens públicos</a:t>
            </a:r>
          </a:p>
        </p:txBody>
      </p:sp>
    </p:spTree>
    <p:extLst>
      <p:ext uri="{BB962C8B-B14F-4D97-AF65-F5344CB8AC3E}">
        <p14:creationId xmlns:p14="http://schemas.microsoft.com/office/powerpoint/2010/main" val="2061513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Instrumentos de delegação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Concessão de serviços públicos</a:t>
            </a:r>
          </a:p>
          <a:p>
            <a:endParaRPr lang="pt-BR" dirty="0"/>
          </a:p>
          <a:p>
            <a:r>
              <a:rPr lang="pt-BR" dirty="0"/>
              <a:t>Permissão de serviços públicos </a:t>
            </a:r>
          </a:p>
          <a:p>
            <a:endParaRPr lang="pt-BR" dirty="0"/>
          </a:p>
          <a:p>
            <a:r>
              <a:rPr lang="pt-BR" dirty="0"/>
              <a:t>Autorização de serviços públicos</a:t>
            </a:r>
          </a:p>
        </p:txBody>
      </p:sp>
    </p:spTree>
    <p:extLst>
      <p:ext uri="{BB962C8B-B14F-4D97-AF65-F5344CB8AC3E}">
        <p14:creationId xmlns:p14="http://schemas.microsoft.com/office/powerpoint/2010/main" val="1245038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Concessão comum: modelo tradicional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Transferência a particulares do direito de explorar economicamente empreendimentos públicos</a:t>
            </a:r>
          </a:p>
          <a:p>
            <a:r>
              <a:rPr lang="pt-BR" dirty="0"/>
              <a:t>Exploração mediante cobrança de tarifas dos usuários</a:t>
            </a:r>
          </a:p>
          <a:p>
            <a:r>
              <a:rPr lang="pt-BR" dirty="0"/>
              <a:t>Particular assume o empreendimento em nome próprio</a:t>
            </a:r>
          </a:p>
          <a:p>
            <a:pPr lvl="1"/>
            <a:r>
              <a:rPr lang="pt-BR" dirty="0"/>
              <a:t>Mas o Estado permanece responsável pela sua gestão estratégica</a:t>
            </a:r>
          </a:p>
          <a:p>
            <a:pPr lvl="1"/>
            <a:r>
              <a:rPr lang="pt-BR" dirty="0"/>
              <a:t>E o particular fica responsável apenas pela gestão empresarial de implementação das diretrizes estatais</a:t>
            </a:r>
          </a:p>
          <a:p>
            <a:r>
              <a:rPr lang="pt-BR" dirty="0"/>
              <a:t>Risco de viabilidade do empreendimento: estatal, com reduzido risco ao particular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03363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Concessão comum: a Lei 8.987/95 e sua serventia a múltiplos modelos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8957" y="1881808"/>
            <a:ext cx="9978886" cy="4643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rgbClr val="C00000"/>
                </a:solidFill>
              </a:rPr>
              <a:t>A Lei 8.987/95 incorpora a “filosofia PPP”?</a:t>
            </a:r>
          </a:p>
          <a:p>
            <a:r>
              <a:rPr lang="pt-BR" sz="2400" dirty="0"/>
              <a:t>Repartição de riscos: o concessionário assume a concessão do empreendimento “por sua conta e risco” (</a:t>
            </a:r>
            <a:r>
              <a:rPr lang="pt-BR" sz="2400" dirty="0" err="1"/>
              <a:t>arts</a:t>
            </a:r>
            <a:r>
              <a:rPr lang="pt-BR" sz="2400" dirty="0"/>
              <a:t>. 2º, II e 10)</a:t>
            </a:r>
          </a:p>
          <a:p>
            <a:r>
              <a:rPr lang="pt-BR" sz="2400" dirty="0"/>
              <a:t>Mas há margem para a repartição de riscos entre poder concedente e concessionário via contrato e regulamentação</a:t>
            </a:r>
          </a:p>
          <a:p>
            <a:r>
              <a:rPr lang="pt-BR" sz="2400" dirty="0"/>
              <a:t>Projetos associados à prestação do serviço ou exploração da obra (art. 11)</a:t>
            </a:r>
          </a:p>
          <a:p>
            <a:r>
              <a:rPr lang="pt-BR" sz="2400" dirty="0"/>
              <a:t>Abertura à participação de particulares na formulação de projetos</a:t>
            </a:r>
          </a:p>
          <a:p>
            <a:pPr lvl="1"/>
            <a:r>
              <a:rPr lang="pt-BR" dirty="0"/>
              <a:t>Admissão de critérios técnicos de julgamento da licitação (art. 15, I, V e VI)</a:t>
            </a:r>
          </a:p>
          <a:p>
            <a:pPr lvl="1"/>
            <a:r>
              <a:rPr lang="pt-BR" dirty="0"/>
              <a:t>Possibilidade de o autor do projeto (básico ou executivo) participar da licitação (vide art. 31 da Lei 9.074/95 vs. art. 9º da Lei 8.666/93)</a:t>
            </a:r>
          </a:p>
        </p:txBody>
      </p:sp>
    </p:spTree>
    <p:extLst>
      <p:ext uri="{BB962C8B-B14F-4D97-AF65-F5344CB8AC3E}">
        <p14:creationId xmlns:p14="http://schemas.microsoft.com/office/powerpoint/2010/main" val="424407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>
            <a:noAutofit/>
          </a:bodyPr>
          <a:lstStyle/>
          <a:p>
            <a:r>
              <a:rPr lang="pt-BR" sz="3200" dirty="0"/>
              <a:t>Portos? </a:t>
            </a:r>
            <a:br>
              <a:rPr lang="pt-BR" sz="3200" dirty="0"/>
            </a:br>
            <a:r>
              <a:rPr lang="pt-BR" sz="3200" dirty="0"/>
              <a:t>Aeroportos?</a:t>
            </a:r>
            <a:br>
              <a:rPr lang="pt-BR" sz="3200" dirty="0"/>
            </a:br>
            <a:r>
              <a:rPr lang="pt-BR" sz="3200" dirty="0"/>
              <a:t>Cemitérios?</a:t>
            </a:r>
            <a:br>
              <a:rPr lang="pt-BR" sz="3200" dirty="0"/>
            </a:br>
            <a:r>
              <a:rPr lang="pt-BR" sz="3200" dirty="0"/>
              <a:t>Saneamento básico?</a:t>
            </a:r>
            <a:br>
              <a:rPr lang="pt-BR" sz="3200" dirty="0"/>
            </a:br>
            <a:r>
              <a:rPr lang="pt-BR" sz="3200" dirty="0"/>
              <a:t>Postal?</a:t>
            </a:r>
            <a:br>
              <a:rPr lang="pt-BR" sz="3200" dirty="0"/>
            </a:br>
            <a:r>
              <a:rPr lang="pt-BR" sz="3200" dirty="0"/>
              <a:t>Energia elétrica?</a:t>
            </a:r>
            <a:br>
              <a:rPr lang="pt-BR" sz="3200" dirty="0"/>
            </a:br>
            <a:r>
              <a:rPr lang="pt-BR" sz="3200" dirty="0"/>
              <a:t>Gás?</a:t>
            </a:r>
            <a:br>
              <a:rPr lang="pt-BR" sz="3200" dirty="0"/>
            </a:br>
            <a:r>
              <a:rPr lang="pt-BR" sz="3200" dirty="0"/>
              <a:t>Telecomunicações</a:t>
            </a:r>
            <a:br>
              <a:rPr lang="pt-BR" sz="3200" dirty="0"/>
            </a:br>
            <a:r>
              <a:rPr lang="pt-BR" sz="3200" dirty="0"/>
              <a:t>Radiodifusão sonora de sons e imagens?</a:t>
            </a:r>
            <a:br>
              <a:rPr lang="pt-BR" sz="3200" dirty="0"/>
            </a:br>
            <a:r>
              <a:rPr lang="pt-BR" sz="3200" dirty="0"/>
              <a:t>Ônibus?</a:t>
            </a:r>
            <a:br>
              <a:rPr lang="pt-BR" sz="3200" dirty="0"/>
            </a:br>
            <a:r>
              <a:rPr lang="pt-BR" sz="3200" dirty="0"/>
              <a:t>Metrô?</a:t>
            </a:r>
            <a:br>
              <a:rPr lang="pt-BR" sz="3200" dirty="0"/>
            </a:br>
            <a:r>
              <a:rPr lang="pt-BR" sz="3200" dirty="0"/>
              <a:t>Trem?</a:t>
            </a:r>
            <a:br>
              <a:rPr lang="pt-BR" sz="3200" dirty="0"/>
            </a:br>
            <a:r>
              <a:rPr lang="pt-BR" sz="3200" dirty="0"/>
              <a:t>Transporte aquaviário?</a:t>
            </a:r>
            <a:br>
              <a:rPr lang="pt-BR" sz="3200" dirty="0"/>
            </a:br>
            <a:r>
              <a:rPr lang="pt-BR" sz="3200" dirty="0"/>
              <a:t>Rodovias?</a:t>
            </a:r>
            <a:br>
              <a:rPr lang="pt-BR" sz="3200" dirty="0"/>
            </a:br>
            <a:r>
              <a:rPr lang="pt-BR" sz="3200" dirty="0"/>
              <a:t>Transporte rodoviário de passageiros</a:t>
            </a:r>
          </a:p>
        </p:txBody>
      </p:sp>
    </p:spTree>
    <p:extLst>
      <p:ext uri="{BB962C8B-B14F-4D97-AF65-F5344CB8AC3E}">
        <p14:creationId xmlns:p14="http://schemas.microsoft.com/office/powerpoint/2010/main" val="2414856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As </a:t>
            </a:r>
            <a:r>
              <a:rPr lang="pt-BR" sz="4000" b="1" dirty="0" err="1"/>
              <a:t>PPPs</a:t>
            </a:r>
            <a:r>
              <a:rPr lang="pt-BR" sz="4000" b="1" dirty="0"/>
              <a:t> e sua utilidade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O que são </a:t>
            </a:r>
            <a:r>
              <a:rPr lang="pt-BR" b="1" dirty="0" err="1">
                <a:solidFill>
                  <a:srgbClr val="C00000"/>
                </a:solidFill>
              </a:rPr>
              <a:t>PPPs</a:t>
            </a:r>
            <a:r>
              <a:rPr lang="pt-BR" b="1" dirty="0">
                <a:solidFill>
                  <a:srgbClr val="C00000"/>
                </a:solidFill>
              </a:rPr>
              <a:t> segundo a Lei nº 11.079, de 30 de dezembro de 2004?</a:t>
            </a:r>
          </a:p>
          <a:p>
            <a:r>
              <a:rPr lang="pt-BR" dirty="0"/>
              <a:t>Parceria público-privada é o contrato administrativo de concessão, na modalidade patrocinada ou administrativa (art. 2º, </a:t>
            </a:r>
            <a:r>
              <a:rPr lang="pt-BR" i="1" dirty="0"/>
              <a:t>caput</a:t>
            </a:r>
            <a:r>
              <a:rPr lang="pt-BR" dirty="0"/>
              <a:t>)</a:t>
            </a:r>
          </a:p>
          <a:p>
            <a:r>
              <a:rPr lang="pt-BR" dirty="0"/>
              <a:t>“Não constitui parceria público-privada a concessão comum, assim entendida a concessão de serviços públicos ou de obras públicas de que trata a Lei nº 8.987, de 13 de fevereiro de 1995, quando não envolver contraprestação pecuniária do parceiro público ao parceiro privado” (art. 2º, § 3º)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019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As </a:t>
            </a:r>
            <a:r>
              <a:rPr lang="pt-BR" sz="4000" b="1" dirty="0" err="1"/>
              <a:t>PPPs</a:t>
            </a:r>
            <a:r>
              <a:rPr lang="pt-BR" sz="4000" b="1" dirty="0"/>
              <a:t> e sua utilidade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Qual, em suma, é a utilidade das </a:t>
            </a:r>
            <a:r>
              <a:rPr lang="pt-BR" b="1" dirty="0" err="1">
                <a:solidFill>
                  <a:srgbClr val="C00000"/>
                </a:solidFill>
              </a:rPr>
              <a:t>PPPs</a:t>
            </a:r>
            <a:r>
              <a:rPr lang="pt-BR" b="1" dirty="0">
                <a:solidFill>
                  <a:srgbClr val="C00000"/>
                </a:solidFill>
              </a:rPr>
              <a:t>?</a:t>
            </a:r>
          </a:p>
          <a:p>
            <a:r>
              <a:rPr lang="pt-BR" dirty="0"/>
              <a:t>Viabilizar a delegação à iniciativa privada de empreendimento que seria inviável se fosse remunerado exclusivamente mediante tarifas cobradas do usuários</a:t>
            </a:r>
          </a:p>
          <a:p>
            <a:endParaRPr lang="pt-BR" dirty="0"/>
          </a:p>
          <a:p>
            <a:r>
              <a:rPr lang="pt-BR" dirty="0"/>
              <a:t>Viabilizar a delegação à iniciativa privada de empreendimento no qual haveria dificuldade de se estabelecer uma relação individualizada com os destinatários finais do serviço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828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Concessão patrocinada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Adicionalmente à tarifa cobrada dos usuários, há a </a:t>
            </a:r>
            <a:r>
              <a:rPr lang="pt-BR" i="1" dirty="0">
                <a:solidFill>
                  <a:srgbClr val="C00000"/>
                </a:solidFill>
              </a:rPr>
              <a:t>contraprestação pecuniária paga pelo parceiro público</a:t>
            </a:r>
            <a:endParaRPr lang="pt-BR" dirty="0">
              <a:solidFill>
                <a:srgbClr val="C00000"/>
              </a:solidFill>
            </a:endParaRP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“Concessão patrocinada é a concessão de serviços públicos ou de obras públicas de que trata a Lei nº 8.987, de 13 de fevereiro de 1995, quando envolver, adicionalmente à tarifa cobrada dos usuários, contraprestação pecuniária do parceiro público ao parceiro privado” (art. 2º, § 1º)</a:t>
            </a:r>
          </a:p>
        </p:txBody>
      </p:sp>
    </p:spTree>
    <p:extLst>
      <p:ext uri="{BB962C8B-B14F-4D97-AF65-F5344CB8AC3E}">
        <p14:creationId xmlns:p14="http://schemas.microsoft.com/office/powerpoint/2010/main" val="2941869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Concessão administrativa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>
                <a:solidFill>
                  <a:srgbClr val="C00000"/>
                </a:solidFill>
              </a:rPr>
              <a:t>Parceiro público é quem recebe, direta ou indiretamente, o serviço a ser prestado pelo parceiro privado</a:t>
            </a:r>
            <a:r>
              <a:rPr lang="pt-BR" dirty="0"/>
              <a:t> e, nesse condição, assume o ônus relativo ao seu pagamento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“Concessão administrativa é o contrato de prestação de serviços de que a Administração Pública seja a usuária direta ou indireta, ainda que envolva execução de obra ou o fornecimento e instalação de bens” (art. 2º, § 2º)</a:t>
            </a:r>
          </a:p>
        </p:txBody>
      </p:sp>
    </p:spTree>
    <p:extLst>
      <p:ext uri="{BB962C8B-B14F-4D97-AF65-F5344CB8AC3E}">
        <p14:creationId xmlns:p14="http://schemas.microsoft.com/office/powerpoint/2010/main" val="3062224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Permissão de serviço público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“Nunca foi fácil a distinção substancial entre </a:t>
            </a:r>
            <a:r>
              <a:rPr lang="pt-BR" i="1" dirty="0"/>
              <a:t>concessão </a:t>
            </a:r>
            <a:r>
              <a:rPr lang="pt-BR" dirty="0"/>
              <a:t>e </a:t>
            </a:r>
            <a:r>
              <a:rPr lang="pt-BR" i="1" dirty="0"/>
              <a:t>permissão de serviço público</a:t>
            </a:r>
            <a:r>
              <a:rPr lang="pt-BR" dirty="0"/>
              <a:t>, porque ambas implicam prestação de serviços públicos por particulares, por remuneração assegurada pela tarifa que os usuários pagam.</a:t>
            </a:r>
          </a:p>
          <a:p>
            <a:pPr marL="0" indent="0">
              <a:buNone/>
            </a:pPr>
            <a:r>
              <a:rPr lang="pt-BR" dirty="0"/>
              <a:t>(...)</a:t>
            </a:r>
          </a:p>
          <a:p>
            <a:pPr marL="0" indent="0">
              <a:buNone/>
            </a:pPr>
            <a:r>
              <a:rPr lang="pt-BR" dirty="0"/>
              <a:t>Ante a Lei 8.987/95, a </a:t>
            </a:r>
            <a:r>
              <a:rPr lang="pt-BR" i="1" dirty="0"/>
              <a:t>diferença entre concessão e permissão de serviços públicos</a:t>
            </a:r>
            <a:r>
              <a:rPr lang="pt-BR" dirty="0"/>
              <a:t> situa-se em dois aspectos: a) a </a:t>
            </a:r>
            <a:r>
              <a:rPr lang="pt-BR" i="1" dirty="0"/>
              <a:t>concessão </a:t>
            </a:r>
            <a:r>
              <a:rPr lang="pt-BR" dirty="0"/>
              <a:t>é atribuída a pessoa jurídica ou consórcio de empresas, enquanto a </a:t>
            </a:r>
            <a:r>
              <a:rPr lang="pt-BR" i="1" dirty="0"/>
              <a:t>permissão </a:t>
            </a:r>
            <a:r>
              <a:rPr lang="pt-BR" dirty="0"/>
              <a:t>é atribuída a pessoa física ou jurídica; b) a concessão destinar-se-ia a serviços de longa duração, inclusive para propiciar retorno de altos investimentos da concessionária; a permissão supõe média ou curta duração”.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Fonte: Odete MEDAUAR, </a:t>
            </a:r>
            <a:r>
              <a:rPr lang="pt-BR" i="1" dirty="0"/>
              <a:t>Direito administrativo moderno</a:t>
            </a:r>
            <a:r>
              <a:rPr lang="pt-BR" dirty="0"/>
              <a:t>, 20ª ed., S. Paulo, Ed. Revista dos Tribunais, 2016, p. 391.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9747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r>
              <a:rPr lang="pt-BR" sz="4000" b="1" dirty="0"/>
              <a:t>Permissão de serviço público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Lei 8.987, de 1995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/>
              <a:t>Capítulo XI</a:t>
            </a:r>
          </a:p>
          <a:p>
            <a:pPr marL="0" indent="0" algn="ctr">
              <a:buNone/>
            </a:pPr>
            <a:r>
              <a:rPr lang="pt-BR" b="1" dirty="0"/>
              <a:t>DAS PERMISSÕES</a:t>
            </a:r>
          </a:p>
          <a:p>
            <a:pPr marL="0" indent="0">
              <a:buNone/>
            </a:pPr>
            <a:r>
              <a:rPr lang="pt-BR" dirty="0"/>
              <a:t>Art. 40. A permissão de serviço público será formalizada mediante contrato de adesão, que observará os termos desta Lei, das demais normas pertinentes e do edital de licitação, inclusive quanto à precariedade e à revogabilidade unilateral do contrato pelo poder concedente. </a:t>
            </a:r>
          </a:p>
          <a:p>
            <a:pPr marL="0" indent="0">
              <a:buNone/>
            </a:pPr>
            <a:r>
              <a:rPr lang="pt-BR" dirty="0"/>
              <a:t>Parágrafo único. Aplica-se às permissões o disposto nesta Lei.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340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Permissão de serviço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1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Art. 1</a:t>
            </a:r>
            <a:r>
              <a:rPr lang="pt-BR" u="sng" baseline="30000" dirty="0"/>
              <a:t>o</a:t>
            </a:r>
            <a:r>
              <a:rPr lang="pt-BR" dirty="0"/>
              <a:t> As concessões de serviços públicos e de obras públicas e as permissões de serviços públicos reger-se-ão pelos termos do </a:t>
            </a:r>
            <a:r>
              <a:rPr lang="pt-BR" dirty="0">
                <a:hlinkClick r:id="rId2"/>
              </a:rPr>
              <a:t>art. 175 da Constituição Federal</a:t>
            </a:r>
            <a:r>
              <a:rPr lang="pt-BR" dirty="0"/>
              <a:t>, por esta Lei, pelas normas legais pertinentes e pelas cláusulas dos </a:t>
            </a:r>
            <a:r>
              <a:rPr lang="pt-BR" b="1" dirty="0">
                <a:solidFill>
                  <a:srgbClr val="C00000"/>
                </a:solidFill>
              </a:rPr>
              <a:t>indispensáveis contratos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Parágrafo único. A União, os Estados, o Distrito Federal e os Municípios promoverão a revisão e as adaptações necessárias de sua legislação às prescrições desta Lei, buscando atender as peculiaridades das diversas modalidades dos seus serviços.</a:t>
            </a:r>
          </a:p>
          <a:p>
            <a:pPr marL="0" indent="0">
              <a:buNone/>
            </a:pPr>
            <a:r>
              <a:rPr lang="pt-BR" dirty="0"/>
              <a:t>Art. 2</a:t>
            </a:r>
            <a:r>
              <a:rPr lang="pt-BR" u="sng" baseline="30000" dirty="0"/>
              <a:t>o</a:t>
            </a:r>
            <a:r>
              <a:rPr lang="pt-BR" dirty="0"/>
              <a:t> Para os fins do disposto nesta Lei, considera-se:</a:t>
            </a:r>
          </a:p>
          <a:p>
            <a:pPr marL="0" indent="0">
              <a:buNone/>
            </a:pPr>
            <a:r>
              <a:rPr lang="pt-BR" dirty="0"/>
              <a:t>(...)</a:t>
            </a:r>
          </a:p>
          <a:p>
            <a:pPr marL="0" indent="0">
              <a:buNone/>
            </a:pPr>
            <a:r>
              <a:rPr lang="pt-BR" dirty="0"/>
              <a:t>IV - permissão de serviço público: a delegação, </a:t>
            </a:r>
            <a:r>
              <a:rPr lang="pt-BR" b="1" dirty="0">
                <a:solidFill>
                  <a:srgbClr val="C00000"/>
                </a:solidFill>
              </a:rPr>
              <a:t>a título precário</a:t>
            </a:r>
            <a:r>
              <a:rPr lang="pt-BR" dirty="0"/>
              <a:t>, mediante licitação, da prestação de serviços públicos, feita pelo poder concedente </a:t>
            </a:r>
            <a:r>
              <a:rPr lang="pt-BR" b="1" dirty="0">
                <a:solidFill>
                  <a:srgbClr val="C00000"/>
                </a:solidFill>
              </a:rPr>
              <a:t>à pessoa física ou jurídica que demonstre capacidade para seu desempenho</a:t>
            </a:r>
            <a:r>
              <a:rPr lang="pt-BR" dirty="0"/>
              <a:t>, por sua conta e risco.</a:t>
            </a:r>
          </a:p>
          <a:p>
            <a:pPr marL="0" indent="0">
              <a:buNone/>
            </a:pPr>
            <a:r>
              <a:rPr lang="pt-BR" dirty="0"/>
              <a:t>Art. 3º As concessões e permissões </a:t>
            </a:r>
            <a:r>
              <a:rPr lang="pt-BR" b="1" dirty="0">
                <a:solidFill>
                  <a:srgbClr val="C00000"/>
                </a:solidFill>
              </a:rPr>
              <a:t>sujeitar-se-ão à fiscalização </a:t>
            </a:r>
            <a:r>
              <a:rPr lang="pt-BR" dirty="0"/>
              <a:t>pelo poder concedente responsável pela delegação, com a cooperação dos usuários.</a:t>
            </a:r>
          </a:p>
          <a:p>
            <a:pPr marL="0" indent="0">
              <a:buNone/>
            </a:pPr>
            <a:r>
              <a:rPr lang="pt-BR" dirty="0"/>
              <a:t>Art. 5</a:t>
            </a:r>
            <a:r>
              <a:rPr lang="pt-BR" u="sng" baseline="30000" dirty="0"/>
              <a:t>o</a:t>
            </a:r>
            <a:r>
              <a:rPr lang="pt-BR" dirty="0"/>
              <a:t> O poder concedente publicará, previamente ao edital de licitação, </a:t>
            </a:r>
            <a:r>
              <a:rPr lang="pt-BR" b="1" dirty="0">
                <a:solidFill>
                  <a:srgbClr val="C00000"/>
                </a:solidFill>
              </a:rPr>
              <a:t>ato justificando a conveniência da outorga de concessão ou permissão, caracterizando seu objeto, área e prazo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393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Permissão de serviço público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Art. 6º. </a:t>
            </a:r>
            <a:r>
              <a:rPr lang="pt-BR" b="1" dirty="0">
                <a:solidFill>
                  <a:srgbClr val="C00000"/>
                </a:solidFill>
              </a:rPr>
              <a:t>Toda concessão ou permissão pressupõe a prestação de serviço adequado ao pleno atendimento dos usuários</a:t>
            </a:r>
            <a:r>
              <a:rPr lang="pt-BR" dirty="0"/>
              <a:t>, conforme estabelecido nesta Lei, nas normas pertinentes e no respectivo contrato.</a:t>
            </a:r>
          </a:p>
          <a:p>
            <a:pPr marL="0" indent="0">
              <a:buNone/>
            </a:pPr>
            <a:r>
              <a:rPr lang="pt-BR" dirty="0"/>
              <a:t>§ 1º Serviço adequado é o que satisfaz as condições de regularidade, continuidade, eficiência, segurança, atualidade, generalidade, cortesia na sua prestação e modicidade das tarifas.</a:t>
            </a:r>
          </a:p>
          <a:p>
            <a:pPr marL="0" indent="0">
              <a:buNone/>
            </a:pPr>
            <a:r>
              <a:rPr lang="pt-BR" dirty="0"/>
              <a:t>§§ (...)</a:t>
            </a:r>
          </a:p>
          <a:p>
            <a:pPr marL="0" indent="0">
              <a:buNone/>
            </a:pPr>
            <a:r>
              <a:rPr lang="pt-BR" dirty="0"/>
              <a:t>Art. 16. </a:t>
            </a:r>
            <a:r>
              <a:rPr lang="pt-BR" b="1" dirty="0">
                <a:solidFill>
                  <a:srgbClr val="C00000"/>
                </a:solidFill>
              </a:rPr>
              <a:t>A outorga de concessão ou permissão não terá caráter de exclusividade</a:t>
            </a:r>
            <a:r>
              <a:rPr lang="pt-BR" dirty="0"/>
              <a:t>, salvo no caso de inviabilidade técnica ou econômica justificada no ato a que se refere o art. 5º.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§ 2</a:t>
            </a:r>
            <a:r>
              <a:rPr kumimoji="0" lang="pt-BR" altLang="pt-BR" sz="600" b="0" i="0" u="sng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pt-BR" altLang="pt-BR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atualidade compreende a modernidade das técnicas, do equipamento e das instalações e a sua conservação, bem como a melhoria e expansão do serviço.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63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Autorização de serviço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CF, art. 21, XI: “Compete à União: explorar, diretamente ou mediante </a:t>
            </a:r>
            <a:r>
              <a:rPr lang="pt-BR" b="1" dirty="0">
                <a:solidFill>
                  <a:srgbClr val="C00000"/>
                </a:solidFill>
              </a:rPr>
              <a:t>autorização</a:t>
            </a:r>
            <a:r>
              <a:rPr lang="pt-BR" dirty="0"/>
              <a:t>, concessão ou permissão, os serviços de telecomunicações, nos termos da lei, que disporá sobre a organização dos serviços, a criação de um órgão regulador e outros aspectos institucionais”</a:t>
            </a:r>
          </a:p>
          <a:p>
            <a:r>
              <a:rPr lang="pt-BR" dirty="0"/>
              <a:t>CF, art. 21, XII: “Compete à União: explorar, diretamente ou mediante </a:t>
            </a:r>
            <a:r>
              <a:rPr lang="pt-BR" b="1" dirty="0">
                <a:solidFill>
                  <a:srgbClr val="C00000"/>
                </a:solidFill>
              </a:rPr>
              <a:t>autorização</a:t>
            </a:r>
            <a:r>
              <a:rPr lang="pt-BR" dirty="0"/>
              <a:t>, concessão ou permissão: a) os serviços de radiodifusão sonora, e de sons e imagens; b) os serviços e instalações de energia elétrica...; c) a navegação aérea, aeroespacial e a </a:t>
            </a:r>
            <a:r>
              <a:rPr lang="pt-BR" dirty="0" err="1"/>
              <a:t>infra-estrutura</a:t>
            </a:r>
            <a:r>
              <a:rPr lang="pt-BR" dirty="0"/>
              <a:t> aeroportuária; d) os serviços de transporte ferroviária e aquaviária entre portos brasileiros e fronteiras nacionais...; e) os serviços de transporte rodoviário interestadual e internacional de passageiros; f) os portos marítimos, fluviais e lacustres;”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612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Questões polêmicas e atuais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Há um “núcleo pacífico dos serviços públicos”, a que alude Odete </a:t>
            </a:r>
            <a:r>
              <a:rPr lang="pt-BR" dirty="0" err="1"/>
              <a:t>Medauar</a:t>
            </a:r>
            <a:r>
              <a:rPr lang="pt-BR" dirty="0"/>
              <a:t> (</a:t>
            </a:r>
            <a:r>
              <a:rPr lang="pt-BR" i="1" dirty="0"/>
              <a:t>ob. cit.</a:t>
            </a:r>
            <a:r>
              <a:rPr lang="pt-BR" dirty="0"/>
              <a:t>, p. 378), citando “água, luz, iluminação pública, coleta de lixo, limpeza de ruas, correio”?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Há um regime ou vários regimes de serviço público?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Há serviços públicos submetidos a regime de direito privado?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Há serviços públicos submetidos a regime de competição ou concorrência?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Há livre iniciativa na exploração de serviços públicos?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Admite-se a delegação </a:t>
            </a:r>
            <a:r>
              <a:rPr lang="pt-BR" dirty="0" err="1"/>
              <a:t>interfederativa</a:t>
            </a:r>
            <a:r>
              <a:rPr lang="pt-BR" dirty="0"/>
              <a:t> do planejamento e da regulação de serviços públicos, para além da sua prestação?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11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Noção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AMPLA: TODA E QUALQUER ATIVIDADE REALIZADA PELA ADMINISTRAÇÃO PÚBLICA</a:t>
            </a:r>
          </a:p>
          <a:p>
            <a:endParaRPr lang="pt-BR" dirty="0"/>
          </a:p>
          <a:p>
            <a:r>
              <a:rPr lang="pt-BR" dirty="0"/>
              <a:t>TÉCNICA: “...</a:t>
            </a:r>
            <a:r>
              <a:rPr lang="pt-BR" i="1" dirty="0"/>
              <a:t>atividade </a:t>
            </a:r>
            <a:r>
              <a:rPr lang="pt-BR" i="1" dirty="0" err="1"/>
              <a:t>prestacional</a:t>
            </a:r>
            <a:r>
              <a:rPr lang="pt-BR" dirty="0"/>
              <a:t>, em que o poder público propicia algo necessário à vida coletiva, como, por exemplo, água, energia elétrica, transporte urbano. As atividades-meio (por exemplo: arrecadação de tributos, serviços de arquivo, limpeza de repartições, vigilância de repartições) não se incluem na acepção técnica de serviço público”. Cf. Odete MEDAUAR, </a:t>
            </a:r>
            <a:r>
              <a:rPr lang="pt-BR" i="1" dirty="0"/>
              <a:t>Direito administrativo moderno</a:t>
            </a:r>
            <a:r>
              <a:rPr lang="pt-BR" dirty="0"/>
              <a:t>, 20ª ed., S. Paulo, Ed. Revista dos Tribunais, 2016, p. 377.</a:t>
            </a:r>
          </a:p>
        </p:txBody>
      </p:sp>
    </p:spTree>
    <p:extLst>
      <p:ext uri="{BB962C8B-B14F-4D97-AF65-F5344CB8AC3E}">
        <p14:creationId xmlns:p14="http://schemas.microsoft.com/office/powerpoint/2010/main" val="296629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Noção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Ainda a noção TÉCNICA: “Em essência, </a:t>
            </a:r>
            <a:r>
              <a:rPr lang="pt-BR" i="1" dirty="0"/>
              <a:t>serviço público</a:t>
            </a:r>
            <a:r>
              <a:rPr lang="pt-BR" dirty="0"/>
              <a:t> significa prestações; são atividades que propiciam diretamente benefícios e bens, aos administrados, não se incluindo aí as de preparação de infraestrutura (arquivo, arrecadação de tributos). Abrange prestações específicas para determinados indivíduos – água, telefone – e prestações genéricas – iluminação pública, limpeza de ruas”. Odete MEDAUAR, op. cit., p. 378.</a:t>
            </a:r>
          </a:p>
        </p:txBody>
      </p:sp>
    </p:spTree>
    <p:extLst>
      <p:ext uri="{BB962C8B-B14F-4D97-AF65-F5344CB8AC3E}">
        <p14:creationId xmlns:p14="http://schemas.microsoft.com/office/powerpoint/2010/main" val="219231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 serviço público e as atividades que o compõem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 caso dos SERVIÇOS PÚBLICOS DE ENERGIA ELÉTRICA</a:t>
            </a:r>
          </a:p>
          <a:p>
            <a:endParaRPr lang="pt-BR" dirty="0"/>
          </a:p>
          <a:p>
            <a:r>
              <a:rPr lang="pt-BR" dirty="0"/>
              <a:t>O caso dos SERVIÇOS PÚBLICOS DE SANEAMENTO BÁSICO</a:t>
            </a:r>
          </a:p>
          <a:p>
            <a:endParaRPr lang="pt-BR" dirty="0"/>
          </a:p>
          <a:p>
            <a:r>
              <a:rPr lang="pt-BR" dirty="0"/>
              <a:t>O caso dos SERVIÇOS PÚBLICOS FUNERÁRIOS E DE CEMITÉRIOS</a:t>
            </a:r>
          </a:p>
        </p:txBody>
      </p:sp>
    </p:spTree>
    <p:extLst>
      <p:ext uri="{BB962C8B-B14F-4D97-AF65-F5344CB8AC3E}">
        <p14:creationId xmlns:p14="http://schemas.microsoft.com/office/powerpoint/2010/main" val="97966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Distribuições constitucional de competências em matéria de serviços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Serviços públicos da União</a:t>
            </a:r>
          </a:p>
          <a:p>
            <a:endParaRPr lang="pt-BR" dirty="0"/>
          </a:p>
          <a:p>
            <a:r>
              <a:rPr lang="pt-BR" dirty="0"/>
              <a:t>Serviços públicos dos Municípios</a:t>
            </a:r>
          </a:p>
          <a:p>
            <a:endParaRPr lang="pt-BR" dirty="0"/>
          </a:p>
          <a:p>
            <a:r>
              <a:rPr lang="pt-BR" dirty="0"/>
              <a:t>Serviços públicos dos Estados</a:t>
            </a:r>
          </a:p>
          <a:p>
            <a:endParaRPr lang="pt-BR" dirty="0"/>
          </a:p>
          <a:p>
            <a:r>
              <a:rPr lang="pt-BR" dirty="0"/>
              <a:t>Serviços públicos comuns</a:t>
            </a:r>
          </a:p>
        </p:txBody>
      </p:sp>
    </p:spTree>
    <p:extLst>
      <p:ext uri="{BB962C8B-B14F-4D97-AF65-F5344CB8AC3E}">
        <p14:creationId xmlns:p14="http://schemas.microsoft.com/office/powerpoint/2010/main" val="395297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Classificações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Serviços públicos e atividades econômicas em sentido estrito</a:t>
            </a:r>
          </a:p>
          <a:p>
            <a:endParaRPr lang="pt-BR" dirty="0"/>
          </a:p>
          <a:p>
            <a:r>
              <a:rPr lang="pt-BR" dirty="0"/>
              <a:t>Serviços públicos em geral e serviços públicos econômicos</a:t>
            </a:r>
          </a:p>
          <a:p>
            <a:endParaRPr lang="pt-BR" dirty="0"/>
          </a:p>
          <a:p>
            <a:r>
              <a:rPr lang="pt-BR" dirty="0"/>
              <a:t>Serviços públicos exclusivos do Estado e serviços públicos sociais ou impróprios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06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Consequências da qualificação de uma atividade como serviço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Vínculo orgânico com a administração pública (“Incumbe ao poder público...”, prevê o art. 175 da Constituição Federal)</a:t>
            </a:r>
          </a:p>
          <a:p>
            <a:endParaRPr lang="pt-BR" dirty="0"/>
          </a:p>
          <a:p>
            <a:r>
              <a:rPr lang="pt-BR" dirty="0"/>
              <a:t>Submissão total ou parcial ao direito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189273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397565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Serviços públicos e atividades econômicas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871" y="702366"/>
            <a:ext cx="11052312" cy="615563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5600" b="1" u="sng" dirty="0">
                <a:solidFill>
                  <a:srgbClr val="C00000"/>
                </a:solidFill>
              </a:rPr>
              <a:t>Atividades econômicas</a:t>
            </a:r>
          </a:p>
          <a:p>
            <a:pPr marL="0" indent="0">
              <a:buNone/>
            </a:pPr>
            <a:r>
              <a:rPr lang="pt-BR" sz="5600" dirty="0"/>
              <a:t>Art. 1º A República Federativa do Brasil [...] constitui-se em Estado Democrático de Direito e tem como fundamentos:</a:t>
            </a:r>
          </a:p>
          <a:p>
            <a:pPr marL="0" indent="0">
              <a:buNone/>
            </a:pPr>
            <a:r>
              <a:rPr lang="pt-BR" sz="5600" dirty="0"/>
              <a:t>IV - os valores sociais do trabalho e da livre iniciativa;</a:t>
            </a:r>
          </a:p>
          <a:p>
            <a:pPr marL="0" indent="0">
              <a:buNone/>
            </a:pPr>
            <a:r>
              <a:rPr lang="pt-BR" sz="5600" dirty="0"/>
              <a:t>Art. 5º Todos são iguais perante a lei [...], garantindo-se [...] a inviolabilidade do direito à vida, à liberdade, à igualdade, à segurança e à propriedade, nos termos seguintes:</a:t>
            </a:r>
          </a:p>
          <a:p>
            <a:pPr marL="0" indent="0">
              <a:buNone/>
            </a:pPr>
            <a:r>
              <a:rPr lang="pt-BR" sz="5600" dirty="0"/>
              <a:t>XIII - é livre o exercício de qualquer trabalho, ofício ou profissão, atendidas as qualificações profissionais que a lei estabelecer; </a:t>
            </a:r>
          </a:p>
          <a:p>
            <a:pPr marL="0" indent="0">
              <a:buNone/>
            </a:pPr>
            <a:r>
              <a:rPr lang="pt-BR" sz="5600" dirty="0"/>
              <a:t>LIV - ninguém será privado da liberdade ou de seus bens sem o devido processo legal; </a:t>
            </a:r>
          </a:p>
          <a:p>
            <a:pPr marL="0" indent="0">
              <a:buNone/>
            </a:pPr>
            <a:r>
              <a:rPr lang="pt-BR" sz="5600" dirty="0"/>
              <a:t>Art. 170. A ordem econômica, fundada na valorização do trabalho humano e na livre iniciativa, tem por fim assegurar a todos existência digna, conforme os ditames da justiça social, observados os seguintes princípios: </a:t>
            </a:r>
          </a:p>
          <a:p>
            <a:pPr marL="0" indent="0">
              <a:buNone/>
            </a:pPr>
            <a:r>
              <a:rPr lang="pt-BR" sz="5600" dirty="0"/>
              <a:t>[...]</a:t>
            </a:r>
          </a:p>
          <a:p>
            <a:pPr marL="0" indent="0">
              <a:buNone/>
            </a:pPr>
            <a:r>
              <a:rPr lang="pt-BR" sz="5600" dirty="0"/>
              <a:t>Parágrafo único. É assegurado a todos o livre exercício de qualquer atividade econômica, independentemente de autorização de órgãos públicos, salvo nos casos previstos em lei.</a:t>
            </a:r>
          </a:p>
          <a:p>
            <a:pPr marL="0" indent="0">
              <a:buNone/>
            </a:pPr>
            <a:r>
              <a:rPr lang="pt-BR" sz="5600" dirty="0"/>
              <a:t>Art. 174. Como agente normativo e regulador da atividade econômica, o Estado exercerá, na forma da lei, as funções de fiscalização, incentivo e planejamento, sendo este determinante para o setor público e indicativo para o setor privado.</a:t>
            </a:r>
          </a:p>
          <a:p>
            <a:pPr marL="0" indent="0">
              <a:buNone/>
            </a:pPr>
            <a:endParaRPr lang="pt-BR" sz="5600" dirty="0"/>
          </a:p>
          <a:p>
            <a:pPr marL="0" indent="0">
              <a:buNone/>
            </a:pPr>
            <a:endParaRPr lang="pt-BR" sz="5600" dirty="0"/>
          </a:p>
          <a:p>
            <a:pPr marL="0" indent="0">
              <a:buNone/>
            </a:pPr>
            <a:r>
              <a:rPr lang="pt-BR" sz="5600" b="1" u="sng" dirty="0">
                <a:solidFill>
                  <a:srgbClr val="C00000"/>
                </a:solidFill>
              </a:rPr>
              <a:t>Serviços públicos</a:t>
            </a:r>
          </a:p>
          <a:p>
            <a:pPr marL="0" indent="0">
              <a:buNone/>
            </a:pPr>
            <a:r>
              <a:rPr lang="pt-BR" sz="5600" dirty="0"/>
              <a:t>Art. 175. Incumbe ao Poder Público, na forma da lei, diretamente ou sob regime de concessão ou permissão, sempre através de licitação, a prestação de serviços públicos. </a:t>
            </a:r>
          </a:p>
          <a:p>
            <a:pPr marL="0" indent="0">
              <a:buNone/>
            </a:pPr>
            <a:r>
              <a:rPr lang="pt-BR" sz="5600" dirty="0"/>
              <a:t>Parágrafo único. A lei disporá sobre:</a:t>
            </a:r>
          </a:p>
          <a:p>
            <a:pPr marL="0" indent="0">
              <a:buNone/>
            </a:pPr>
            <a:r>
              <a:rPr lang="pt-BR" sz="5600" dirty="0"/>
              <a:t>I - o regime das empresas concessionárias e permissionárias de serviços públicos, o caráter especial de seu contrato e de sua prorrogação, bem como as condições de caducidade, fiscalização e rescisão da concessão ou permissão;</a:t>
            </a:r>
          </a:p>
          <a:p>
            <a:pPr marL="0" indent="0">
              <a:buNone/>
            </a:pPr>
            <a:r>
              <a:rPr lang="pt-BR" sz="5600" dirty="0"/>
              <a:t>II - os direitos dos usuários;</a:t>
            </a:r>
          </a:p>
          <a:p>
            <a:pPr marL="0" indent="0">
              <a:buNone/>
            </a:pPr>
            <a:r>
              <a:rPr lang="pt-BR" sz="5600" dirty="0"/>
              <a:t>III - política tarifária; </a:t>
            </a:r>
          </a:p>
          <a:p>
            <a:pPr marL="0" indent="0">
              <a:buNone/>
            </a:pPr>
            <a:r>
              <a:rPr lang="pt-BR" sz="5600" dirty="0"/>
              <a:t>IV - a obrigação de manter serviço adequado.</a:t>
            </a:r>
          </a:p>
          <a:p>
            <a:pPr marL="0" indent="0">
              <a:buNone/>
            </a:pPr>
            <a:r>
              <a:rPr lang="pt-BR" sz="1200" dirty="0"/>
              <a:t>   </a:t>
            </a:r>
          </a:p>
        </p:txBody>
      </p:sp>
    </p:spTree>
    <p:extLst>
      <p:ext uri="{BB962C8B-B14F-4D97-AF65-F5344CB8AC3E}">
        <p14:creationId xmlns:p14="http://schemas.microsoft.com/office/powerpoint/2010/main" val="2539759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3624</Words>
  <Application>Microsoft Office PowerPoint</Application>
  <PresentationFormat>Widescreen</PresentationFormat>
  <Paragraphs>227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Bradley Hand ITC</vt:lpstr>
      <vt:lpstr>Calibri</vt:lpstr>
      <vt:lpstr>Calibri Light</vt:lpstr>
      <vt:lpstr>Tema do Office</vt:lpstr>
      <vt:lpstr>Serviços públicos</vt:lpstr>
      <vt:lpstr>Portos?  Aeroportos? Cemitérios? Saneamento básico? Postal? Energia elétrica? Gás? Telecomunicações Radiodifusão sonora de sons e imagens? Ônibus? Metrô? Trem? Transporte aquaviário? Rodovias? Transporte rodoviário de passageiros</vt:lpstr>
      <vt:lpstr>Noção</vt:lpstr>
      <vt:lpstr>Noção</vt:lpstr>
      <vt:lpstr>O serviço público e as atividades que o compõem</vt:lpstr>
      <vt:lpstr>Distribuições constitucional de competências em matéria de serviços públicos</vt:lpstr>
      <vt:lpstr>Classificações</vt:lpstr>
      <vt:lpstr>Consequências da qualificação de uma atividade como serviço público</vt:lpstr>
      <vt:lpstr>Serviços públicos e atividades econômicas</vt:lpstr>
      <vt:lpstr>Serviços públicos</vt:lpstr>
      <vt:lpstr>Serviços públicos sociais</vt:lpstr>
      <vt:lpstr>Excepcional exercício de atividades econômicas pelo Estado</vt:lpstr>
      <vt:lpstr>Atividades econômicas monopolizadas pelo Estado</vt:lpstr>
      <vt:lpstr>Colaboração interfederativa nos serviços públicos</vt:lpstr>
      <vt:lpstr>Serviços públicos sociais</vt:lpstr>
      <vt:lpstr>Instrumentos de delegação da exploração de serviços, obras e bens públicos</vt:lpstr>
      <vt:lpstr>Instrumentos de delegação</vt:lpstr>
      <vt:lpstr>Concessão comum: modelo tradicional</vt:lpstr>
      <vt:lpstr>Concessão comum: a Lei 8.987/95 e sua serventia a múltiplos modelos</vt:lpstr>
      <vt:lpstr>As PPPs e sua utilidade</vt:lpstr>
      <vt:lpstr>As PPPs e sua utilidade</vt:lpstr>
      <vt:lpstr>Concessão patrocinada</vt:lpstr>
      <vt:lpstr>Concessão administrativa</vt:lpstr>
      <vt:lpstr>Permissão de serviço público</vt:lpstr>
      <vt:lpstr>Permissão de serviço público</vt:lpstr>
      <vt:lpstr>Permissão de serviço público</vt:lpstr>
      <vt:lpstr>Permissão de serviço público</vt:lpstr>
      <vt:lpstr>Autorização de serviço público</vt:lpstr>
      <vt:lpstr>Questões polêmicas e atuais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Serviços públicos</dc:title>
  <dc:creator>Rodrigo Pagani de Souza</dc:creator>
  <cp:lastModifiedBy>Rodrigo Pagani de Souza</cp:lastModifiedBy>
  <cp:revision>11</cp:revision>
  <dcterms:created xsi:type="dcterms:W3CDTF">2017-05-04T00:55:44Z</dcterms:created>
  <dcterms:modified xsi:type="dcterms:W3CDTF">2017-05-04T05:36:40Z</dcterms:modified>
</cp:coreProperties>
</file>