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Bree Serif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6778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88PJKxaVCu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FbE5ExO1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KEY66-osrk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hyperlink" Target="http://youtube.com/v/UKftOH54iNU" TargetMode="Externa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5450" y="3715425"/>
            <a:ext cx="9113100" cy="134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561750" y="4055425"/>
            <a:ext cx="80205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b="1">
                <a:solidFill>
                  <a:srgbClr val="980000"/>
                </a:solidFill>
              </a:rPr>
              <a:t>Vida para Consumo - Zygmunt Bauman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261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Consumismo - Clóvis de Barros Filho</a:t>
            </a:r>
          </a:p>
        </p:txBody>
      </p:sp>
      <p:sp>
        <p:nvSpPr>
          <p:cNvPr id="136" name="Shape 136" title="Consumismo - Clóvis de Barros Filho">
            <a:hlinkClick r:id="rId3"/>
          </p:cNvPr>
          <p:cNvSpPr/>
          <p:nvPr/>
        </p:nvSpPr>
        <p:spPr>
          <a:xfrm>
            <a:off x="2106787" y="1067675"/>
            <a:ext cx="4930424" cy="36978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141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Sociedade de Consumidores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883300"/>
            <a:ext cx="3906600" cy="288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Sólida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Corpo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Necessidade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Longo Prazo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Coletivo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Coerção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173299" y="753775"/>
            <a:ext cx="797400" cy="893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11700" y="841375"/>
            <a:ext cx="3906600" cy="71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/>
              <a:t>Sociedade de Produtores</a:t>
            </a:r>
          </a:p>
        </p:txBody>
      </p:sp>
      <p:sp>
        <p:nvSpPr>
          <p:cNvPr id="145" name="Shape 145"/>
          <p:cNvSpPr/>
          <p:nvPr/>
        </p:nvSpPr>
        <p:spPr>
          <a:xfrm>
            <a:off x="4970700" y="841375"/>
            <a:ext cx="3906600" cy="71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/>
              <a:t>Sociedade de Consumidores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970700" y="1883300"/>
            <a:ext cx="3906600" cy="288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Líquida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Espírito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Desejo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Agora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Individual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Liberdade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153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Cultura consumista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825900"/>
            <a:ext cx="8520600" cy="11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Reconhecimento e pertencimento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Estar e permanecer à frente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Velocidade, excesso e desperdício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618000" y="3859100"/>
            <a:ext cx="6114900" cy="11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 vi</a:t>
            </a:r>
          </a:p>
        </p:txBody>
      </p:sp>
      <p:sp>
        <p:nvSpPr>
          <p:cNvPr id="154" name="Shape 154"/>
          <p:cNvSpPr/>
          <p:nvPr/>
        </p:nvSpPr>
        <p:spPr>
          <a:xfrm>
            <a:off x="1487100" y="3581300"/>
            <a:ext cx="6169800" cy="1422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CE5CD"/>
          </a:solidFill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222222"/>
                </a:solidFill>
              </a:rPr>
              <a:t>A vida de consumo não se refere à aquisição e à posse, mas sim a estar em movimento.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3067362" y="2626475"/>
            <a:ext cx="641700" cy="84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1947775" y="2344325"/>
            <a:ext cx="1119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Desejo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812075" y="2344325"/>
            <a:ext cx="1366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Aquisição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949775" y="2344325"/>
            <a:ext cx="1366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Descarte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5178875" y="2627375"/>
            <a:ext cx="641400" cy="66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0" name="Shape 160"/>
          <p:cNvSpPr/>
          <p:nvPr/>
        </p:nvSpPr>
        <p:spPr>
          <a:xfrm rot="10800000">
            <a:off x="2466125" y="2777366"/>
            <a:ext cx="4058700" cy="572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839375" y="1053800"/>
            <a:ext cx="5164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                           </a:t>
            </a:r>
            <a:r>
              <a:rPr lang="en" sz="3000"/>
              <a:t>Usuários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43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Argumentação - </a:t>
            </a:r>
            <a:r>
              <a:rPr lang="en" sz="2800" b="1"/>
              <a:t>Comodificação Social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719674" cy="3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850" y="2503478"/>
            <a:ext cx="3719674" cy="2109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6574300" y="1850075"/>
            <a:ext cx="382500" cy="6534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243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Argumentação - </a:t>
            </a:r>
            <a:r>
              <a:rPr lang="en" sz="2800" b="1"/>
              <a:t>Comodificação Social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719674" cy="3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500" y="2917700"/>
            <a:ext cx="1276374" cy="127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712" y="3402887"/>
            <a:ext cx="57269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9125" y="1714575"/>
            <a:ext cx="1203124" cy="12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2500" y="1847925"/>
            <a:ext cx="1203124" cy="12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7141700" y="1811250"/>
            <a:ext cx="1924200" cy="13587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 descr="18010332_1441618295898531_2523798305527288915_n.png"/>
          <p:cNvPicPr preferRelativeResize="0"/>
          <p:nvPr/>
        </p:nvPicPr>
        <p:blipFill rotWithShape="1">
          <a:blip r:embed="rId3">
            <a:alphaModFix/>
          </a:blip>
          <a:srcRect l="8969" r="14694" b="2638"/>
          <a:stretch/>
        </p:blipFill>
        <p:spPr>
          <a:xfrm>
            <a:off x="-49350" y="0"/>
            <a:ext cx="9193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43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Argumentação - </a:t>
            </a:r>
            <a:r>
              <a:rPr lang="en" sz="2800" b="1"/>
              <a:t>Comodificação Social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719674" cy="371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800" y="1517225"/>
            <a:ext cx="1203124" cy="120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5700" y="1517212"/>
            <a:ext cx="1203124" cy="12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755162" y="1439438"/>
            <a:ext cx="1924200" cy="13587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5574" y="3542596"/>
            <a:ext cx="1924200" cy="14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 rot="5402608">
            <a:off x="5022287" y="2807374"/>
            <a:ext cx="790800" cy="307200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170875" y="246700"/>
            <a:ext cx="4970700" cy="45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</a:rPr>
              <a:t>Pessoas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4000">
                <a:solidFill>
                  <a:srgbClr val="000000"/>
                </a:solidFill>
                <a:highlight>
                  <a:srgbClr val="FFFFFF"/>
                </a:highlight>
              </a:rPr>
              <a:t>Mercadoria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Redes sociais: venda da imagem</a:t>
            </a: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  Trabalho = “nível de chateação”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Relacionamentos = cardápios 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041275" y="970975"/>
            <a:ext cx="5353200" cy="997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769075" y="2433475"/>
            <a:ext cx="3897600" cy="572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769075" y="3404750"/>
            <a:ext cx="3897600" cy="572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769075" y="4218575"/>
            <a:ext cx="3897600" cy="5727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8202450" y="4453150"/>
            <a:ext cx="826500" cy="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83333"/>
              <a:buFont typeface="Arial"/>
              <a:buNone/>
            </a:pPr>
            <a:r>
              <a:rPr lang="en" sz="600" u="sng">
                <a:solidFill>
                  <a:schemeClr val="accent5"/>
                </a:solidFill>
                <a:hlinkClick r:id="rId3"/>
              </a:rPr>
              <a:t>https://www.youtube.com/watch?v=xnFbE5ExO1Y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533" y="4373926"/>
            <a:ext cx="610924" cy="6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246700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/>
              <a:t>Argumentação - Comodificação Social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267550" y="3418425"/>
            <a:ext cx="4346700" cy="43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     Perda da consciência de cidadão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895400" y="1026750"/>
            <a:ext cx="5353200" cy="1708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2096850" y="1498500"/>
            <a:ext cx="4845300" cy="7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Cidadão</a:t>
            </a:r>
            <a:r>
              <a:rPr lang="en" sz="2000">
                <a:solidFill>
                  <a:schemeClr val="dk1"/>
                </a:solidFill>
              </a:rPr>
              <a:t> vs. </a:t>
            </a:r>
            <a:r>
              <a:rPr lang="en" sz="4000">
                <a:solidFill>
                  <a:schemeClr val="dk1"/>
                </a:solidFill>
              </a:rPr>
              <a:t>Consumidor</a:t>
            </a:r>
          </a:p>
        </p:txBody>
      </p:sp>
      <p:sp>
        <p:nvSpPr>
          <p:cNvPr id="217" name="Shape 217"/>
          <p:cNvSpPr/>
          <p:nvPr/>
        </p:nvSpPr>
        <p:spPr>
          <a:xfrm>
            <a:off x="2320050" y="3133275"/>
            <a:ext cx="4503900" cy="10101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246700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/>
              <a:t>Argumentação - Comodificação Social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96950" y="131225"/>
            <a:ext cx="87501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/>
              <a:t>Argumentação - Tempo pontilhista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08650" y="1318100"/>
            <a:ext cx="8621700" cy="374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Sociedade líquida-moderna de consumidores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Rupturas e descontinuidades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‘’Instantes eternos’’, sucessão de presentes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Não há ideia de progresso lento e contínuo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Cada ponto: novo começo cheio de oportunidades únicas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Vida agorista: impulsos de aquisição e descarte -&gt; tende a ser apressada para não perder oportunidades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Pressa: necessidade de descartar e substituir maior do que a adquirir</a:t>
            </a:r>
          </a:p>
          <a:p>
            <a:pPr marL="457200" lvl="0" indent="-355600" algn="just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</a:rPr>
              <a:t>Sucessão de situações que não podem ser derivadas das anteriores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n" sz="2000"/>
              <a:t> 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669" y="1134419"/>
            <a:ext cx="1266999" cy="12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Agenda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19375" y="1295125"/>
            <a:ext cx="8313600" cy="35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Biografia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Bibliografia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Dinâmica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Tese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Tipos Ideais de Weber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Argumentação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Autores citados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Pontos fortes e fracos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Conclusão do autor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Opinião do grupo</a:t>
            </a:r>
          </a:p>
        </p:txBody>
      </p:sp>
      <p:pic>
        <p:nvPicPr>
          <p:cNvPr id="72" name="Shape 72" descr="l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575" y="1603337"/>
            <a:ext cx="2575624" cy="25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72725" y="1066925"/>
            <a:ext cx="3552300" cy="75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>
                <a:solidFill>
                  <a:srgbClr val="222222"/>
                </a:solidFill>
                <a:highlight>
                  <a:srgbClr val="FFFFFF"/>
                </a:highlight>
              </a:rPr>
              <a:t>Fetichismo da Mercadoria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2700" y="2227800"/>
            <a:ext cx="4128600" cy="27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Sociedade de produtores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Desassociação</a:t>
            </a:r>
            <a:r>
              <a:rPr lang="en" sz="2000">
                <a:solidFill>
                  <a:srgbClr val="434343"/>
                </a:solidFill>
              </a:rPr>
              <a:t>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trabalho/mercadoria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Força de trabalho como mercadoria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-698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353225" y="1120325"/>
            <a:ext cx="3552300" cy="75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b="1">
                <a:solidFill>
                  <a:srgbClr val="222222"/>
                </a:solidFill>
                <a:highlight>
                  <a:srgbClr val="FFFFFF"/>
                </a:highlight>
              </a:rPr>
              <a:t>Fetichismo da Subjetividade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090100" y="2297650"/>
            <a:ext cx="4128600" cy="28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Sociedade de consumidores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Adaptação de acordo com a demanda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Eu como mercadoria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905987" y="908225"/>
            <a:ext cx="1184100" cy="11841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77075" y="998525"/>
            <a:ext cx="2343600" cy="99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236" name="Shape 236"/>
          <p:cNvSpPr/>
          <p:nvPr/>
        </p:nvSpPr>
        <p:spPr>
          <a:xfrm>
            <a:off x="5957575" y="1000625"/>
            <a:ext cx="2343600" cy="99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96950" y="61925"/>
            <a:ext cx="87501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/>
              <a:t>Argumentação - Fetichismo da subjetividade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Eu, etiqueta -</a:t>
            </a:r>
            <a:r>
              <a:rPr lang="en" b="1">
                <a:solidFill>
                  <a:srgbClr val="000000"/>
                </a:solidFill>
              </a:rPr>
              <a:t> Carlos Drummond de Andrade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 descr="Vídeo feito por Lucas Sabino e Jéferson Georgete baseado no poema Eu, Etiqueta de Carlos Drumond de Andrade para um Trabalho do CIEE - Instrutora Ana Spanholeto" title="Eu, Etiqueta">
            <a:hlinkClick r:id="rId3"/>
          </p:cNvPr>
          <p:cNvSpPr/>
          <p:nvPr/>
        </p:nvSpPr>
        <p:spPr>
          <a:xfrm>
            <a:off x="1977900" y="13014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291600" y="300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>
                <a:highlight>
                  <a:srgbClr val="FFFFFF"/>
                </a:highlight>
              </a:rPr>
              <a:t>Argumentação - Consequências psicossociais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49" name="Shape 249"/>
          <p:cNvSpPr txBox="1"/>
          <p:nvPr/>
        </p:nvSpPr>
        <p:spPr>
          <a:xfrm>
            <a:off x="271350" y="1233450"/>
            <a:ext cx="8561100" cy="356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>
                <a:highlight>
                  <a:srgbClr val="FFFFFF"/>
                </a:highlight>
              </a:rPr>
              <a:t>Desabilitação social 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>
                <a:highlight>
                  <a:srgbClr val="FFFFFF"/>
                </a:highlight>
              </a:rPr>
              <a:t>Relacionamento terminados com facilidade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>
                <a:highlight>
                  <a:srgbClr val="FFFFFF"/>
                </a:highlight>
              </a:rPr>
              <a:t>Constante estado de emergência: workaholic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 sz="2000">
                <a:highlight>
                  <a:srgbClr val="FFFFFF"/>
                </a:highlight>
              </a:rPr>
              <a:t>Felicidade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75" y="2856737"/>
            <a:ext cx="2596425" cy="20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900" y="2636980"/>
            <a:ext cx="2313150" cy="233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 descr="Click here to download Racine carée on iTunes: http://smarturl.it/StromaeRacineCarreiT  Music video by Stromae performing carmen. (C) 2015 Mosaert" title="Stromae - carmen">
            <a:hlinkClick r:id="rId5"/>
          </p:cNvPr>
          <p:cNvSpPr/>
          <p:nvPr/>
        </p:nvSpPr>
        <p:spPr>
          <a:xfrm>
            <a:off x="3394799" y="2895673"/>
            <a:ext cx="2596424" cy="1947331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19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Principais autores citados na obra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r="32782"/>
          <a:stretch/>
        </p:blipFill>
        <p:spPr>
          <a:xfrm>
            <a:off x="217349" y="1005274"/>
            <a:ext cx="1707575" cy="2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-193962" y="3060325"/>
            <a:ext cx="24267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/>
              <a:t>Max Weber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8900" y="2311325"/>
            <a:ext cx="1857600" cy="21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1858025" y="4490125"/>
            <a:ext cx="2426700" cy="4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/>
              <a:t>Karl Marx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432212" y="3159675"/>
            <a:ext cx="2314200" cy="4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Sigmund Freud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746364" y="4490125"/>
            <a:ext cx="2183100" cy="4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Thomas Hobbes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412" y="2255187"/>
            <a:ext cx="2182986" cy="218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475" y="1001600"/>
            <a:ext cx="2108642" cy="20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Pontos Fortes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47900" y="1414150"/>
            <a:ext cx="5271300" cy="31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b="1"/>
              <a:t>Comodificação social</a:t>
            </a:r>
          </a:p>
          <a:p>
            <a:pPr lvl="0" indent="45720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Exemplos reais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Associação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900" y="1812162"/>
            <a:ext cx="466649" cy="46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 amt="41000"/>
          </a:blip>
          <a:srcRect r="19614" b="7859"/>
          <a:stretch/>
        </p:blipFill>
        <p:spPr>
          <a:xfrm>
            <a:off x="5920499" y="1017725"/>
            <a:ext cx="3223499" cy="39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Pontos Fortes 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30800" y="1073100"/>
            <a:ext cx="5164800" cy="4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    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/>
              <a:t>      Fetichismo da subjetividade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b="1"/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Pessoas consomem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Remodelam: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000"/>
              <a:t>+ atrativas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2000"/>
              <a:t>+ demanda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25" y="1477775"/>
            <a:ext cx="466649" cy="46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 amt="41000"/>
          </a:blip>
          <a:srcRect r="19614" b="7859"/>
          <a:stretch/>
        </p:blipFill>
        <p:spPr>
          <a:xfrm>
            <a:off x="5920499" y="1107187"/>
            <a:ext cx="3223499" cy="39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Pontos Fortes 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 amt="41000"/>
          </a:blip>
          <a:srcRect r="19614" b="7859"/>
          <a:stretch/>
        </p:blipFill>
        <p:spPr>
          <a:xfrm>
            <a:off x="5920499" y="1017725"/>
            <a:ext cx="3223499" cy="39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311700" y="838750"/>
            <a:ext cx="5164800" cy="4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    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/>
              <a:t>        Fetichismo da subjetividade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00" y="1281287"/>
            <a:ext cx="466649" cy="4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703075" y="2011500"/>
            <a:ext cx="5007900" cy="23055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“Na sociedade de consumidores, ninguém pode se tornar sujeito sem primeiro virar mercadoria”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Pontos Fortes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311700" y="1073100"/>
            <a:ext cx="5386800" cy="401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    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/>
              <a:t>        Fetichismo da subjetividade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 b="1"/>
          </a:p>
          <a:p>
            <a:pPr marL="0" lvl="0" indent="0" rtl="0">
              <a:spcBef>
                <a:spcPts val="0"/>
              </a:spcBef>
              <a:buNone/>
            </a:pPr>
            <a:endParaRPr sz="2400" b="1"/>
          </a:p>
          <a:p>
            <a:pPr lvl="0" indent="457200" rtl="0">
              <a:spcBef>
                <a:spcPts val="0"/>
              </a:spcBef>
              <a:buNone/>
            </a:pPr>
            <a:endParaRPr sz="2000"/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500"/>
              <a:t>Fetichismo da Mercadoria</a:t>
            </a:r>
          </a:p>
          <a:p>
            <a:pPr marL="1371600" lvl="0" indent="457200" rtl="0">
              <a:spcBef>
                <a:spcPts val="0"/>
              </a:spcBef>
              <a:buNone/>
            </a:pPr>
            <a:r>
              <a:rPr lang="en" sz="2500"/>
              <a:t>    (Marx)</a:t>
            </a:r>
          </a:p>
          <a:p>
            <a:pPr lvl="0" rtl="0">
              <a:spcBef>
                <a:spcPts val="0"/>
              </a:spcBef>
              <a:buNone/>
            </a:pPr>
            <a:endParaRPr sz="25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0" lvl="0" indent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50" y="1435475"/>
            <a:ext cx="466649" cy="46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 amt="41000"/>
          </a:blip>
          <a:srcRect r="19614" b="7859"/>
          <a:stretch/>
        </p:blipFill>
        <p:spPr>
          <a:xfrm>
            <a:off x="5920499" y="1017725"/>
            <a:ext cx="3223499" cy="39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764725" y="2429900"/>
            <a:ext cx="4785900" cy="18255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Pontos Fracos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50" y="1190750"/>
            <a:ext cx="341449" cy="34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801700" y="1102375"/>
            <a:ext cx="3576900" cy="6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Tempo pontilhista</a:t>
            </a:r>
          </a:p>
          <a:p>
            <a:pPr lvl="0">
              <a:spcBef>
                <a:spcPts val="0"/>
              </a:spcBef>
              <a:buNone/>
            </a:pPr>
            <a:endParaRPr sz="3000" b="1"/>
          </a:p>
          <a:p>
            <a:pPr lvl="0">
              <a:spcBef>
                <a:spcPts val="0"/>
              </a:spcBef>
              <a:buNone/>
            </a:pPr>
            <a:endParaRPr sz="3000" b="1"/>
          </a:p>
        </p:txBody>
      </p:sp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199" y="1017724"/>
            <a:ext cx="3680349" cy="36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 rot="2211203">
            <a:off x="7077021" y="1595784"/>
            <a:ext cx="416160" cy="2941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 rot="-2095663">
            <a:off x="6926555" y="1505869"/>
            <a:ext cx="416039" cy="3014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801700" y="1817750"/>
            <a:ext cx="4156800" cy="270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Perda visão holística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Alienação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Ações coercitivas para procrastinação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marL="457200" lvl="0" indent="-419100" rtl="0">
              <a:spcBef>
                <a:spcPts val="0"/>
              </a:spcBef>
              <a:buSzPct val="100000"/>
              <a:buChar char="-"/>
            </a:pPr>
            <a:r>
              <a:rPr lang="en" sz="3000"/>
              <a:t>Efemeridade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260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Conclusão do Autor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311700" y="970650"/>
            <a:ext cx="4810500" cy="40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Baixas colaterais do consumismo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-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Comodificação da vida humana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-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Segregação social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-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Aumento da criminalidade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-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(+) Tempo consumindo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      (-)  Tempo cidadão político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550" y="1108450"/>
            <a:ext cx="3813099" cy="38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156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Biografia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48425" y="838200"/>
            <a:ext cx="6044700" cy="3467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Zygmunt Bauman nasceu no dia 19 de novembro de 1925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Iniciou a trajetória acadêmica na Universidade de Varsóvia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Sem muitas perspectivas, o sociólogo abandonou sua pátria e partiu para a Inglaterra, depois de passar pelo Canadá, EUA e Austrália.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No início da década de 70 ele assumiu o cargo de professor titular da Universidade de Leeds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Ganhou renome internacional principalmente após o ano de 1990 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Morreu em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09/01/2017 aos 91 anos em Leeds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4975" y="840787"/>
            <a:ext cx="254731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67" y="0"/>
            <a:ext cx="77214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1049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/>
              <a:t>Então…</a:t>
            </a:r>
          </a:p>
          <a:p>
            <a:pPr lvl="0" algn="ctr">
              <a:spcBef>
                <a:spcPts val="0"/>
              </a:spcBef>
              <a:buNone/>
            </a:pPr>
            <a:endParaRPr sz="3200" b="1"/>
          </a:p>
          <a:p>
            <a:pPr lvl="0" algn="ctr" rtl="0">
              <a:spcBef>
                <a:spcPts val="0"/>
              </a:spcBef>
              <a:buNone/>
            </a:pPr>
            <a:r>
              <a:rPr lang="en" sz="3200" b="1"/>
              <a:t>Em suas palavras,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200" b="1"/>
              <a:t>qual é a tese do livro?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287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Retomando a Tese...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600" y="1096125"/>
            <a:ext cx="7108790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2935650" y="1726825"/>
            <a:ext cx="3934800" cy="24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“As pessoas vivem em uma </a:t>
            </a:r>
            <a:r>
              <a:rPr lang="en" sz="2000" b="1">
                <a:solidFill>
                  <a:srgbClr val="980000"/>
                </a:solidFill>
                <a:highlight>
                  <a:srgbClr val="FFFFFF"/>
                </a:highlight>
              </a:rPr>
              <a:t>sociedade de consumo 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caracterizada por relações sociais padronizadas nos mesmos parâmetros da relação entre </a:t>
            </a:r>
            <a:r>
              <a:rPr lang="en" sz="2000" b="1">
                <a:solidFill>
                  <a:srgbClr val="980000"/>
                </a:solidFill>
                <a:highlight>
                  <a:srgbClr val="FFFFFF"/>
                </a:highlight>
              </a:rPr>
              <a:t>consumidores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e </a:t>
            </a:r>
            <a:r>
              <a:rPr lang="en" sz="2000" b="1">
                <a:solidFill>
                  <a:srgbClr val="980000"/>
                </a:solidFill>
                <a:highlight>
                  <a:srgbClr val="FFFFFF"/>
                </a:highlight>
              </a:rPr>
              <a:t>objetos de consumo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.”</a:t>
            </a:r>
          </a:p>
          <a:p>
            <a:pPr lvl="0" algn="ctr">
              <a:spcBef>
                <a:spcPts val="0"/>
              </a:spcBef>
              <a:buNone/>
            </a:pPr>
            <a:endParaRPr sz="220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300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Opinião do grupo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Separação em tipos ideais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Análise do mundo líquido moderno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Vários autores e exemplos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400">
                <a:solidFill>
                  <a:srgbClr val="000000"/>
                </a:solidFill>
              </a:rPr>
              <a:t>Não contra-argumenta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002" y="2437625"/>
            <a:ext cx="3314699" cy="27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4896800" y="496750"/>
            <a:ext cx="3870600" cy="243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/>
              <a:t>Ana Beatriz Rezende - nº USP: 9782927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Bárbara Mascarini - nº USP: 9782695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Brenda Frigieri </a:t>
            </a:r>
            <a:r>
              <a:rPr lang="en" sz="1600">
                <a:solidFill>
                  <a:schemeClr val="dk1"/>
                </a:solidFill>
              </a:rPr>
              <a:t>- nº USP:9782715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Mayara Yoshiyassu </a:t>
            </a:r>
            <a:r>
              <a:rPr lang="en" sz="1600">
                <a:solidFill>
                  <a:schemeClr val="dk1"/>
                </a:solidFill>
              </a:rPr>
              <a:t>- nº USP: 8529884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/>
              <a:t>Noemi Arjona </a:t>
            </a:r>
            <a:r>
              <a:rPr lang="en" sz="1600">
                <a:solidFill>
                  <a:schemeClr val="dk1"/>
                </a:solidFill>
              </a:rPr>
              <a:t>- nº USP: 9282457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5875"/>
            <a:ext cx="583882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869325" y="496750"/>
            <a:ext cx="3094500" cy="6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latin typeface="Bree Serif"/>
                <a:ea typeface="Bree Serif"/>
                <a:cs typeface="Bree Serif"/>
                <a:sym typeface="Bree Serif"/>
              </a:rPr>
              <a:t>Obrigada!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Bree Serif"/>
                <a:ea typeface="Bree Serif"/>
                <a:cs typeface="Bree Serif"/>
                <a:sym typeface="Bree Serif"/>
              </a:rPr>
              <a:t>Dúvidas?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31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Bibliografia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0100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Autor de extenso trabalho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No Brasil, há pelo menos 16 de seus livros traduzidos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Entre eles os principais são: “Globalização: as Consequências Humanas” (1998), “Amor Líquido” (2003), “Vida Líquida” (2005), “Tempos Líquidos” (2007) e “A Riqueza de Poucos Beneficia Todos Nós” (2015)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Modernidade líquida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Buscam meios para a compreensão da complexidade humana 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Os principais temas abordados pelo autor estão associados à vida cotidiana, sendo variados e amplos: globalização, holocausto, amor, sociedade de consumo, individualidade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17634487_1258060137564660_512813918374622495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50" y="256975"/>
            <a:ext cx="4287374" cy="23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17629698_10154676944594811_1108066768427016439_n.jpg"/>
          <p:cNvPicPr preferRelativeResize="0"/>
          <p:nvPr/>
        </p:nvPicPr>
        <p:blipFill rotWithShape="1">
          <a:blip r:embed="rId4">
            <a:alphaModFix/>
          </a:blip>
          <a:srcRect b="57064"/>
          <a:stretch/>
        </p:blipFill>
        <p:spPr>
          <a:xfrm>
            <a:off x="4914300" y="167837"/>
            <a:ext cx="3954050" cy="22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15326616_1356422947714893_5485696153510094031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299" y="2425200"/>
            <a:ext cx="1484649" cy="14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15590494_710136869160466_5286642700946730146_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3925" y="2425187"/>
            <a:ext cx="1187100" cy="11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15078820_823293331145316_3262965644984719677_n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037" y="3942400"/>
            <a:ext cx="1127024" cy="11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15825848_743294382502477_5763757391622768032_n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3925" y="3742849"/>
            <a:ext cx="1274424" cy="127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012" y="2749509"/>
            <a:ext cx="3954050" cy="226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92347" y="3913845"/>
            <a:ext cx="1274423" cy="118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08173" y="2581526"/>
            <a:ext cx="1274423" cy="127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Dinâmica - Indagações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- Entidades: conhecimento ou currículo?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- Curso de leitura veloz: habilidade ou dimensão do simples e fácil?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- Meditação mindfulness: bem-estar ou produtividade?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- Avaliação dos estudantes: adequada ou apenas um rótulo?</a:t>
            </a: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CC0000"/>
                </a:solidFill>
              </a:rPr>
              <a:t>Como tudo isso se relaciona com a Sociedade de Consumo?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6322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Tese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77325" y="863550"/>
            <a:ext cx="5566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“As pessoas vivem em uma sociedade de consumo caracterizada por relações sociais padronizadas nos mesmos parâmetros da relação entre consumidores e objetos de consumo.”</a:t>
            </a:r>
          </a:p>
        </p:txBody>
      </p:sp>
      <p:sp>
        <p:nvSpPr>
          <p:cNvPr id="104" name="Shape 104"/>
          <p:cNvSpPr/>
          <p:nvPr/>
        </p:nvSpPr>
        <p:spPr>
          <a:xfrm>
            <a:off x="2946975" y="3359025"/>
            <a:ext cx="427200" cy="6954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50125" y="4211875"/>
            <a:ext cx="6508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O homem é uma mercadoria</a:t>
            </a:r>
          </a:p>
        </p:txBody>
      </p:sp>
      <p:pic>
        <p:nvPicPr>
          <p:cNvPr id="106" name="Shape 106" descr="ta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649" y="2431400"/>
            <a:ext cx="2550649" cy="2550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377325" y="1265725"/>
            <a:ext cx="5566500" cy="184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 descr="m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637" y="159575"/>
            <a:ext cx="2399024" cy="23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Tipos Ideais - Weber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23400" y="1286600"/>
            <a:ext cx="8520600" cy="4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Instrumentos de análise da sociedade</a:t>
            </a:r>
          </a:p>
        </p:txBody>
      </p:sp>
      <p:sp>
        <p:nvSpPr>
          <p:cNvPr id="115" name="Shape 115"/>
          <p:cNvSpPr/>
          <p:nvPr/>
        </p:nvSpPr>
        <p:spPr>
          <a:xfrm>
            <a:off x="393650" y="2197750"/>
            <a:ext cx="2229900" cy="1115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Consumismo</a:t>
            </a:r>
          </a:p>
        </p:txBody>
      </p:sp>
      <p:sp>
        <p:nvSpPr>
          <p:cNvPr id="116" name="Shape 116"/>
          <p:cNvSpPr/>
          <p:nvPr/>
        </p:nvSpPr>
        <p:spPr>
          <a:xfrm>
            <a:off x="3457050" y="2197750"/>
            <a:ext cx="2229900" cy="1115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/>
              <a:t>Sociedade de Consumidores</a:t>
            </a:r>
          </a:p>
        </p:txBody>
      </p:sp>
      <p:sp>
        <p:nvSpPr>
          <p:cNvPr id="117" name="Shape 117"/>
          <p:cNvSpPr/>
          <p:nvPr/>
        </p:nvSpPr>
        <p:spPr>
          <a:xfrm>
            <a:off x="6520450" y="2197750"/>
            <a:ext cx="2229900" cy="1115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Cultura consumista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574" y="127650"/>
            <a:ext cx="1345099" cy="17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hopping-c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700" y="3686424"/>
            <a:ext cx="1113799" cy="111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users-relati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488" y="3640812"/>
            <a:ext cx="1205025" cy="12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custom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8512" y="3660925"/>
            <a:ext cx="1205025" cy="12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31600" y="421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Consumo X Consumismo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Revolução consumista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-"/>
            </a:pPr>
            <a:r>
              <a:rPr lang="en" sz="2400">
                <a:solidFill>
                  <a:srgbClr val="222222"/>
                </a:solidFill>
              </a:rPr>
              <a:t>Insaciabilidade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-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Obsolescência programada/planejada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22222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 descr="shopping-ba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999" y="300700"/>
            <a:ext cx="18421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garb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000" y="3183274"/>
            <a:ext cx="1842150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7164475" y="2315362"/>
            <a:ext cx="427200" cy="6954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Apresentação na tela (16:9)</PresentationFormat>
  <Paragraphs>220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Verdana</vt:lpstr>
      <vt:lpstr>Arial</vt:lpstr>
      <vt:lpstr>Bree Serif</vt:lpstr>
      <vt:lpstr>simple-light-2</vt:lpstr>
      <vt:lpstr>Apresentação do PowerPoint</vt:lpstr>
      <vt:lpstr>Agenda</vt:lpstr>
      <vt:lpstr>Biografia</vt:lpstr>
      <vt:lpstr>Bibliografia</vt:lpstr>
      <vt:lpstr>Apresentação do PowerPoint</vt:lpstr>
      <vt:lpstr>Dinâmica - Indagações</vt:lpstr>
      <vt:lpstr>Tese</vt:lpstr>
      <vt:lpstr>Tipos Ideais - Weber</vt:lpstr>
      <vt:lpstr>Consumo X Consumismo</vt:lpstr>
      <vt:lpstr>Consumismo - Clóvis de Barros Filho</vt:lpstr>
      <vt:lpstr>Sociedade de Consumidores</vt:lpstr>
      <vt:lpstr>Cultura consumista</vt:lpstr>
      <vt:lpstr>Argumentação - Comodificação Social</vt:lpstr>
      <vt:lpstr>Argumentação - Comodificação Social</vt:lpstr>
      <vt:lpstr>Apresentação do PowerPoint</vt:lpstr>
      <vt:lpstr>Argumentação - Comodificação Social</vt:lpstr>
      <vt:lpstr>Argumentação - Comodificação Social</vt:lpstr>
      <vt:lpstr>Argumentação - Comodificação Social</vt:lpstr>
      <vt:lpstr>Argumentação - Tempo pontilhista</vt:lpstr>
      <vt:lpstr>Fetichismo da Mercadoria</vt:lpstr>
      <vt:lpstr>Eu, etiqueta - Carlos Drummond de Andrade </vt:lpstr>
      <vt:lpstr>Argumentação - Consequências psicossociais </vt:lpstr>
      <vt:lpstr>Principais autores citados na obra</vt:lpstr>
      <vt:lpstr>Pontos Fortes </vt:lpstr>
      <vt:lpstr>Pontos Fortes </vt:lpstr>
      <vt:lpstr>Pontos Fortes </vt:lpstr>
      <vt:lpstr>Pontos Fortes </vt:lpstr>
      <vt:lpstr>Pontos Fracos</vt:lpstr>
      <vt:lpstr>Conclusão do Autor</vt:lpstr>
      <vt:lpstr>Então…  Em suas palavras,  qual é a tese do livro?</vt:lpstr>
      <vt:lpstr>Retomando a Tese... </vt:lpstr>
      <vt:lpstr>Opinião do grupo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Valquiria Padilha</dc:creator>
  <cp:lastModifiedBy>Valquiria Padilha</cp:lastModifiedBy>
  <cp:revision>2</cp:revision>
  <dcterms:modified xsi:type="dcterms:W3CDTF">2017-05-08T20:39:36Z</dcterms:modified>
</cp:coreProperties>
</file>