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364" r:id="rId2"/>
    <p:sldId id="391" r:id="rId3"/>
    <p:sldId id="410" r:id="rId4"/>
    <p:sldId id="435" r:id="rId5"/>
    <p:sldId id="415" r:id="rId6"/>
    <p:sldId id="413" r:id="rId7"/>
    <p:sldId id="417" r:id="rId8"/>
    <p:sldId id="436" r:id="rId9"/>
    <p:sldId id="437" r:id="rId10"/>
    <p:sldId id="409" r:id="rId11"/>
    <p:sldId id="438" r:id="rId12"/>
    <p:sldId id="439" r:id="rId13"/>
    <p:sldId id="422" r:id="rId14"/>
    <p:sldId id="423" r:id="rId15"/>
    <p:sldId id="424" r:id="rId16"/>
  </p:sldIdLst>
  <p:sldSz cx="9144000" cy="6858000" type="screen4x3"/>
  <p:notesSz cx="6858000" cy="9774238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 autoAdjust="0"/>
    <p:restoredTop sz="94660"/>
  </p:normalViewPr>
  <p:slideViewPr>
    <p:cSldViewPr>
      <p:cViewPr varScale="1">
        <p:scale>
          <a:sx n="112" d="100"/>
          <a:sy n="112" d="100"/>
        </p:scale>
        <p:origin x="1640" y="184"/>
      </p:cViewPr>
      <p:guideLst>
        <p:guide orient="horz" pos="3936"/>
        <p:guide pos="4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78" y="-78"/>
      </p:cViewPr>
      <p:guideLst>
        <p:guide orient="horz" pos="3078"/>
        <p:guide pos="2160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5C9A1F5-BA5E-3B14-4FD8-FE9701DB80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0EF773A-8AAF-5FDD-D818-D4C96623B67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913" y="0"/>
            <a:ext cx="2960687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CA0D4ADB-439B-F734-C366-E317BF584F9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7825"/>
            <a:ext cx="2960688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328BBF87-5BBC-D5FC-569B-8C38F10BC6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913" y="9267825"/>
            <a:ext cx="2960687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1">
                <a:solidFill>
                  <a:schemeClr val="bg1"/>
                </a:solidFill>
                <a:latin typeface="Eurostile" panose="020B0504020202050204" pitchFamily="34" charset="77"/>
              </a:defRPr>
            </a:lvl1pPr>
          </a:lstStyle>
          <a:p>
            <a:pPr>
              <a:defRPr/>
            </a:pPr>
            <a:fld id="{AC629062-47DD-DB46-99ED-E6181228D51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4CE90905-5621-85A8-0892-1DD474A6AB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0688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2D8A597-455D-B50F-9D29-8E61852E94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1913" y="0"/>
            <a:ext cx="2960687" cy="4810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E072AE8-D4C7-6BF6-7A3A-2F873EA83CD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19138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89540665-DBA8-CE22-BA87-A51533C9BDC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633913"/>
            <a:ext cx="5010150" cy="43957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50870CBD-F761-5285-2A5E-98BE9BE923B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7825"/>
            <a:ext cx="2960688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 b="1">
                <a:solidFill>
                  <a:schemeClr val="bg1"/>
                </a:solidFill>
                <a:latin typeface="Eurostile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71188848-7B1E-523E-EC50-CBA5BB3293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1913" y="9267825"/>
            <a:ext cx="2960687" cy="47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</p:spPr>
        <p:txBody>
          <a:bodyPr vert="horz" wrap="square" lIns="90288" tIns="45144" rIns="90288" bIns="45144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 b="1">
                <a:solidFill>
                  <a:schemeClr val="bg1"/>
                </a:solidFill>
                <a:latin typeface="Eurostile" panose="020B0504020202050204" pitchFamily="34" charset="77"/>
              </a:defRPr>
            </a:lvl1pPr>
          </a:lstStyle>
          <a:p>
            <a:pPr>
              <a:defRPr/>
            </a:pPr>
            <a:fld id="{69BDEC73-B968-7E4A-BA2B-E30929A23A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207F7CB-577E-6FCF-4E7C-8FA11167D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pt-BR" altLang="pt-BR" sz="2400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DC849FAF-2615-BDBE-2BB3-36B8F5A05483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4" name="Rectangle 9">
              <a:extLst>
                <a:ext uri="{FF2B5EF4-FFF2-40B4-BE49-F238E27FC236}">
                  <a16:creationId xmlns:a16="http://schemas.microsoft.com/office/drawing/2014/main" id="{EBE63986-44CA-D2EC-A877-30CC1C00E0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5" name="Rectangle 10">
              <a:extLst>
                <a:ext uri="{FF2B5EF4-FFF2-40B4-BE49-F238E27FC236}">
                  <a16:creationId xmlns:a16="http://schemas.microsoft.com/office/drawing/2014/main" id="{741E3423-B015-28F8-9346-8F9A0FA79D4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67A5E428-E6D9-8E40-6777-F87F42717E7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7" name="Rectangle 12">
              <a:extLst>
                <a:ext uri="{FF2B5EF4-FFF2-40B4-BE49-F238E27FC236}">
                  <a16:creationId xmlns:a16="http://schemas.microsoft.com/office/drawing/2014/main" id="{186ED0C7-9210-475B-5F1B-790FFA3022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8" name="Line 13">
              <a:extLst>
                <a:ext uri="{FF2B5EF4-FFF2-40B4-BE49-F238E27FC236}">
                  <a16:creationId xmlns:a16="http://schemas.microsoft.com/office/drawing/2014/main" id="{CD1BB80F-A0BB-4162-CB61-14792D952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1B69C616-A596-8693-5032-008153EA6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</p:grpSp>
      <p:sp>
        <p:nvSpPr>
          <p:cNvPr id="337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3379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latin typeface="Arial" panose="020B0604020202020204" pitchFamily="34" charset="0"/>
              </a:defRPr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C78B73B5-1A7C-A06C-2FDE-4F65BA7DAE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E9702F1-3756-7A3D-32E4-CC5070E384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93E1474D-4EF5-F0BD-84F1-3947DE7059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62BD58-C1A9-1644-8089-DA2E08DABA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364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2476DF-19EC-0514-733B-815CAD7F4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707BE8-83F6-2823-F7EA-A96577A64F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8363F1-9B33-A7C6-8DB1-04AB7F603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F950A-BDF9-464A-A43C-2E50BDEE33C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862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7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75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804D25-B1D4-5DD1-82F7-1F63A3B09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F0F697-2629-4EA3-ACC5-EF35EF8DCE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DB029B-D69F-5B41-CC58-D2CB58081F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9D8FD-FCC9-074D-8FE5-A01330B75E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505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64EE3C-2738-1A81-4703-51FC195459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495E7B-0DDC-E468-C2E1-BF040F50F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609B36-71BD-652A-845D-5DD55D90A0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11E10-D4E6-DE4C-9946-7BCDD9A9D00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878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A53A1B-10F8-7F72-855A-6CEADC991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9AD95F-1E58-0B78-E2B5-69F999E1F6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6AC3DE-9183-65A9-6DFD-39275A7332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FE303-D88C-4948-9353-9E2E693F8C9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275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02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302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30C7C6-176B-3820-4EF6-3EE66956E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6BB68-F379-5A19-6AEC-49A6C5041B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3F98B-A65C-A418-2470-662CB5EA22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62A90-6543-F94D-82EE-A40266535E9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838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DC59435-0288-F1AC-0C62-4F492D5D74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F70F96-63A9-70B3-1C63-026E2EA5F4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0922D4-56AB-3609-F4E2-2DEC11BC6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0B849-F320-EA44-9174-5D4446CB634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9750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6CB21AA-E164-920D-022A-8DF6DC6BA1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2E9F0A-01EF-FEAA-83E3-ECBE598E24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B9DA98-3485-89ED-B69B-B0B59CD65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BB817-5DCF-984B-8A1D-2234B7802DA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1130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C9A386-577C-2B23-41D6-0E997517E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51ED6C-CA76-52D7-D2AF-A19F67858B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4EE5E6-DB0C-2FB2-CF57-60B684F64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2B68B-8200-7348-9EE8-C61198139B3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1575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949612-F69F-E1F9-1026-E660B26A2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B7AC89-5CD4-CC58-1F3C-58F6C07D6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121445-079C-BE72-25A2-578292AF46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5D2B-8283-BB41-A21A-EAD3CECAAC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8116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4573AF-D525-1FA4-7693-5FF1D8B8E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8AEDB-2C96-DBBF-1FB9-7937A59794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13CFF4-7F57-523A-BB87-1A3A0CC748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8FF57-3541-9D4A-BA3B-D3098AE8B1B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959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6AC195-F2F5-39C0-CD05-8B0FB82DE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5D319EC-CB58-EE87-2091-553E1BAE1A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30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336900" name="Rectangle 4">
            <a:extLst>
              <a:ext uri="{FF2B5EF4-FFF2-40B4-BE49-F238E27FC236}">
                <a16:creationId xmlns:a16="http://schemas.microsoft.com/office/drawing/2014/main" id="{9A192FB4-E6A5-3BB1-7BA8-420A5D5B7E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1676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36901" name="Rectangle 5">
            <a:extLst>
              <a:ext uri="{FF2B5EF4-FFF2-40B4-BE49-F238E27FC236}">
                <a16:creationId xmlns:a16="http://schemas.microsoft.com/office/drawing/2014/main" id="{016FC7C4-4D77-9F48-6BFE-78F0DD63ED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336902" name="Rectangle 6">
            <a:extLst>
              <a:ext uri="{FF2B5EF4-FFF2-40B4-BE49-F238E27FC236}">
                <a16:creationId xmlns:a16="http://schemas.microsoft.com/office/drawing/2014/main" id="{69386FE8-EBB7-654D-3364-4E4D76C965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0A47E9-35C0-564A-8553-1E728851941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grpSp>
        <p:nvGrpSpPr>
          <p:cNvPr id="1031" name="Group 7">
            <a:extLst>
              <a:ext uri="{FF2B5EF4-FFF2-40B4-BE49-F238E27FC236}">
                <a16:creationId xmlns:a16="http://schemas.microsoft.com/office/drawing/2014/main" id="{34698A3F-16B9-2D53-DC20-96477E635EF0}"/>
              </a:ext>
            </a:extLst>
          </p:cNvPr>
          <p:cNvGrpSpPr>
            <a:grpSpLocks/>
          </p:cNvGrpSpPr>
          <p:nvPr/>
        </p:nvGrpSpPr>
        <p:grpSpPr bwMode="auto">
          <a:xfrm>
            <a:off x="279400" y="152400"/>
            <a:ext cx="8686800" cy="1600200"/>
            <a:chOff x="176" y="96"/>
            <a:chExt cx="5472" cy="1008"/>
          </a:xfrm>
        </p:grpSpPr>
        <p:sp>
          <p:nvSpPr>
            <p:cNvPr id="1032" name="Line 8">
              <a:extLst>
                <a:ext uri="{FF2B5EF4-FFF2-40B4-BE49-F238E27FC236}">
                  <a16:creationId xmlns:a16="http://schemas.microsoft.com/office/drawing/2014/main" id="{C2D71C12-F306-7484-1D8B-F5E2B2810E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" name="Rectangle 9">
              <a:extLst>
                <a:ext uri="{FF2B5EF4-FFF2-40B4-BE49-F238E27FC236}">
                  <a16:creationId xmlns:a16="http://schemas.microsoft.com/office/drawing/2014/main" id="{1DB9AFD8-7FE1-202C-3F24-F5EAAF6BEE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4" name="Rectangle 10">
              <a:extLst>
                <a:ext uri="{FF2B5EF4-FFF2-40B4-BE49-F238E27FC236}">
                  <a16:creationId xmlns:a16="http://schemas.microsoft.com/office/drawing/2014/main" id="{8C33C128-D92A-1041-8879-97C603543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5" name="Rectangle 11">
              <a:extLst>
                <a:ext uri="{FF2B5EF4-FFF2-40B4-BE49-F238E27FC236}">
                  <a16:creationId xmlns:a16="http://schemas.microsoft.com/office/drawing/2014/main" id="{AFA08D2E-B635-D775-93DD-ECB50DCA4A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  <p:sp>
          <p:nvSpPr>
            <p:cNvPr id="1036" name="Rectangle 12">
              <a:extLst>
                <a:ext uri="{FF2B5EF4-FFF2-40B4-BE49-F238E27FC236}">
                  <a16:creationId xmlns:a16="http://schemas.microsoft.com/office/drawing/2014/main" id="{88A10A68-23EA-3F4B-68A6-901B84553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defRPr/>
              </a:pPr>
              <a:endParaRPr lang="pt-BR" altLang="pt-BR" sz="24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o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7950" indent="-46831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13" indent="-4381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468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8" name="Text Box 2058">
            <a:extLst>
              <a:ext uri="{FF2B5EF4-FFF2-40B4-BE49-F238E27FC236}">
                <a16:creationId xmlns:a16="http://schemas.microsoft.com/office/drawing/2014/main" id="{28750AFD-301D-812E-6CB3-9A4E7F1F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675"/>
            <a:ext cx="9144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pt-BR" altLang="pt-BR" sz="4800" b="1">
              <a:latin typeface="City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latin typeface="City" pitchFamily="2" charset="0"/>
              </a:rPr>
              <a:t>CARTOGRAFIA ESCOLAR</a:t>
            </a:r>
          </a:p>
          <a:p>
            <a:pPr algn="ctr" eaLnBrk="1" hangingPunct="1">
              <a:spcBef>
                <a:spcPct val="50000"/>
              </a:spcBef>
            </a:pPr>
            <a:endParaRPr lang="pt-BR" altLang="pt-BR" sz="4000" b="1">
              <a:latin typeface="City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pt-BR" altLang="pt-BR" sz="4000" b="1">
                <a:latin typeface="City" pitchFamily="2" charset="0"/>
              </a:rPr>
              <a:t>Profa. Ana Paula Gomes Seferian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8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1026">
            <a:extLst>
              <a:ext uri="{FF2B5EF4-FFF2-40B4-BE49-F238E27FC236}">
                <a16:creationId xmlns:a16="http://schemas.microsoft.com/office/drawing/2014/main" id="{0D1DD4AA-82D1-F0F8-0700-36BAFC5A1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981200"/>
            <a:ext cx="3733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CONCEITOS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ESCALA;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LEGENDA;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ORIENTAÇÃO;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DIREÇÃO;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ÁREA, PONTO E LINHA;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VISÃO VERTICAL E OBLÍQUA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IMAGEM BIDIMENSIONAL E TRIDIMENSIONAL;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PONTO DE REFERÊNCIA</a:t>
            </a:r>
          </a:p>
        </p:txBody>
      </p:sp>
      <p:sp>
        <p:nvSpPr>
          <p:cNvPr id="332803" name="Rectangle 1027">
            <a:extLst>
              <a:ext uri="{FF2B5EF4-FFF2-40B4-BE49-F238E27FC236}">
                <a16:creationId xmlns:a16="http://schemas.microsoft.com/office/drawing/2014/main" id="{F30DBDE6-7204-71A8-4C0E-E5A5873FF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81200"/>
            <a:ext cx="4038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MAPAS COGNITIVOS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pt-BR" altLang="pt-BR" sz="2000">
                <a:latin typeface="Arial" panose="020B0604020202020204" pitchFamily="34" charset="0"/>
              </a:rPr>
              <a:t>REPRESENTAÇÃO GRÁFICA;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pt-BR" altLang="pt-BR" sz="200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pt-BR" altLang="pt-BR" sz="2000" b="1">
                <a:latin typeface="Arial" panose="020B0604020202020204" pitchFamily="34" charset="0"/>
              </a:rPr>
              <a:t>MAPAS MENTAIS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CULTURAL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AFETIVA; E</a:t>
            </a:r>
          </a:p>
          <a:p>
            <a:pPr>
              <a:spcBef>
                <a:spcPct val="20000"/>
              </a:spcBef>
              <a:buFontTx/>
              <a:buAutoNum type="alphaLcParenR"/>
            </a:pPr>
            <a:r>
              <a:rPr lang="pt-BR" altLang="pt-BR" sz="2000">
                <a:latin typeface="Arial" panose="020B0604020202020204" pitchFamily="34" charset="0"/>
              </a:rPr>
              <a:t>DIMENSÃO POLÍTICA.</a:t>
            </a:r>
          </a:p>
        </p:txBody>
      </p:sp>
      <p:sp>
        <p:nvSpPr>
          <p:cNvPr id="332805" name="Rectangle 1029">
            <a:extLst>
              <a:ext uri="{FF2B5EF4-FFF2-40B4-BE49-F238E27FC236}">
                <a16:creationId xmlns:a16="http://schemas.microsoft.com/office/drawing/2014/main" id="{C44A11EA-9F55-F19E-9655-385DF8F74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85800"/>
            <a:ext cx="861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BR" altLang="pt-BR" sz="2400" b="1">
                <a:latin typeface="Arial" panose="020B0604020202020204" pitchFamily="34" charset="0"/>
              </a:rPr>
              <a:t>CONCEITOS CARTOGRÁFICOS E O </a:t>
            </a:r>
          </a:p>
          <a:p>
            <a:pPr algn="ctr">
              <a:spcBef>
                <a:spcPct val="20000"/>
              </a:spcBef>
            </a:pPr>
            <a:r>
              <a:rPr lang="pt-BR" altLang="pt-BR" sz="2400" b="1">
                <a:latin typeface="Arial" panose="020B0604020202020204" pitchFamily="34" charset="0"/>
              </a:rPr>
              <a:t>CONHECIMENTO GEOGRÁFICO </a:t>
            </a:r>
            <a:endParaRPr lang="pt-BR" altLang="pt-BR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2" grpId="0" autoUpdateAnimBg="0"/>
      <p:bldP spid="332803" grpId="0" autoUpdateAnimBg="0"/>
      <p:bldP spid="33280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lementos de um mapa. Quais são os elementos de um mapa? - Brasil Escola">
            <a:extLst>
              <a:ext uri="{FF2B5EF4-FFF2-40B4-BE49-F238E27FC236}">
                <a16:creationId xmlns:a16="http://schemas.microsoft.com/office/drawing/2014/main" id="{8BB98C3C-793A-A10B-079A-092FCA8E4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620610"/>
            <a:ext cx="6912960" cy="603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41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Os elementos que compõem um mapa | Nova Escola">
            <a:extLst>
              <a:ext uri="{FF2B5EF4-FFF2-40B4-BE49-F238E27FC236}">
                <a16:creationId xmlns:a16="http://schemas.microsoft.com/office/drawing/2014/main" id="{B2DF4934-0528-B658-A334-9323A10EC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50" y="385982"/>
            <a:ext cx="5360388" cy="64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0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BA9C3BBD-B58E-B167-E6CD-7BEA7B83E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b="1"/>
              <a:t>Relações Espaciais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6317D426-DD6F-1027-5C13-235A45538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altLang="pt-BR" sz="2400"/>
              <a:t>Segundo Piaget a compreensão do espaço pela criança acontece por meio das relações </a:t>
            </a:r>
            <a:r>
              <a:rPr lang="pt-BR" altLang="pt-BR" sz="2400" b="1"/>
              <a:t>topológicas, projetivas e euclidianas</a:t>
            </a:r>
            <a:r>
              <a:rPr lang="pt-BR" altLang="pt-BR" sz="2400"/>
              <a:t>.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topológicas</a:t>
            </a:r>
            <a:r>
              <a:rPr lang="pt-BR" altLang="pt-BR" sz="2400"/>
              <a:t> – reforçam a idéia de ordem, separação, sequência, proximidade e continuidade (entre, antes, depois, ao lado...).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projetivas – </a:t>
            </a:r>
            <a:r>
              <a:rPr lang="pt-BR" altLang="pt-BR" sz="2400"/>
              <a:t>esquerda, direita, frente e atrás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  <a:p>
            <a:pPr eaLnBrk="1" hangingPunct="1">
              <a:lnSpc>
                <a:spcPct val="90000"/>
              </a:lnSpc>
            </a:pPr>
            <a:r>
              <a:rPr lang="pt-BR" altLang="pt-BR" sz="2400" b="1"/>
              <a:t>Relações euclidianas</a:t>
            </a:r>
            <a:r>
              <a:rPr lang="pt-BR" altLang="pt-BR" sz="2400"/>
              <a:t> – área, tamanho, distância (perto, longe...)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pt-BR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975E6E23-0084-B843-4D8E-52C81AB4282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1123950"/>
            <a:ext cx="7772400" cy="822325"/>
          </a:xfrm>
        </p:spPr>
        <p:txBody>
          <a:bodyPr/>
          <a:lstStyle/>
          <a:p>
            <a:pPr eaLnBrk="1" hangingPunct="1"/>
            <a:r>
              <a:rPr lang="pt-BR" altLang="pt-BR" sz="2800" b="1"/>
              <a:t>Relações Espaciais e o Letramento </a:t>
            </a:r>
            <a:endParaRPr lang="pt-BR" altLang="pt-BR" sz="2800"/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704DEF1F-9547-B1D5-196D-DA317F8CEF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3716338"/>
            <a:ext cx="6840537" cy="14414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altLang="pt-BR" sz="2400"/>
              <a:t>As relações espaciais possibilitam ao indivíduo fazer a </a:t>
            </a:r>
            <a:r>
              <a:rPr lang="pt-BR" altLang="pt-BR" sz="2400" b="1"/>
              <a:t>leitura da</a:t>
            </a:r>
            <a:r>
              <a:rPr lang="pt-BR" altLang="pt-BR" sz="2400"/>
              <a:t> </a:t>
            </a:r>
            <a:r>
              <a:rPr lang="pt-BR" altLang="pt-BR" sz="2400" b="1"/>
              <a:t>realidade</a:t>
            </a:r>
            <a:r>
              <a:rPr lang="pt-BR" altLang="pt-BR" sz="2400"/>
              <a:t>,  bem como,  compreender os diferentes tipos de </a:t>
            </a:r>
            <a:r>
              <a:rPr lang="pt-BR" altLang="pt-BR" sz="2400" b="1"/>
              <a:t>representações gráficas</a:t>
            </a:r>
            <a:r>
              <a:rPr lang="pt-BR" altLang="pt-BR" sz="2400"/>
              <a:t> e </a:t>
            </a:r>
            <a:r>
              <a:rPr lang="pt-BR" altLang="pt-BR" sz="2400" b="1"/>
              <a:t>cartográficas.</a:t>
            </a:r>
            <a:r>
              <a:rPr lang="pt-BR" altLang="pt-BR" sz="2400"/>
              <a:t>  </a:t>
            </a:r>
          </a:p>
          <a:p>
            <a:pPr eaLnBrk="1" hangingPunct="1">
              <a:lnSpc>
                <a:spcPct val="90000"/>
              </a:lnSpc>
            </a:pPr>
            <a:endParaRPr lang="pt-BR" altLang="pt-BR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3282" name="Object 2">
            <a:extLst>
              <a:ext uri="{FF2B5EF4-FFF2-40B4-BE49-F238E27FC236}">
                <a16:creationId xmlns:a16="http://schemas.microsoft.com/office/drawing/2014/main" id="{D8B2F4C7-B59E-BE7D-417C-CE1E53BBE0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220663"/>
          <a:ext cx="8370888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Org Chart" r:id="rId2" imgW="10858500" imgH="9969500" progId="OrgPlusWOPX.4">
                  <p:embed followColorScheme="full"/>
                </p:oleObj>
              </mc:Choice>
              <mc:Fallback>
                <p:oleObj name="Microsoft Org Chart" r:id="rId2" imgW="10858500" imgH="9969500" progId="OrgPlusWOPX.4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663"/>
                        <a:ext cx="8370888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7" name="Picture 1031" descr="Digitalizar0005">
            <a:extLst>
              <a:ext uri="{FF2B5EF4-FFF2-40B4-BE49-F238E27FC236}">
                <a16:creationId xmlns:a16="http://schemas.microsoft.com/office/drawing/2014/main" id="{A22BDCBE-2A3C-DB0D-8238-70F308B99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54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C9C590E5-1ACD-F1D9-0E0D-F271684CA9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Cartografia e a Semiologia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9DF4C560-F5E7-3535-7E10-A639788AB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z="2800"/>
              <a:t>Jacques Bertin (1967) Semiologie Graphique, na qual se encontram sistematizada as regras de construção de imagens racionais, as únicas cabíveis, na comunicação de informação de caráter científico.</a:t>
            </a:r>
          </a:p>
          <a:p>
            <a:pPr eaLnBrk="1" hangingPunct="1"/>
            <a:r>
              <a:rPr lang="pt-BR" altLang="pt-BR" sz="2800"/>
              <a:t>A contribuição de Bertin dá-se em dois níveis: a criação de um código visual e o tratamento gráfico da informação. A linguagem destinada ao olho e, portanto, sua ênfase está nos mapas para ver.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ítulo 1">
            <a:extLst>
              <a:ext uri="{FF2B5EF4-FFF2-40B4-BE49-F238E27FC236}">
                <a16:creationId xmlns:a16="http://schemas.microsoft.com/office/drawing/2014/main" id="{73DA9BDE-0C16-3FF9-F87B-ACFE4164E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pic>
        <p:nvPicPr>
          <p:cNvPr id="18434" name="Espaço Reservado para Conteúdo 3">
            <a:extLst>
              <a:ext uri="{FF2B5EF4-FFF2-40B4-BE49-F238E27FC236}">
                <a16:creationId xmlns:a16="http://schemas.microsoft.com/office/drawing/2014/main" id="{9D939F59-7F48-8A96-771A-4033F43106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989138"/>
            <a:ext cx="4392613" cy="38941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02673E30-3B82-4A4C-3DF5-042A8F56D1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Conceito de Cartografia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2BC8EA93-A1C9-C4CC-5260-BF190113B9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altLang="pt-BR"/>
              <a:t>A partir das décadas de  60-70, a definição de cartografia passa a ser “ o conjunto dos estudos e das operações científicas, artísticas e técnicas que intervêm a partir dos resultados de observações diretas ou da exploração de uma documentação, em vista da elaboração e do estabelecimento de mapas e planos”. </a:t>
            </a:r>
          </a:p>
          <a:p>
            <a:pPr eaLnBrk="1" hangingPunct="1">
              <a:lnSpc>
                <a:spcPct val="90000"/>
              </a:lnSpc>
            </a:pPr>
            <a:r>
              <a:rPr lang="pt-BR" altLang="pt-BR"/>
              <a:t>O usuário é considerado parte ativa do processo de comunicação cartográfica.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2F06C885-5006-CB69-6BA8-4B2EF1FBC1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Leitura de mapas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1EAD63AB-6348-AEF5-7BDC-A32DF9001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Para ler um texto: aprendemos a ler criticamente e podemos até desvendá-lo ideologicamente, suas intenções e opções teórico-metodológicas.</a:t>
            </a:r>
          </a:p>
          <a:p>
            <a:pPr eaLnBrk="1" hangingPunct="1"/>
            <a:r>
              <a:rPr lang="pt-BR" altLang="pt-BR"/>
              <a:t>Para ler um mapa isso não ocorre, copiamos ou produzimos sob um conjunto rígido de técnicas. Muitas vezes não se percebe o caráter ideológico e mitológico.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838E5ECC-D98A-A27A-D2BE-B08DED46B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Educação Geográfica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598D2D6-65B8-0B2A-DA17-A2C1D92A4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É no campo da educação geográfica que devemos olhar com maior interesse a pesquisa do uso geográfico do mapa. Para isso é necessário melhorar a capacidade leitora do mapa, desenvolver habilidades úteis para cidadãos de um mundo incrivelmente complexo.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ítulo 1">
            <a:extLst>
              <a:ext uri="{FF2B5EF4-FFF2-40B4-BE49-F238E27FC236}">
                <a16:creationId xmlns:a16="http://schemas.microsoft.com/office/drawing/2014/main" id="{C0A0D813-3E42-1447-3D2B-9B20ADF1D5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Mapa Mental como recurso</a:t>
            </a:r>
          </a:p>
        </p:txBody>
      </p:sp>
      <p:pic>
        <p:nvPicPr>
          <p:cNvPr id="22530" name="Espaço Reservado para Conteúdo 3">
            <a:extLst>
              <a:ext uri="{FF2B5EF4-FFF2-40B4-BE49-F238E27FC236}">
                <a16:creationId xmlns:a16="http://schemas.microsoft.com/office/drawing/2014/main" id="{CBA961D7-9D43-0A8F-B5E3-2A79FFC4AD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2030413"/>
            <a:ext cx="5710237" cy="4302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agem 1">
            <a:extLst>
              <a:ext uri="{FF2B5EF4-FFF2-40B4-BE49-F238E27FC236}">
                <a16:creationId xmlns:a16="http://schemas.microsoft.com/office/drawing/2014/main" id="{5EE777A8-322C-6511-76F0-DEB59292E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0213"/>
            <a:ext cx="67056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adrante">
  <a:themeElements>
    <a:clrScheme name="Quadrante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Quadrante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e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e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3513</TotalTime>
  <Words>404</Words>
  <Application>Microsoft Macintosh PowerPoint</Application>
  <PresentationFormat>Apresentação na tela (4:3)</PresentationFormat>
  <Paragraphs>45</Paragraphs>
  <Slides>15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2" baseType="lpstr">
      <vt:lpstr>Arial</vt:lpstr>
      <vt:lpstr>City</vt:lpstr>
      <vt:lpstr>Eurostile</vt:lpstr>
      <vt:lpstr>Times New Roman</vt:lpstr>
      <vt:lpstr>Wingdings</vt:lpstr>
      <vt:lpstr>Quadrante</vt:lpstr>
      <vt:lpstr>Microsoft Org Chart</vt:lpstr>
      <vt:lpstr>Apresentação do PowerPoint</vt:lpstr>
      <vt:lpstr>Apresentação do PowerPoint</vt:lpstr>
      <vt:lpstr>Cartografia e a Semiologia</vt:lpstr>
      <vt:lpstr>Apresentação do PowerPoint</vt:lpstr>
      <vt:lpstr>Conceito de Cartografia</vt:lpstr>
      <vt:lpstr>Leitura de mapas</vt:lpstr>
      <vt:lpstr>Educação Geográfica</vt:lpstr>
      <vt:lpstr>Mapa Mental como recurso</vt:lpstr>
      <vt:lpstr>Apresentação do PowerPoint</vt:lpstr>
      <vt:lpstr>Apresentação do PowerPoint</vt:lpstr>
      <vt:lpstr>Apresentação do PowerPoint</vt:lpstr>
      <vt:lpstr>Apresentação do PowerPoint</vt:lpstr>
      <vt:lpstr>Relações Espaciais</vt:lpstr>
      <vt:lpstr>Relações Espaciais e o Letramento </vt:lpstr>
      <vt:lpstr>Apresentação do PowerPoint</vt:lpstr>
    </vt:vector>
  </TitlesOfParts>
  <Company>Soluções e Informática Ltda.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Priscilla Nicolazzi Bez</dc:creator>
  <cp:lastModifiedBy>Claudio Gabriel Seferian</cp:lastModifiedBy>
  <cp:revision>332</cp:revision>
  <cp:lastPrinted>1998-03-18T18:16:49Z</cp:lastPrinted>
  <dcterms:created xsi:type="dcterms:W3CDTF">1998-03-13T12:11:21Z</dcterms:created>
  <dcterms:modified xsi:type="dcterms:W3CDTF">2022-10-13T14:44:26Z</dcterms:modified>
</cp:coreProperties>
</file>