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</p:sldIdLst>
  <p:sldSz cy="5143500" cx="9144000"/>
  <p:notesSz cx="6858000" cy="9144000"/>
  <p:embeddedFontLst>
    <p:embeddedFont>
      <p:font typeface="Proxima Nova"/>
      <p:regular r:id="rId64"/>
      <p:bold r:id="rId65"/>
      <p:italic r:id="rId66"/>
      <p:boldItalic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Gabriel Lima Ferreir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font" Target="fonts/ProximaNova-regular.fntdata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font" Target="fonts/ProximaNova-italic.fntdata"/><Relationship Id="rId21" Type="http://schemas.openxmlformats.org/officeDocument/2006/relationships/slide" Target="slides/slide15.xml"/><Relationship Id="rId65" Type="http://schemas.openxmlformats.org/officeDocument/2006/relationships/font" Target="fonts/ProximaNova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7" Type="http://schemas.openxmlformats.org/officeDocument/2006/relationships/font" Target="fonts/ProximaNova-boldItalic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11-05T21:35:55.781">
    <p:pos x="6000" y="0"/>
    <p:text>Galera, ao meu ver, em muita coisa para ser falada sobre esse tema. Então, sugiro que a Gabe abra a apresentação, contextualizando quem é o autor. Em seguida eu falo sobre o estilo pictórico, e puxo o assunto das Stanzas. Que é qdo o Matias e o Thiago fala. Depois eu retorno, terminando de contextualizar, e todo mundo vai falando nessa hora, pois é basicamente dizer o que é pictórico, o que é linear, formas de identificar uma oba pictórica, a parte da arquitetura, e o fim.
Se alguém achar algo diferente, só por comentário aqui nesse primeiro slide.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6c36ee597_2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6c36ee597_2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6c36ee597_2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6c36ee597_2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6c36ee597_2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6c36ee597_2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6c36ee597_2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6c36ee597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6c36ee597_2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6c36ee597_2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6c36ee597_2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6c36ee597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6c36ee597_2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6c36ee597_2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6c36ee597_2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6c36ee597_2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6c36ee597_2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6c36ee597_2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6c36ee597_2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6c36ee597_2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69e8cea1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69e8cea1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6c36ee597_2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6c36ee597_2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6c36ee597_2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6c36ee597_2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6c36ee597_2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6c36ee597_2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6c36ee597_2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6c36ee597_2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6c36ee597_2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6c36ee597_2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6c36ee597_2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6c36ee597_2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6c36ee597_2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6c36ee597_2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6c36ee597_2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6c36ee597_2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6c36ee597_2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6c36ee597_2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6c36ee597_2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6c36ee597_2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69e8cea1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69e8cea1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6c36ee597_2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6c36ee597_2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6c36ee597_2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6c36ee597_2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6c36ee597_2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6c36ee597_2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6c36ee597_2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6c36ee597_2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6c36ee597_2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6c36ee597_2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6cf0b375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6cf0b375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6c09b655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6c09b655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6c09b65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6c09b65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6c09b655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46c09b655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6c36ee597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6c36ee597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6c09b655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6c09b655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6c36ee597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46c36ee597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6c36ee597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46c36ee597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6cf0b375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46cf0b375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6c36ee597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46c36ee597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6c36ee597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46c36ee597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6c36ee597_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46c36ee597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6c36ee597_2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46c36ee597_2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46c36ee597_2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46c36ee597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46c36ee597_2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46c36ee597_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6c36ee597_2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46c36ee597_2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69e8cea1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69e8cea1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69e8cea1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469e8cea1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39643067c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39643067c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46b2f6a9d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46b2f6a9d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39643067c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39643067c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39643067c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39643067c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46c36ee597_3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46c36ee597_3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46c36ee597_3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46c36ee597_3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46c36ee597_3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46c36ee597_3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6cf0b37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6cf0b37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6b4b6ed14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6b4b6ed14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6c36ee597_2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6c36ee597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6c36ee597_2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6c36ee597_2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6.png"/><Relationship Id="rId5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5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6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9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Heinrich Wölfflin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Renascença e Barroco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5676" l="23489" r="24252" t="13925"/>
          <a:stretch/>
        </p:blipFill>
        <p:spPr>
          <a:xfrm rot="10800000">
            <a:off x="612412" y="543987"/>
            <a:ext cx="1288425" cy="111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42621">
            <a:off x="941612" y="735950"/>
            <a:ext cx="629999" cy="62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Stanza della Segnatura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Principais afrescos de Rafael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sala leva seu nome da mais alta corte da Santa Sé, a "Segnatura Gratiae et Iustitiae"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Feita entre 1508 e 1511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Usada como Biblioteca e Escritório Papal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Sala de reuniões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Sala de Música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175" y="1949000"/>
            <a:ext cx="2584125" cy="3015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1345400" y="4512475"/>
            <a:ext cx="4714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Parnaso (detalhe), Rafael (1510-!511), Mvsei Vaticani, Vaticano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Stanza della Segnatura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Nas Paredes: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Disputa do Sacramento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Virtudes Cardeais e Teológicas e a Lei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Escola de Atenas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Panaso</a:t>
            </a:r>
            <a:endParaRPr sz="1800"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3850" y="2262150"/>
            <a:ext cx="4748451" cy="2452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/>
        </p:nvSpPr>
        <p:spPr>
          <a:xfrm>
            <a:off x="476250" y="4226725"/>
            <a:ext cx="34410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Stanza della Segnatura, Rafael (1508 - 1511), Mvsei Vaticani, Vaticano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Stanza della Segnatura</a:t>
            </a:r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 Teto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Circulos</a:t>
            </a:r>
            <a:endParaRPr sz="18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Teologia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Justiça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Filosofia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Poesia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Retangulos</a:t>
            </a:r>
            <a:endParaRPr sz="18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Adão e Eva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Juízo de Salomão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Primo Moto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Apolo e Marcia</a:t>
            </a: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9375" y="1017725"/>
            <a:ext cx="4448176" cy="373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/>
        </p:nvSpPr>
        <p:spPr>
          <a:xfrm>
            <a:off x="311700" y="4441025"/>
            <a:ext cx="39864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Stanza della Segnatura (detalhe teto), Rafael (1508- 1511), Mvsei Vaticani, Vaticano.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Oeste</a:t>
            </a:r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225" y="1017725"/>
            <a:ext cx="6701074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/>
        </p:nvSpPr>
        <p:spPr>
          <a:xfrm>
            <a:off x="333375" y="3655225"/>
            <a:ext cx="15954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Disputa pelo Santo Sacramento, Rafael (1509), </a:t>
            </a:r>
            <a:r>
              <a:rPr lang="en" sz="1100">
                <a:solidFill>
                  <a:srgbClr val="222222"/>
                </a:solidFill>
                <a:highlight>
                  <a:srgbClr val="F9F9F9"/>
                </a:highlight>
              </a:rPr>
              <a:t>500×770 cm,</a:t>
            </a:r>
            <a:endParaRPr sz="1100">
              <a:solidFill>
                <a:srgbClr val="222222"/>
              </a:solidFill>
              <a:highlight>
                <a:srgbClr val="F9F9F9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9F9F9"/>
                </a:highlight>
              </a:rPr>
              <a:t>Mvsei Vaticani, Vaticano</a:t>
            </a:r>
            <a:endParaRPr sz="1100">
              <a:solidFill>
                <a:srgbClr val="222222"/>
              </a:solidFill>
              <a:highlight>
                <a:srgbClr val="F9F9F9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Oeste</a:t>
            </a:r>
            <a:endParaRPr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17725"/>
            <a:ext cx="4297675" cy="39114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/>
          <p:nvPr/>
        </p:nvSpPr>
        <p:spPr>
          <a:xfrm>
            <a:off x="750100" y="4286250"/>
            <a:ext cx="35958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Teologia, Rafael (1508) 180x180 cm,</a:t>
            </a:r>
            <a:endParaRPr sz="1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Mvsei Vativani, Vaticano.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Oeste</a:t>
            </a:r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6150" y="1017725"/>
            <a:ext cx="5363499" cy="391147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7"/>
          <p:cNvSpPr txBox="1"/>
          <p:nvPr/>
        </p:nvSpPr>
        <p:spPr>
          <a:xfrm>
            <a:off x="311700" y="4189725"/>
            <a:ext cx="306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Adão e Eva, Rafael (1508) 120x105 cm</a:t>
            </a:r>
            <a:endParaRPr sz="1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Mvsei Vaticani, Vaticano.</a:t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Sul</a:t>
            </a:r>
            <a:endParaRPr/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6525" y="1017725"/>
            <a:ext cx="6105775" cy="398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 txBox="1"/>
          <p:nvPr/>
        </p:nvSpPr>
        <p:spPr>
          <a:xfrm>
            <a:off x="226225" y="4250525"/>
            <a:ext cx="239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Virtudes Cardeais e Teologicas e a Lei, Rafael (1511), ?x660 cm</a:t>
            </a:r>
            <a:endParaRPr sz="1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Mvsei Vaticani, Vaticano.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Sul</a:t>
            </a:r>
            <a:endParaRPr/>
          </a:p>
        </p:txBody>
      </p:sp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225" y="1017725"/>
            <a:ext cx="5177075" cy="39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 txBox="1"/>
          <p:nvPr/>
        </p:nvSpPr>
        <p:spPr>
          <a:xfrm>
            <a:off x="273850" y="4321975"/>
            <a:ext cx="327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Justiça, Rafael (1508), 180x180,</a:t>
            </a:r>
            <a:endParaRPr sz="1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Mvsei Vaticani, Vaticano.</a:t>
            </a:r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Sul</a:t>
            </a:r>
            <a:endParaRPr/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7650" y="1017725"/>
            <a:ext cx="4724650" cy="391147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535775" y="4214825"/>
            <a:ext cx="328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Juízo de Salomão, Rafael (1508), 120x105 cm</a:t>
            </a:r>
            <a:endParaRPr sz="1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Mvsei Vaticani, Vaticano</a:t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Leste</a:t>
            </a:r>
            <a:endParaRPr/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100" y="1017725"/>
            <a:ext cx="6548427" cy="397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 txBox="1"/>
          <p:nvPr/>
        </p:nvSpPr>
        <p:spPr>
          <a:xfrm>
            <a:off x="6988975" y="4310075"/>
            <a:ext cx="1843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Escola de Atenas, Rafael, (1509 -1511), 500x770 cm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Mvsei Vaticani, Vaticano.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4351500" y="3182325"/>
            <a:ext cx="2745900" cy="17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Alunos</a:t>
            </a:r>
            <a:endParaRPr i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Gabriel Lima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Gabriela Natalie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Thiago Correa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7296550" y="3182325"/>
            <a:ext cx="1565100" cy="16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Nº USP</a:t>
            </a:r>
            <a:endParaRPr i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8640812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10369803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10348873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411975" y="3328725"/>
            <a:ext cx="2906100" cy="14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História da Arte II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Profª Drª Ana Gonçalves Magalhães</a:t>
            </a:r>
            <a:endParaRPr sz="16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6838" y="621500"/>
            <a:ext cx="911175" cy="15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411975" y="729500"/>
            <a:ext cx="4366800" cy="14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Primeira parte: “A natureza da transformação estilística”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Leste</a:t>
            </a:r>
            <a:endParaRPr/>
          </a:p>
        </p:txBody>
      </p:sp>
      <p:pic>
        <p:nvPicPr>
          <p:cNvPr id="193" name="Google Shape;1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1575"/>
            <a:ext cx="4979200" cy="391952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2"/>
          <p:cNvSpPr txBox="1"/>
          <p:nvPr/>
        </p:nvSpPr>
        <p:spPr>
          <a:xfrm>
            <a:off x="5298275" y="4060025"/>
            <a:ext cx="35340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Filosofia, Rafael (1508), !80 x180 cm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Mvsei Vaticani, Vaticano</a:t>
            </a:r>
            <a:endParaRPr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Leste</a:t>
            </a:r>
            <a:endParaRPr/>
          </a:p>
        </p:txBody>
      </p:sp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557950" cy="39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 txBox="1"/>
          <p:nvPr/>
        </p:nvSpPr>
        <p:spPr>
          <a:xfrm>
            <a:off x="5060150" y="4131475"/>
            <a:ext cx="37722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Primo Moto, Rafael, (1508), 120x105 cm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Mvsei Vaticani, Vaticano.</a:t>
            </a:r>
            <a:endParaRPr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Norte</a:t>
            </a:r>
            <a:endParaRPr/>
          </a:p>
        </p:txBody>
      </p:sp>
      <p:pic>
        <p:nvPicPr>
          <p:cNvPr id="207" name="Google Shape;20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22500"/>
            <a:ext cx="682015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/>
        </p:nvSpPr>
        <p:spPr>
          <a:xfrm>
            <a:off x="7227100" y="3940975"/>
            <a:ext cx="17502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Parnaso, Rafael, (1510-1511), ?x670 cm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Mvsei Vaticani, Vaticano</a:t>
            </a:r>
            <a:endParaRPr sz="1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Norte</a:t>
            </a:r>
            <a:endParaRPr/>
          </a:p>
        </p:txBody>
      </p:sp>
      <p:pic>
        <p:nvPicPr>
          <p:cNvPr id="214" name="Google Shape;21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688925" cy="39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5"/>
          <p:cNvSpPr txBox="1"/>
          <p:nvPr/>
        </p:nvSpPr>
        <p:spPr>
          <a:xfrm>
            <a:off x="5167325" y="4036225"/>
            <a:ext cx="3665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Poesia, Rafael, (1508), 180x180 cm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Mvsei Vaticani, Vaticano.</a:t>
            </a:r>
            <a:endParaRPr sz="1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Norte</a:t>
            </a:r>
            <a:endParaRPr/>
          </a:p>
        </p:txBody>
      </p:sp>
      <p:pic>
        <p:nvPicPr>
          <p:cNvPr id="221" name="Google Shape;2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225" y="1017725"/>
            <a:ext cx="4260301" cy="397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6"/>
          <p:cNvSpPr txBox="1"/>
          <p:nvPr/>
        </p:nvSpPr>
        <p:spPr>
          <a:xfrm>
            <a:off x="4726775" y="4250525"/>
            <a:ext cx="40482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Apolo e Marcia, Rafael, (1508), 120 x 108.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Mvsei Vaticani, Vaticano.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Stanza di Eliodoro</a:t>
            </a:r>
            <a:endParaRPr/>
          </a:p>
        </p:txBody>
      </p:sp>
      <p:sp>
        <p:nvSpPr>
          <p:cNvPr id="228" name="Google Shape;228;p37"/>
          <p:cNvSpPr txBox="1"/>
          <p:nvPr>
            <p:ph idx="1" type="body"/>
          </p:nvPr>
        </p:nvSpPr>
        <p:spPr>
          <a:xfrm>
            <a:off x="1593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Feita entre 1511 e 1514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Painéis dentro de arcos e quatro divisões da abóbada do teto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Temas do velho testamento a Idade Média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Representam a política libertação do Papa Julio II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450" y="1952625"/>
            <a:ext cx="3045851" cy="29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7"/>
          <p:cNvSpPr txBox="1"/>
          <p:nvPr/>
        </p:nvSpPr>
        <p:spPr>
          <a:xfrm>
            <a:off x="1214450" y="4369600"/>
            <a:ext cx="44052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Libertação de São Pedro (detalhe), Rafael (1513-1514), Mvsei Vaticani, Vaticano</a:t>
            </a:r>
            <a:endParaRPr sz="1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Stanza di Eliodoro</a:t>
            </a:r>
            <a:endParaRPr/>
          </a:p>
        </p:txBody>
      </p:sp>
      <p:sp>
        <p:nvSpPr>
          <p:cNvPr id="236" name="Google Shape;23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Nas Paredes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 Expulsão de Heliodoro do templo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Misa de Bolsena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Encontro de Leão Magno e Atila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Libertação de São Pedro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 Teto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Arbusto Ardente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Sacrificio de Isaac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Aparição de Deus à Noé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Escadas de jacó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725" y="1619250"/>
            <a:ext cx="4738674" cy="282177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8"/>
          <p:cNvSpPr txBox="1"/>
          <p:nvPr/>
        </p:nvSpPr>
        <p:spPr>
          <a:xfrm>
            <a:off x="311700" y="4155125"/>
            <a:ext cx="37701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Stanza di Eliodoro, Raphael (1511 - 1514), Mvsei do Vaticani, Vaticano.</a:t>
            </a:r>
            <a:endParaRPr sz="11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Leste</a:t>
            </a:r>
            <a:endParaRPr/>
          </a:p>
        </p:txBody>
      </p:sp>
      <p:pic>
        <p:nvPicPr>
          <p:cNvPr id="244" name="Google Shape;24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225" y="1134400"/>
            <a:ext cx="6695077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9"/>
          <p:cNvSpPr txBox="1"/>
          <p:nvPr/>
        </p:nvSpPr>
        <p:spPr>
          <a:xfrm>
            <a:off x="168825" y="3976675"/>
            <a:ext cx="18432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Expulsão de Heliodoro do Templo, Rafael (1511-1512) 500 x750 cm</a:t>
            </a:r>
            <a:endParaRPr sz="1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, Mvsei Vaticani, Vaticano.</a:t>
            </a:r>
            <a:endParaRPr sz="1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Leste</a:t>
            </a:r>
            <a:endParaRPr/>
          </a:p>
        </p:txBody>
      </p:sp>
      <p:pic>
        <p:nvPicPr>
          <p:cNvPr id="251" name="Google Shape;25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400" y="1229650"/>
            <a:ext cx="6689900" cy="36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0"/>
          <p:cNvSpPr txBox="1"/>
          <p:nvPr/>
        </p:nvSpPr>
        <p:spPr>
          <a:xfrm>
            <a:off x="311700" y="4024325"/>
            <a:ext cx="17718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Arbusto Ardente, Rafael (1511) ?x 390 cm, </a:t>
            </a:r>
            <a:endParaRPr sz="1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Mvsei Vaticani, Vaticano</a:t>
            </a:r>
            <a:endParaRPr sz="11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Sul </a:t>
            </a:r>
            <a:endParaRPr/>
          </a:p>
        </p:txBody>
      </p:sp>
      <p:pic>
        <p:nvPicPr>
          <p:cNvPr id="258" name="Google Shape;25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6925" y="1208225"/>
            <a:ext cx="6832049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1"/>
          <p:cNvSpPr txBox="1"/>
          <p:nvPr/>
        </p:nvSpPr>
        <p:spPr>
          <a:xfrm>
            <a:off x="178600" y="4060050"/>
            <a:ext cx="18456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Missa de Bolsena, Rafael (1512) 500x660 cm, </a:t>
            </a:r>
            <a:endParaRPr sz="1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Mvsei Vaticani, Vaticano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05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Heinrich Wölfflin (1864-1945)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431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Biografia</a:t>
            </a:r>
            <a:endParaRPr sz="20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/>
              <a:t>Filósofo, escritor, historiador de arte;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/>
              <a:t>Estudou nas Universidades de Munique, Basileia e Berlim;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/>
              <a:t>Discípulo de Jakob Burckhardt;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/>
              <a:t>Foi professor nas Universidades de Munique, Basileia e Berlim;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625" y="751575"/>
            <a:ext cx="2806050" cy="3610449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2880000" dist="114300">
              <a:srgbClr val="000000">
                <a:alpha val="36000"/>
              </a:srgbClr>
            </a:outerShdw>
          </a:effectLst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7198" y="405525"/>
            <a:ext cx="3669852" cy="42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Sul</a:t>
            </a:r>
            <a:endParaRPr/>
          </a:p>
        </p:txBody>
      </p:sp>
      <p:pic>
        <p:nvPicPr>
          <p:cNvPr id="265" name="Google Shape;26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0325" y="1479675"/>
            <a:ext cx="6536525" cy="355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2"/>
          <p:cNvSpPr txBox="1"/>
          <p:nvPr/>
        </p:nvSpPr>
        <p:spPr>
          <a:xfrm>
            <a:off x="512000" y="4262400"/>
            <a:ext cx="17601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Sacrificio de Isaac, Rafael (1511) ?x 390 cm, </a:t>
            </a:r>
            <a:endParaRPr sz="1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Mvsei Vaticani, Vaticano.</a:t>
            </a:r>
            <a:endParaRPr sz="1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Oeste</a:t>
            </a:r>
            <a:endParaRPr/>
          </a:p>
        </p:txBody>
      </p:sp>
      <p:pic>
        <p:nvPicPr>
          <p:cNvPr id="272" name="Google Shape;27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6820442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3"/>
          <p:cNvSpPr txBox="1"/>
          <p:nvPr/>
        </p:nvSpPr>
        <p:spPr>
          <a:xfrm>
            <a:off x="7298400" y="3957875"/>
            <a:ext cx="15339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Encontro de Leão Magno e Atíla, Rafael (1514) 500x750 cm,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Mvsei Vaticani, Vaticano.</a:t>
            </a:r>
            <a:endParaRPr sz="11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Oeste</a:t>
            </a:r>
            <a:endParaRPr/>
          </a:p>
        </p:txBody>
      </p:sp>
      <p:pic>
        <p:nvPicPr>
          <p:cNvPr id="279" name="Google Shape;27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89275"/>
            <a:ext cx="6915400" cy="355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4"/>
          <p:cNvSpPr txBox="1"/>
          <p:nvPr/>
        </p:nvSpPr>
        <p:spPr>
          <a:xfrm>
            <a:off x="7298525" y="3667125"/>
            <a:ext cx="17265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Aparição de Deus a Noé, Rafael (1511) ?x390 cm,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Mvsei Vaticani,Vaticano.</a:t>
            </a:r>
            <a:endParaRPr sz="11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Norte</a:t>
            </a:r>
            <a:endParaRPr/>
          </a:p>
        </p:txBody>
      </p:sp>
      <p:pic>
        <p:nvPicPr>
          <p:cNvPr id="286" name="Google Shape;28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25" y="1017725"/>
            <a:ext cx="6515099" cy="389954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5"/>
          <p:cNvSpPr txBox="1"/>
          <p:nvPr/>
        </p:nvSpPr>
        <p:spPr>
          <a:xfrm>
            <a:off x="6846100" y="4036225"/>
            <a:ext cx="1986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Libertação de São Pedro, Rafael (1513 - 1514) 500x660 cm,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Mvsei Vaticani, Vaticano.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Norte</a:t>
            </a:r>
            <a:endParaRPr/>
          </a:p>
        </p:txBody>
      </p:sp>
      <p:pic>
        <p:nvPicPr>
          <p:cNvPr id="293" name="Google Shape;29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6491299" cy="36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6"/>
          <p:cNvSpPr txBox="1"/>
          <p:nvPr/>
        </p:nvSpPr>
        <p:spPr>
          <a:xfrm>
            <a:off x="6762750" y="3940975"/>
            <a:ext cx="20697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Escada de Jacó, Rafael (1511) ?x390 cm,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Mvsei Vaticani, Vaticano.</a:t>
            </a:r>
            <a:endParaRPr sz="1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Caracteristicas Principais do Estilo Pictorico</a:t>
            </a:r>
            <a:endParaRPr/>
          </a:p>
        </p:txBody>
      </p:sp>
      <p:sp>
        <p:nvSpPr>
          <p:cNvPr id="300" name="Google Shape;300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 expressão mais imediata da intenção </a:t>
            </a:r>
            <a:r>
              <a:rPr lang="en"/>
              <a:t>artística</a:t>
            </a:r>
            <a:r>
              <a:rPr lang="en"/>
              <a:t> se encontra nos </a:t>
            </a:r>
            <a:r>
              <a:rPr i="1" lang="en"/>
              <a:t>esboços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 Material: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Desenho - serve-se da pena ou do grafite duro. No desenho tudo é linha, tudo é delimitado e de contornos </a:t>
            </a:r>
            <a:r>
              <a:rPr lang="en"/>
              <a:t>nítidos</a:t>
            </a:r>
            <a:r>
              <a:rPr lang="en"/>
              <a:t>. O contorno é o elemento principal de expressão.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Pictórico - usa-se carvão,a sanguina macia e até o pincel largo de aquarela. Aqui temos volumes, tudo é grande, vaporoso. Os contornos são indicados vagamente, com traços incertos e repetidos, ou até faltam completamente.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Pictorico x Linear</a:t>
            </a:r>
            <a:endParaRPr/>
          </a:p>
        </p:txBody>
      </p:sp>
      <p:sp>
        <p:nvSpPr>
          <p:cNvPr id="306" name="Google Shape;306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Linear</a:t>
            </a:r>
            <a:endParaRPr/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É o movimento ditado pelas linhas.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No estilo antigo pensava-se no </a:t>
            </a:r>
            <a:r>
              <a:rPr i="1" lang="en">
                <a:solidFill>
                  <a:srgbClr val="666666"/>
                </a:solidFill>
              </a:rPr>
              <a:t>modo linear</a:t>
            </a:r>
            <a:r>
              <a:rPr lang="en">
                <a:solidFill>
                  <a:srgbClr val="666666"/>
                </a:solidFill>
              </a:rPr>
              <a:t> - sua aspiração é o belo movimento e a harmonia de linhas.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linha delimita um desenho, o guiando para um olhar mais seguro, de modo que, segundo um simples traço, pode-se captar sem esforço a figura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150" y="72525"/>
            <a:ext cx="728720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400" y="152400"/>
            <a:ext cx="604837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 txBox="1"/>
          <p:nvPr>
            <p:ph idx="1" type="body"/>
          </p:nvPr>
        </p:nvSpPr>
        <p:spPr>
          <a:xfrm>
            <a:off x="311700" y="489375"/>
            <a:ext cx="8520600" cy="40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Pictórico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O Estilo Pictórico só pensa em massas: luz e sombra são elementos.</a:t>
            </a:r>
            <a:endParaRPr i="1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No estilo Pictórico, o visível parece REAL aos olhos: o pintor reproduz a aparência do objeto / da Realidade. Mas isso não significa superficialidade, já que a aparência é o resultado de um jogo de forças distribuído em camadas em diversos níveis de profundidade. O artista pictórico vê o mundo como massas, não como linhas.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44444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939225" y="368825"/>
            <a:ext cx="47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Heinrich Wölfflin (1864-1945)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4166275" y="1152475"/>
            <a:ext cx="466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	</a:t>
            </a:r>
            <a:r>
              <a:rPr lang="en" sz="2000"/>
              <a:t>Obras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/>
              <a:t>Renascença e Barroco (1888)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/>
              <a:t>A Arte Clássica (1898)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/>
              <a:t>Conceitos Fundamentais da História da Arte (1915)</a:t>
            </a:r>
            <a:endParaRPr sz="16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25" y="587700"/>
            <a:ext cx="2611976" cy="399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475" y="292625"/>
            <a:ext cx="3322675" cy="44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76200"/>
            <a:ext cx="48768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76200"/>
            <a:ext cx="48768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Luz e Sombra</a:t>
            </a:r>
            <a:endParaRPr/>
          </a:p>
        </p:txBody>
      </p:sp>
      <p:sp>
        <p:nvSpPr>
          <p:cNvPr id="337" name="Google Shape;337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Luz e Sombra têm em si um elemento de movimento extremamente forte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</a:t>
            </a:r>
            <a:r>
              <a:rPr lang="en"/>
              <a:t> linha delimita um desenho, o guiando para um olhar mais seguro, de modo que, seguindo o simples traço, pode-se captar sem esforço a figura.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 </a:t>
            </a:r>
            <a:r>
              <a:rPr lang="en"/>
              <a:t>Pictórico</a:t>
            </a:r>
            <a:r>
              <a:rPr lang="en"/>
              <a:t> não, aqui o movimento é </a:t>
            </a:r>
            <a:r>
              <a:rPr i="1" lang="en"/>
              <a:t>disperso</a:t>
            </a:r>
            <a:r>
              <a:rPr lang="en"/>
              <a:t>. </a:t>
            </a:r>
            <a:r>
              <a:rPr lang="en"/>
              <a:t>A</a:t>
            </a:r>
            <a:r>
              <a:rPr lang="en"/>
              <a:t> massa de luz o atrai para cá e para lá,sempre mais longe. Não há um limite, um fim determinado, mas um espaço cheio ou com vazantes desordenadas.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No Pictorico, o contorno é </a:t>
            </a:r>
            <a:r>
              <a:rPr lang="en"/>
              <a:t>destruído</a:t>
            </a:r>
            <a:r>
              <a:rPr lang="en"/>
              <a:t> por </a:t>
            </a:r>
            <a:r>
              <a:rPr lang="en"/>
              <a:t>princípio. 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66666"/>
                </a:solidFill>
              </a:rPr>
              <a:t>Estilo Pictórico, à impressão de </a:t>
            </a:r>
            <a:r>
              <a:rPr b="1" lang="en" sz="1800" u="sng">
                <a:solidFill>
                  <a:srgbClr val="666666"/>
                </a:solidFill>
              </a:rPr>
              <a:t>movimento.</a:t>
            </a:r>
            <a:endParaRPr b="1" sz="1800" u="sng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 composição segundo massas de luz e sombra é o primeiro momento desse efeito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 dissolução da regra, estilo livre, desordem pictórica.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Não Pictorico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linha reta, a superfície plana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 alinhamento uniforme, a disposição métrica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O ordenamento simétrico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Em terceiro – Inapreensível (ilimitado)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Faz parte da “desordem pictórica” que os diversos objetos não se apresentem com toda a clareza, estando em parte velados.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66666"/>
                </a:solidFill>
              </a:rPr>
              <a:t>A confusão entre o Pictórico e o Colorido</a:t>
            </a:r>
            <a:endParaRPr b="1"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</a:endParaRPr>
          </a:p>
        </p:txBody>
      </p:sp>
      <p:sp>
        <p:nvSpPr>
          <p:cNvPr id="349" name="Google Shape;349;p56"/>
          <p:cNvSpPr txBox="1"/>
          <p:nvPr>
            <p:ph idx="1" type="body"/>
          </p:nvPr>
        </p:nvSpPr>
        <p:spPr>
          <a:xfrm>
            <a:off x="311700" y="1152475"/>
            <a:ext cx="8520600" cy="36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O </a:t>
            </a:r>
            <a:r>
              <a:rPr i="1" lang="en"/>
              <a:t>Estilo Pictórico pode renunciar completamente as cores.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A cor pode servir para </a:t>
            </a:r>
            <a:r>
              <a:rPr i="1" lang="en">
                <a:solidFill>
                  <a:srgbClr val="666666"/>
                </a:solidFill>
              </a:rPr>
              <a:t>reproduzir uma atmosfera com mais força</a:t>
            </a:r>
            <a:r>
              <a:rPr lang="en">
                <a:solidFill>
                  <a:srgbClr val="666666"/>
                </a:solidFill>
              </a:rPr>
              <a:t>, mas ela não é essencial.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Se na cor procuramos extrair individualmente sua força e purezas supremas, de modo que esses elementos possam criar uma harmonia, em que cada qual realça a outra em seu </a:t>
            </a:r>
            <a:r>
              <a:rPr lang="en">
                <a:solidFill>
                  <a:srgbClr val="666666"/>
                </a:solidFill>
              </a:rPr>
              <a:t>efeito</a:t>
            </a:r>
            <a:r>
              <a:rPr lang="en">
                <a:solidFill>
                  <a:srgbClr val="666666"/>
                </a:solidFill>
              </a:rPr>
              <a:t> local, no Estilo Pictórico, não: </a:t>
            </a:r>
            <a:r>
              <a:rPr lang="en" u="sng">
                <a:solidFill>
                  <a:srgbClr val="666666"/>
                </a:solidFill>
              </a:rPr>
              <a:t>aqui utilizamos as cores locais de maneira atenuada, em sua força individual, medidas por transições múltiplas, subordinadas a uma tonalidade geral. De modo que nenhuma possa alterar o efeito principal, que consiste no jogo claro-escuro.</a:t>
            </a:r>
            <a:endParaRPr u="sng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7"/>
          <p:cNvSpPr txBox="1"/>
          <p:nvPr>
            <p:ph idx="1" type="body"/>
          </p:nvPr>
        </p:nvSpPr>
        <p:spPr>
          <a:xfrm>
            <a:off x="311700" y="209725"/>
            <a:ext cx="3044100" cy="46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 obra modelada, isso significa o desaparecimento da aresta. Ela se torna arredondada, de maneira a criar, no lugar de uma fronteira nítida entre sombra e luz, uma passagem em que ambas estão presentes. </a:t>
            </a:r>
            <a:r>
              <a:rPr i="1" lang="en"/>
              <a:t>Por ex</a:t>
            </a:r>
            <a:r>
              <a:rPr lang="en"/>
              <a:t>, o braço de um Anjo de Bernini, que recebe o tratamento de uma coluna retorcida</a:t>
            </a:r>
            <a:endParaRPr/>
          </a:p>
        </p:txBody>
      </p:sp>
      <p:pic>
        <p:nvPicPr>
          <p:cNvPr id="355" name="Google Shape;35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675" y="762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b="1" lang="en" sz="1800">
                <a:solidFill>
                  <a:srgbClr val="666666"/>
                </a:solidFill>
              </a:rPr>
              <a:t>No relevo, observamos o mesmo fenômeno.</a:t>
            </a:r>
            <a:endParaRPr b="1"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58"/>
          <p:cNvSpPr txBox="1"/>
          <p:nvPr>
            <p:ph idx="1" type="body"/>
          </p:nvPr>
        </p:nvSpPr>
        <p:spPr>
          <a:xfrm>
            <a:off x="311700" y="1152475"/>
            <a:ext cx="7887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Se no </a:t>
            </a:r>
            <a:r>
              <a:rPr b="1" lang="en">
                <a:solidFill>
                  <a:srgbClr val="666666"/>
                </a:solidFill>
              </a:rPr>
              <a:t>Friso do Parthenon</a:t>
            </a:r>
            <a:r>
              <a:rPr lang="en">
                <a:solidFill>
                  <a:srgbClr val="666666"/>
                </a:solidFill>
              </a:rPr>
              <a:t> é concebível um fundo dourado, no qual ressaltaria o belo contorno das personagens, em um relevo pictórico, como na </a:t>
            </a:r>
            <a:r>
              <a:rPr b="1" lang="en">
                <a:solidFill>
                  <a:srgbClr val="666666"/>
                </a:solidFill>
              </a:rPr>
              <a:t>Gigantomaquia de </a:t>
            </a:r>
            <a:r>
              <a:rPr b="1" lang="en">
                <a:solidFill>
                  <a:srgbClr val="666666"/>
                </a:solidFill>
              </a:rPr>
              <a:t>Pérgamo</a:t>
            </a:r>
            <a:r>
              <a:rPr b="1" lang="en">
                <a:solidFill>
                  <a:srgbClr val="666666"/>
                </a:solidFill>
              </a:rPr>
              <a:t> </a:t>
            </a:r>
            <a:r>
              <a:rPr lang="en">
                <a:solidFill>
                  <a:srgbClr val="666666"/>
                </a:solidFill>
              </a:rPr>
              <a:t>é inadmissível ressaltar de modo eficaz. Aqui se obteria mancha de cor, para que o efeito se funda exclusivamente no movimento das massas, e não no movimento das linhas.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66666"/>
                </a:solidFill>
              </a:rPr>
              <a:t>Friso de Parthernon</a:t>
            </a:r>
            <a:endParaRPr b="1" sz="1800">
              <a:solidFill>
                <a:srgbClr val="666666"/>
              </a:solidFill>
            </a:endParaRPr>
          </a:p>
        </p:txBody>
      </p:sp>
      <p:pic>
        <p:nvPicPr>
          <p:cNvPr id="367" name="Google Shape;36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050" y="1036575"/>
            <a:ext cx="655961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66666"/>
                </a:solidFill>
              </a:rPr>
              <a:t>Gigantomaquia de pérgamo</a:t>
            </a:r>
            <a:endParaRPr b="1" sz="1800">
              <a:solidFill>
                <a:srgbClr val="666666"/>
              </a:solidFill>
            </a:endParaRPr>
          </a:p>
        </p:txBody>
      </p:sp>
      <p:pic>
        <p:nvPicPr>
          <p:cNvPr id="373" name="Google Shape;37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1017725"/>
            <a:ext cx="655024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66666"/>
                </a:solidFill>
              </a:rPr>
              <a:t>Devemos estudar o barroco segundo os pontos de vistas desenvolvidos aqui?</a:t>
            </a:r>
            <a:endParaRPr b="1"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61"/>
          <p:cNvSpPr txBox="1"/>
          <p:nvPr>
            <p:ph idx="1" type="body"/>
          </p:nvPr>
        </p:nvSpPr>
        <p:spPr>
          <a:xfrm>
            <a:off x="311700" y="1086525"/>
            <a:ext cx="8520600" cy="3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Parece-me que não se pode fundamentar um estudo do barroco no conceito de pictórico.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  Não poderia porque isso daria azo a um erro, ao dizer que a arquitetura – e todas as outras artes, imitam uma técnica estranha, ao invés de e tratar de uma mudança geral, e que remete a uma base mais profunda.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 </a:t>
            </a:r>
            <a:r>
              <a:rPr i="1" lang="en">
                <a:solidFill>
                  <a:srgbClr val="666666"/>
                </a:solidFill>
              </a:rPr>
              <a:t>Mas então o que se quer dizer com a palavra </a:t>
            </a:r>
            <a:r>
              <a:rPr b="1" i="1" lang="en">
                <a:solidFill>
                  <a:srgbClr val="666666"/>
                </a:solidFill>
              </a:rPr>
              <a:t>pictórica</a:t>
            </a:r>
            <a:r>
              <a:rPr i="1" lang="en">
                <a:solidFill>
                  <a:srgbClr val="666666"/>
                </a:solidFill>
              </a:rPr>
              <a:t>?</a:t>
            </a:r>
            <a:endParaRPr i="1"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Que a arquitetura renuncia à realidade material, dirigindo o olhar apenas para a aparência? Neste sentido, qualquer estilo não orgânico seria pictórico.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Que a arquitetura procura dar a impressão de movimento? Com isso ao menos estaria dita alguma coisa determinada para designar o estilo.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714900" y="155825"/>
            <a:ext cx="346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Sobre a Obra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682525" y="1709175"/>
            <a:ext cx="5149800" cy="27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Publicada logo após Wölfflin se formar;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Sua primeira obra mais relevante pra história da arte;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Resultado de diversas viagens à Itália;</a:t>
            </a:r>
            <a:endParaRPr/>
          </a:p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>
            <a:off x="4260625" y="785000"/>
            <a:ext cx="4249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</a:rPr>
              <a:t>Renascença e Barroco (1888)</a:t>
            </a:r>
            <a:endParaRPr sz="2400">
              <a:solidFill>
                <a:schemeClr val="accent4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0" l="3598" r="3412" t="0"/>
          <a:stretch/>
        </p:blipFill>
        <p:spPr>
          <a:xfrm>
            <a:off x="355525" y="1001350"/>
            <a:ext cx="3327000" cy="357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Referências</a:t>
            </a:r>
            <a:endParaRPr/>
          </a:p>
        </p:txBody>
      </p:sp>
      <p:sp>
        <p:nvSpPr>
          <p:cNvPr id="385" name="Google Shape;385;p62"/>
          <p:cNvSpPr txBox="1"/>
          <p:nvPr>
            <p:ph idx="1" type="body"/>
          </p:nvPr>
        </p:nvSpPr>
        <p:spPr>
          <a:xfrm>
            <a:off x="311700" y="1152475"/>
            <a:ext cx="8520600" cy="3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</a:rPr>
              <a:t>WOLFFLIN, H. Renascença e Barroco. São Paulo: Perspectiva, 1989. (709.024 W857rP/ECA)</a:t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</a:rPr>
              <a:t>Heinrich Wölfflin. </a:t>
            </a:r>
            <a:r>
              <a:rPr i="1" lang="en" sz="1600">
                <a:solidFill>
                  <a:schemeClr val="accent4"/>
                </a:solidFill>
              </a:rPr>
              <a:t>Encyclopædia Britannica</a:t>
            </a:r>
            <a:r>
              <a:rPr lang="en" sz="1600">
                <a:solidFill>
                  <a:schemeClr val="accent4"/>
                </a:solidFill>
              </a:rPr>
              <a:t>. Disponível em: &lt;https://www.britannica.com/biography/Heinrich-Wolfflin&gt;. Acesso em: 01 nov. 2018.</a:t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</a:rPr>
              <a:t>Heinrich Wölfflin. </a:t>
            </a:r>
            <a:r>
              <a:rPr i="1" lang="en" sz="1600">
                <a:solidFill>
                  <a:schemeClr val="accent4"/>
                </a:solidFill>
              </a:rPr>
              <a:t>Oxford Reference: Oxford University Press</a:t>
            </a:r>
            <a:r>
              <a:rPr lang="en" sz="1600">
                <a:solidFill>
                  <a:schemeClr val="accent4"/>
                </a:solidFill>
              </a:rPr>
              <a:t>. Disponível em: &lt;http://www.oxfordreference.com/view/10.1093/oi/authority.20110803124341935&gt;. Acesso em: 30 out. 2018.</a:t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</a:rPr>
              <a:t>Staza di Rafaello, </a:t>
            </a:r>
            <a:r>
              <a:rPr i="1" lang="en" sz="1600">
                <a:solidFill>
                  <a:schemeClr val="accent4"/>
                </a:solidFill>
              </a:rPr>
              <a:t>Mvsei Vaticani: Raphael Rooms. </a:t>
            </a:r>
            <a:r>
              <a:rPr lang="en" sz="1600">
                <a:solidFill>
                  <a:schemeClr val="accent4"/>
                </a:solidFill>
              </a:rPr>
              <a:t>Disponível em: &lt;http://www.museivaticani.va/content/museivaticani/en/collezioni/musei/stanze-di-raffaello.html&gt;</a:t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Referências</a:t>
            </a:r>
            <a:endParaRPr/>
          </a:p>
        </p:txBody>
      </p:sp>
      <p:sp>
        <p:nvSpPr>
          <p:cNvPr id="391" name="Google Shape;391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</a:rPr>
              <a:t>Staza di Eliodoro, </a:t>
            </a:r>
            <a:r>
              <a:rPr i="1" lang="en" sz="1600">
                <a:solidFill>
                  <a:schemeClr val="accent4"/>
                </a:solidFill>
              </a:rPr>
              <a:t>Mvsei Vaticani: Raphael Rooms, Room of Heliodorus. </a:t>
            </a:r>
            <a:r>
              <a:rPr lang="en" sz="1600">
                <a:solidFill>
                  <a:schemeClr val="accent4"/>
                </a:solidFill>
              </a:rPr>
              <a:t>Disponível em: &lt;http://www.museivaticani.va/content/museivaticani/en/collezioni/musei/stanze-di-raffaello/stanza-di-eliodoro.html&gt;</a:t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Imagens</a:t>
            </a:r>
            <a:endParaRPr/>
          </a:p>
        </p:txBody>
      </p:sp>
      <p:sp>
        <p:nvSpPr>
          <p:cNvPr id="397" name="Google Shape;397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4"/>
                </a:solidFill>
              </a:rPr>
              <a:t>Heinrich Wölfflin. </a:t>
            </a:r>
            <a:r>
              <a:rPr i="1" lang="en" sz="1300">
                <a:solidFill>
                  <a:schemeClr val="accent4"/>
                </a:solidFill>
              </a:rPr>
              <a:t>Art History Resources</a:t>
            </a:r>
            <a:r>
              <a:rPr lang="en" sz="1300">
                <a:solidFill>
                  <a:schemeClr val="accent4"/>
                </a:solidFill>
              </a:rPr>
              <a:t>. Disponível em: &lt;http://arthistoryresources.net/baroque-art-theory-2013/baroque-art-theory-2013-images/wolfflin.jpg&gt;. Acesso em: 30 out. 2018.</a:t>
            </a:r>
            <a:endParaRPr sz="13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4"/>
                </a:solidFill>
              </a:rPr>
              <a:t>Baroque Frame</a:t>
            </a:r>
            <a:r>
              <a:rPr lang="en" sz="1300">
                <a:solidFill>
                  <a:schemeClr val="accent4"/>
                </a:solidFill>
              </a:rPr>
              <a:t>. Disponível em: &lt;https://media.overstockart.com/optimized/cache/data/frames/FR-215320X24-1000x1000.png&gt;. Acesso em: 30 out. 2018.</a:t>
            </a:r>
            <a:endParaRPr sz="13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4"/>
                </a:solidFill>
              </a:rPr>
              <a:t>Heinrich Wölfflin, Capa do Livro Renascença e Barroco. Disponível em: &lt;https://www.extra-imagens.com.br/livros/ArtesCinemaTeatro/LivrodeArte/109789/59073293/Livro-Renascenca-e-Barroco-Heinrich-Wolfflin-109789.jpg&gt;. Acesso em: 30 out. 2018.</a:t>
            </a:r>
            <a:endParaRPr sz="13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Imagens</a:t>
            </a:r>
            <a:endParaRPr/>
          </a:p>
        </p:txBody>
      </p:sp>
      <p:sp>
        <p:nvSpPr>
          <p:cNvPr id="403" name="Google Shape;403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4"/>
                </a:solidFill>
              </a:rPr>
              <a:t>A expulsão de Heliodoro do templo</a:t>
            </a:r>
            <a:r>
              <a:rPr lang="en" sz="1300">
                <a:solidFill>
                  <a:schemeClr val="accent4"/>
                </a:solidFill>
              </a:rPr>
              <a:t>.</a:t>
            </a:r>
            <a:r>
              <a:rPr lang="en" sz="1300">
                <a:solidFill>
                  <a:schemeClr val="accent4"/>
                </a:solidFill>
              </a:rPr>
              <a:t> Disponível em: &lt;</a:t>
            </a:r>
            <a:r>
              <a:rPr lang="en" sz="1300">
                <a:solidFill>
                  <a:schemeClr val="accent4"/>
                </a:solidFill>
              </a:rPr>
              <a:t>https://it.wikipedia.org/wiki/Stanze_di_Raffaello#/media/File:Cacciata_di_eliodoro_dal_tempio_01.jpg&gt;</a:t>
            </a:r>
            <a:endParaRPr sz="13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4"/>
                </a:solidFill>
              </a:rPr>
              <a:t>Arbusto Ardente</a:t>
            </a:r>
            <a:r>
              <a:rPr lang="en" sz="1300">
                <a:solidFill>
                  <a:schemeClr val="accent4"/>
                </a:solidFill>
              </a:rPr>
              <a:t>.</a:t>
            </a:r>
            <a:r>
              <a:rPr lang="en" sz="1300">
                <a:solidFill>
                  <a:schemeClr val="accent4"/>
                </a:solidFill>
              </a:rPr>
              <a:t> Disponível em: &lt;https://it.wikipedia.org/wiki/Stanze_di_Raffaello#/media/File:Stanza_di_eliodoro,_volta_03_roveto_ardente.jpg&gt;</a:t>
            </a:r>
            <a:endParaRPr sz="13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4"/>
                </a:solidFill>
              </a:rPr>
              <a:t>Missa de Bolsena</a:t>
            </a:r>
            <a:r>
              <a:rPr lang="en" sz="1300">
                <a:solidFill>
                  <a:schemeClr val="accent4"/>
                </a:solidFill>
              </a:rPr>
              <a:t>.</a:t>
            </a:r>
            <a:r>
              <a:rPr lang="en" sz="1300">
                <a:solidFill>
                  <a:schemeClr val="accent4"/>
                </a:solidFill>
              </a:rPr>
              <a:t> Disponível em: &lt;</a:t>
            </a:r>
            <a:r>
              <a:rPr lang="en" sz="1300">
                <a:solidFill>
                  <a:schemeClr val="accent4"/>
                </a:solidFill>
              </a:rPr>
              <a:t>https://it.wikipedia.org/wiki/Stanze_di_Raffaello#/media/File:Messa_di_bolsena_01.jpg&gt;</a:t>
            </a:r>
            <a:endParaRPr sz="13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4"/>
                </a:solidFill>
              </a:rPr>
              <a:t>Sacrificio de Isaac. </a:t>
            </a:r>
            <a:r>
              <a:rPr lang="en" sz="1300">
                <a:solidFill>
                  <a:schemeClr val="accent4"/>
                </a:solidFill>
              </a:rPr>
              <a:t>Disponível em: &lt;https://it.wikipedia.org/wiki/Stanze_di_Raffaello#/media/File:Stanza_di_eliodoro,_volta_02_sacrificio_di_isacco.jpg&gt;</a:t>
            </a:r>
            <a:endParaRPr sz="13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 sz="1300">
                <a:solidFill>
                  <a:schemeClr val="accent4"/>
                </a:solidFill>
              </a:rPr>
              <a:t>Encontro de Leão Magno e </a:t>
            </a:r>
            <a:r>
              <a:rPr i="1" lang="en" sz="1300">
                <a:solidFill>
                  <a:schemeClr val="accent4"/>
                </a:solidFill>
              </a:rPr>
              <a:t>Átila.</a:t>
            </a:r>
            <a:r>
              <a:rPr i="1" lang="en" sz="1300">
                <a:solidFill>
                  <a:schemeClr val="accent4"/>
                </a:solidFill>
              </a:rPr>
              <a:t> </a:t>
            </a:r>
            <a:r>
              <a:rPr lang="en" sz="1300">
                <a:solidFill>
                  <a:schemeClr val="accent4"/>
                </a:solidFill>
              </a:rPr>
              <a:t>D</a:t>
            </a:r>
            <a:r>
              <a:rPr lang="en" sz="1300">
                <a:solidFill>
                  <a:schemeClr val="accent4"/>
                </a:solidFill>
              </a:rPr>
              <a:t>isponível</a:t>
            </a:r>
            <a:r>
              <a:rPr lang="en" sz="1300">
                <a:solidFill>
                  <a:schemeClr val="accent4"/>
                </a:solidFill>
              </a:rPr>
              <a:t> em: &lt;https://it.wikipedia.org/wiki/Stanze_di_Raffaello#/media/File:Incontro_di_leone_magno_e_attila_01.jpg&gt;</a:t>
            </a:r>
            <a:endParaRPr sz="13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Imagens</a:t>
            </a:r>
            <a:endParaRPr/>
          </a:p>
        </p:txBody>
      </p:sp>
      <p:sp>
        <p:nvSpPr>
          <p:cNvPr id="409" name="Google Shape;409;p66"/>
          <p:cNvSpPr txBox="1"/>
          <p:nvPr>
            <p:ph idx="1" type="body"/>
          </p:nvPr>
        </p:nvSpPr>
        <p:spPr>
          <a:xfrm>
            <a:off x="311700" y="1152475"/>
            <a:ext cx="864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4"/>
                </a:solidFill>
              </a:rPr>
              <a:t>Aparição de Deus a Noé. </a:t>
            </a:r>
            <a:r>
              <a:rPr lang="en" sz="1300">
                <a:solidFill>
                  <a:schemeClr val="accent4"/>
                </a:solidFill>
              </a:rPr>
              <a:t>Disponivel em: &lt;https://it.wikipedia.org/wiki/Stanze_di_Raffaello#/media/File:Stanza_di_eliodoro,_volta_05_apparizione_di_dio_a_no%C3%A8.jpg&gt;</a:t>
            </a:r>
            <a:endParaRPr sz="13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4"/>
                </a:solidFill>
              </a:rPr>
              <a:t>Libertação de São Pedro</a:t>
            </a:r>
            <a:r>
              <a:rPr lang="en" sz="1300">
                <a:solidFill>
                  <a:schemeClr val="accent4"/>
                </a:solidFill>
              </a:rPr>
              <a:t>. Disponível em: &lt;https://it.wikipedia.org/wiki/Stanze_di_Raffaello#/media/File:Liberazione_di_san_pietro_01.jpg&gt;</a:t>
            </a:r>
            <a:endParaRPr sz="13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4"/>
                </a:solidFill>
              </a:rPr>
              <a:t>Escada de Jacó</a:t>
            </a:r>
            <a:r>
              <a:rPr lang="en" sz="1300">
                <a:solidFill>
                  <a:schemeClr val="accent4"/>
                </a:solidFill>
              </a:rPr>
              <a:t>. Disponível em: &lt;https://it.wikipedia.org/wiki/Stanze_di_Raffaello#/media/File:Stanza_di_eliodoro,_volta_04_scala_di_giacobbe.jpg&gt;</a:t>
            </a:r>
            <a:endParaRPr sz="13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4"/>
                </a:solidFill>
              </a:rPr>
              <a:t>Heinrich Wölfflin. </a:t>
            </a:r>
            <a:r>
              <a:rPr i="1" lang="en" sz="1300">
                <a:solidFill>
                  <a:schemeClr val="accent4"/>
                </a:solidFill>
              </a:rPr>
              <a:t>Escritas.org</a:t>
            </a:r>
            <a:r>
              <a:rPr lang="en" sz="1300">
                <a:solidFill>
                  <a:schemeClr val="accent4"/>
                </a:solidFill>
              </a:rPr>
              <a:t>. Disponível em: &lt;https://www.escritas.org/autores/heinrich-wolfflin.jpg&gt;. Acesso em: 30 out. 2018.</a:t>
            </a:r>
            <a:endParaRPr sz="13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Imagens</a:t>
            </a:r>
            <a:endParaRPr/>
          </a:p>
        </p:txBody>
      </p:sp>
      <p:sp>
        <p:nvSpPr>
          <p:cNvPr id="415" name="Google Shape;415;p67"/>
          <p:cNvSpPr txBox="1"/>
          <p:nvPr>
            <p:ph idx="1" type="body"/>
          </p:nvPr>
        </p:nvSpPr>
        <p:spPr>
          <a:xfrm>
            <a:off x="311700" y="1152475"/>
            <a:ext cx="864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4"/>
                </a:solidFill>
              </a:rPr>
              <a:t>Disputa pelo Santo Sacramento, </a:t>
            </a:r>
            <a:r>
              <a:rPr lang="en" sz="1300">
                <a:solidFill>
                  <a:schemeClr val="accent4"/>
                </a:solidFill>
              </a:rPr>
              <a:t>disponível em: &lt;https://it.wikipedia.org/wiki/Stanze_di_Raffaello#/media/File:Disputa_01.jpg</a:t>
            </a:r>
            <a:endParaRPr sz="13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4"/>
                </a:solidFill>
              </a:rPr>
              <a:t>Tologia, </a:t>
            </a:r>
            <a:r>
              <a:rPr lang="en" sz="1300">
                <a:solidFill>
                  <a:schemeClr val="accent4"/>
                </a:solidFill>
              </a:rPr>
              <a:t>disponível em: &lt;https://it.wikipedia.org/wiki/Stanze_di_Raffaello#/media/File:Volta_della_stanza_della_segnatura_04_teologia.jpg</a:t>
            </a:r>
            <a:endParaRPr sz="13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4"/>
                </a:solidFill>
              </a:rPr>
              <a:t>Adão e Eva, </a:t>
            </a:r>
            <a:r>
              <a:rPr lang="en" sz="1300">
                <a:solidFill>
                  <a:schemeClr val="accent4"/>
                </a:solidFill>
              </a:rPr>
              <a:t>Disponível em: &lt;https://it.wikipedia.org/wiki/Stanze_di_Raffaello#/media/File:Volta_della_stanza_della_segnatura_09_adamo_ed_eva.jpg</a:t>
            </a:r>
            <a:endParaRPr sz="13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4"/>
                </a:solidFill>
              </a:rPr>
              <a:t>Virtudes Cardeais e Teológicas e a Lei, </a:t>
            </a:r>
            <a:r>
              <a:rPr lang="en" sz="1300">
                <a:solidFill>
                  <a:schemeClr val="accent4"/>
                </a:solidFill>
              </a:rPr>
              <a:t>disponível</a:t>
            </a:r>
            <a:r>
              <a:rPr lang="en" sz="1300">
                <a:solidFill>
                  <a:schemeClr val="accent4"/>
                </a:solidFill>
              </a:rPr>
              <a:t> em: &lt;https://it.wikipedia.org/wiki/Stanze_di_Raffaello#/media/File:Virt%C3%B9_e_due_scene_02.jpg</a:t>
            </a:r>
            <a:endParaRPr sz="13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4"/>
                </a:solidFill>
              </a:rPr>
              <a:t>Justiça, </a:t>
            </a:r>
            <a:r>
              <a:rPr lang="en" sz="1300">
                <a:solidFill>
                  <a:schemeClr val="accent4"/>
                </a:solidFill>
              </a:rPr>
              <a:t>disponivel em: &lt;https://it.wikipedia.org/wiki/Stanze_di_Raffaello#/media/File:Volta_della_stanza_della_segnatura_05_giustizia.jpg</a:t>
            </a:r>
            <a:endParaRPr sz="13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Imagens</a:t>
            </a:r>
            <a:endParaRPr/>
          </a:p>
        </p:txBody>
      </p:sp>
      <p:sp>
        <p:nvSpPr>
          <p:cNvPr id="421" name="Google Shape;421;p68"/>
          <p:cNvSpPr txBox="1"/>
          <p:nvPr>
            <p:ph idx="1" type="body"/>
          </p:nvPr>
        </p:nvSpPr>
        <p:spPr>
          <a:xfrm>
            <a:off x="311700" y="1152475"/>
            <a:ext cx="864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4"/>
                </a:solidFill>
              </a:rPr>
              <a:t>Juízo de Salomão, </a:t>
            </a:r>
            <a:r>
              <a:rPr lang="en" sz="1300">
                <a:solidFill>
                  <a:schemeClr val="accent4"/>
                </a:solidFill>
              </a:rPr>
              <a:t>disponível em: &lt;https://it.wikipedia.org/wiki/Stanze_di_Raffaello#/media/File:Volta_della_stanza_della_segnatura_08_giudizio_di_salomone.jpg</a:t>
            </a:r>
            <a:endParaRPr sz="13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4"/>
                </a:solidFill>
              </a:rPr>
              <a:t>Escola de Atenas, </a:t>
            </a:r>
            <a:r>
              <a:rPr lang="en" sz="1300">
                <a:solidFill>
                  <a:schemeClr val="accent4"/>
                </a:solidFill>
              </a:rPr>
              <a:t>disponível</a:t>
            </a:r>
            <a:r>
              <a:rPr lang="en" sz="1300">
                <a:solidFill>
                  <a:schemeClr val="accent4"/>
                </a:solidFill>
              </a:rPr>
              <a:t> em: &lt;https://it.wikipedia.org/wiki/Stanze_di_Raffaello#/media/File:Scuola_di_atene_01.jpg</a:t>
            </a:r>
            <a:endParaRPr sz="13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4"/>
                </a:solidFill>
              </a:rPr>
              <a:t>Filosofia, </a:t>
            </a:r>
            <a:r>
              <a:rPr lang="en" sz="1300">
                <a:solidFill>
                  <a:schemeClr val="accent4"/>
                </a:solidFill>
              </a:rPr>
              <a:t>disponível em: &lt;https://it.wikipedia.org/wiki/Stanze_di_Raffaello#/media/File:Volta_della_stanza_della_segnatura_02,_filosofia.jpg</a:t>
            </a:r>
            <a:endParaRPr sz="13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4"/>
                </a:solidFill>
              </a:rPr>
              <a:t>Primo Moto, </a:t>
            </a:r>
            <a:r>
              <a:rPr lang="en" sz="1300">
                <a:solidFill>
                  <a:schemeClr val="accent4"/>
                </a:solidFill>
              </a:rPr>
              <a:t>disponível em: &lt;https://it.wikipedia.org/wiki/Stanze_di_Raffaello#/media/File:Volta_della_stanza_della_segnatura_06_primo_motore.jpg</a:t>
            </a:r>
            <a:endParaRPr sz="13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Imagens</a:t>
            </a:r>
            <a:endParaRPr/>
          </a:p>
        </p:txBody>
      </p:sp>
      <p:sp>
        <p:nvSpPr>
          <p:cNvPr id="427" name="Google Shape;427;p69"/>
          <p:cNvSpPr txBox="1"/>
          <p:nvPr>
            <p:ph idx="1" type="body"/>
          </p:nvPr>
        </p:nvSpPr>
        <p:spPr>
          <a:xfrm>
            <a:off x="311700" y="1152475"/>
            <a:ext cx="864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4"/>
                </a:solidFill>
              </a:rPr>
              <a:t>Parnaso, </a:t>
            </a:r>
            <a:r>
              <a:rPr lang="en" sz="1300">
                <a:solidFill>
                  <a:schemeClr val="accent4"/>
                </a:solidFill>
              </a:rPr>
              <a:t>disponível em: &lt;https://it.wikipedia.org/wiki/Stanze_di_Raffaello#/media/File:Parnaso_02.jpg</a:t>
            </a:r>
            <a:endParaRPr sz="13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4"/>
                </a:solidFill>
              </a:rPr>
              <a:t>Poesia: </a:t>
            </a:r>
            <a:r>
              <a:rPr lang="en" sz="1300">
                <a:solidFill>
                  <a:schemeClr val="accent4"/>
                </a:solidFill>
              </a:rPr>
              <a:t>disponível em: &lt;https://it.wikipedia.org/wiki/Stanze_di_Raffaello#/media/File:Volta_della_stanza_della_segnatura_03_poesia.jpg</a:t>
            </a:r>
            <a:endParaRPr sz="13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4"/>
                </a:solidFill>
              </a:rPr>
              <a:t>Apolo e Marcia, </a:t>
            </a:r>
            <a:r>
              <a:rPr lang="en" sz="1300">
                <a:solidFill>
                  <a:schemeClr val="accent4"/>
                </a:solidFill>
              </a:rPr>
              <a:t>disponível em: &lt;</a:t>
            </a:r>
            <a:r>
              <a:rPr i="1" lang="en" sz="1300">
                <a:solidFill>
                  <a:schemeClr val="accent4"/>
                </a:solidFill>
              </a:rPr>
              <a:t> </a:t>
            </a:r>
            <a:r>
              <a:rPr lang="en" sz="1300">
                <a:solidFill>
                  <a:schemeClr val="accent4"/>
                </a:solidFill>
              </a:rPr>
              <a:t>https://it.wikipedia.org/wiki/Stanze_di_Raffaello#/media/File:Marsyas_in_chains.jpg</a:t>
            </a:r>
            <a:endParaRPr sz="13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 Estilo Pictórico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Os historiadores da arte concordam em designar como marca essencial da arquitetura barroca seu caráter </a:t>
            </a:r>
            <a:r>
              <a:rPr i="1" lang="en"/>
              <a:t>pictórico</a:t>
            </a:r>
            <a:r>
              <a:rPr lang="en"/>
              <a:t>. </a:t>
            </a:r>
            <a:r>
              <a:rPr lang="en"/>
              <a:t>A</a:t>
            </a:r>
            <a:r>
              <a:rPr lang="en"/>
              <a:t> arte da construção deixa de lado sua natureza particular para procurar efeitos emprestados à uma outra arte, tornando-se pictórica.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Estilo Pictórico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400"/>
              <a:t>“Pictórico é aquilo que faz um quadro, o que, sem que seja preciso acrescentar coisa alguma, oferece um modelo ao pintor”. - Wölfflin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O Estilo Pictórico se funda na impressão de movimento. 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É questionável que o Pictórico esteja apenas ligado ao movimento da pintura, pois: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A essência artística que caracteriza a pintura é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AutoNum type="arabicPeriod"/>
            </a:pPr>
            <a:r>
              <a:rPr lang="en">
                <a:solidFill>
                  <a:srgbClr val="666666"/>
                </a:solidFill>
              </a:rPr>
              <a:t>A pintura, por sua natureza, está destinada a impressionar pela aparência, pois ela não possui verdade material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AutoNum type="arabicPeriod"/>
            </a:pPr>
            <a:r>
              <a:rPr lang="en">
                <a:solidFill>
                  <a:srgbClr val="666666"/>
                </a:solidFill>
              </a:rPr>
              <a:t>Ela dispõe de meios para reproduzir a impressão de movimento como nenhuma outra arte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660675"/>
            <a:ext cx="8520600" cy="187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pintura deve primeiro se desvencilhar da predominância do desenho, essa transição se realiza na arte italiana, no apogeu da renascença. O exemplo mais célebre é o da transição em Rafael, na obra Stanze Vaticane, o desenvolvimento do antigo para o estilo novo.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311700" y="318975"/>
            <a:ext cx="81213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Mas nem sempre,</a:t>
            </a:r>
            <a:endParaRPr b="1"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Stanzas di Rafaello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Regencia do Papa Julio II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Museu do Vaticano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Quatro quartos de recepção do palácio do Vaticano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Stanza della Segnatura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Stanza di Eliodoro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Stanza dell’Incendio di Borgo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Sala di Constantino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