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D34CCE-974D-4F03-9BB8-99690D612E4C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39952" y="3645024"/>
            <a:ext cx="5004048" cy="3212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13995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2" y="-27384"/>
            <a:ext cx="50860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3"/>
            <a:ext cx="41664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564903"/>
            <a:ext cx="8748464" cy="1668959"/>
          </a:xfrm>
          <a:ln cmpd="sng">
            <a:noFill/>
          </a:ln>
        </p:spPr>
        <p:txBody>
          <a:bodyPr>
            <a:noAutofit/>
          </a:bodyPr>
          <a:lstStyle/>
          <a:p>
            <a:r>
              <a:rPr lang="pt-BR" sz="5000" b="1" dirty="0" smtClean="0">
                <a:solidFill>
                  <a:schemeClr val="bg1"/>
                </a:solidFill>
              </a:rPr>
              <a:t>Interpretações da Crise de 1929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606925" y="4437063"/>
            <a:ext cx="4537075" cy="1798637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Me. </a:t>
            </a:r>
            <a:r>
              <a:rPr lang="pt-BR" dirty="0" err="1" smtClean="0">
                <a:solidFill>
                  <a:schemeClr val="bg1"/>
                </a:solidFill>
              </a:rPr>
              <a:t>Luis</a:t>
            </a:r>
            <a:r>
              <a:rPr lang="pt-BR" dirty="0" smtClean="0">
                <a:solidFill>
                  <a:schemeClr val="bg1"/>
                </a:solidFill>
              </a:rPr>
              <a:t> Gustavo </a:t>
            </a:r>
            <a:r>
              <a:rPr lang="pt-BR" dirty="0" err="1" smtClean="0">
                <a:solidFill>
                  <a:schemeClr val="bg1"/>
                </a:solidFill>
              </a:rPr>
              <a:t>Baricelo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Piracicaba, 10 de março de 2016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mudanças no pós I Guerra Mundial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Fim da I Guerra Mundial: a Inglaterra começa seu processo de declínio, os EUA começam a  tomar a liderança.</a:t>
            </a:r>
          </a:p>
          <a:p>
            <a:endParaRPr lang="pt-BR" dirty="0"/>
          </a:p>
          <a:p>
            <a:r>
              <a:rPr lang="pt-BR" dirty="0" smtClean="0"/>
              <a:t>Houve uma tentativa de retomar ao padrão ouro, mas a retomada não foi como se planejava. </a:t>
            </a:r>
          </a:p>
          <a:p>
            <a:endParaRPr lang="pt-BR" dirty="0"/>
          </a:p>
          <a:p>
            <a:r>
              <a:rPr lang="pt-BR" dirty="0" smtClean="0"/>
              <a:t>A convertibilidade não era mais plena, quem garantiria a convertibilidade, os EUA? A Inglaterra?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tese de </a:t>
            </a:r>
            <a:r>
              <a:rPr lang="pt-BR" dirty="0" err="1" smtClean="0"/>
              <a:t>Kindleberg</a:t>
            </a:r>
            <a:r>
              <a:rPr lang="pt-BR" dirty="0" smtClean="0"/>
              <a:t>: a tese da Responsabilidade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5842992" cy="4525963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err="1" smtClean="0"/>
              <a:t>Kindleberg</a:t>
            </a:r>
            <a:r>
              <a:rPr lang="pt-BR" dirty="0" smtClean="0"/>
              <a:t>: os Estados Unidos não conseguiram exercer a mesma liderança que a Inglaterra tinha durante o auge do padrão ouro. A falta de experiência e liderança no pós I Guerra mundial e o frágil “padrão ouro” formaram as condições para a crise. </a:t>
            </a:r>
            <a:endParaRPr lang="pt-BR" dirty="0"/>
          </a:p>
        </p:txBody>
      </p:sp>
      <p:pic>
        <p:nvPicPr>
          <p:cNvPr id="2050" name="Picture 2" descr="http://economics.mit.edu/timages/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4482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/>
          </a:bodyPr>
          <a:lstStyle/>
          <a:p>
            <a:r>
              <a:rPr lang="pt-BR" sz="3000" dirty="0" smtClean="0"/>
              <a:t>Cooperação e credibilidade: a tese de </a:t>
            </a:r>
            <a:r>
              <a:rPr lang="pt-BR" sz="3000" dirty="0" err="1" smtClean="0"/>
              <a:t>Eichengreen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6192688" cy="5184576"/>
          </a:xfrm>
        </p:spPr>
        <p:txBody>
          <a:bodyPr>
            <a:normAutofit fontScale="625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Eichengreen</a:t>
            </a:r>
            <a:r>
              <a:rPr lang="pt-BR" dirty="0" smtClean="0"/>
              <a:t>: a crise de 1929 foi causada sim pelas imperfeições do padrão ouro, mas não exclusivamente pelos EUA.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Antes da I Guerra Mundial: havia credibilidade que haveria conversibilidade da moeda nacional em ouro. Essa credibilidade era reforçada pela cooperação entre países, seja por meio de empréstimos ou via movimentação de taxa de juros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Mas após o período da I Guerra Mundial  com </a:t>
            </a:r>
            <a:r>
              <a:rPr lang="pt-BR" dirty="0"/>
              <a:t>a elevação da taxa de juros dos EUA , que drenou capitais do mundo todo, juntamente com sua não credibilidade em manter o sistema do padrão ouro em funcionamento, agravou-se a liquidez internacional gerando uma grave crise financeira. </a:t>
            </a:r>
          </a:p>
          <a:p>
            <a:pPr algn="just"/>
            <a:endParaRPr lang="pt-BR" dirty="0"/>
          </a:p>
        </p:txBody>
      </p:sp>
      <p:pic>
        <p:nvPicPr>
          <p:cNvPr id="3074" name="Picture 2" descr="http://eml.berkeley.edu/~eichengr/eicheng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36954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Há pontos de convergências entre as diversas visões.</a:t>
            </a:r>
          </a:p>
          <a:p>
            <a:endParaRPr lang="pt-BR" dirty="0"/>
          </a:p>
          <a:p>
            <a:r>
              <a:rPr lang="pt-BR" dirty="0" smtClean="0"/>
              <a:t>Segundo Heller (2011) as teorias podem ser compatíveis, algumas explicando o período pré-crise e outras pós crise.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Desdobramentos para 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Quais impactos da crise de 1929 para o Brasil?</a:t>
            </a:r>
          </a:p>
          <a:p>
            <a:endParaRPr lang="pt-BR" dirty="0"/>
          </a:p>
          <a:p>
            <a:r>
              <a:rPr lang="pt-BR" dirty="0" smtClean="0"/>
              <a:t>Será que as políticas adotadas tiveram alguma relação com a teoria </a:t>
            </a:r>
            <a:r>
              <a:rPr lang="pt-BR" dirty="0" err="1" smtClean="0"/>
              <a:t>Keynesiana</a:t>
            </a:r>
            <a:r>
              <a:rPr lang="pt-BR" dirty="0" smtClean="0"/>
              <a:t> ou Monetarista?</a:t>
            </a:r>
          </a:p>
          <a:p>
            <a:endParaRPr lang="pt-BR" dirty="0"/>
          </a:p>
          <a:p>
            <a:r>
              <a:rPr lang="pt-BR" dirty="0" smtClean="0"/>
              <a:t>E em termos mundiais? Alguma teoria prevaleceu, ao menos em  algum período de tempo?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4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177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Dicas de Leitura</a:t>
            </a:r>
            <a:endParaRPr lang="pt-BR" dirty="0"/>
          </a:p>
        </p:txBody>
      </p:sp>
      <p:sp>
        <p:nvSpPr>
          <p:cNvPr id="4" name="AutoShape 2" descr="Resultado de imagem para Keynes a teoria g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Keynes a teoria ger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2144"/>
            <a:ext cx="2532920" cy="253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39" y="1196752"/>
            <a:ext cx="1671505" cy="25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27202"/>
            <a:ext cx="2781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31462"/>
            <a:ext cx="186213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07" y="4198193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que causou a crise de 1929?</a:t>
            </a:r>
          </a:p>
          <a:p>
            <a:endParaRPr lang="pt-BR" dirty="0"/>
          </a:p>
          <a:p>
            <a:r>
              <a:rPr lang="pt-BR" dirty="0" smtClean="0"/>
              <a:t>Uma crise monetária ou produtiva?</a:t>
            </a:r>
          </a:p>
          <a:p>
            <a:endParaRPr lang="pt-BR" dirty="0"/>
          </a:p>
          <a:p>
            <a:r>
              <a:rPr lang="pt-BR" dirty="0" smtClean="0"/>
              <a:t>Uma crise norte-americana ou mundial?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5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Compreender que as causas da Grande Depressão possuem diversas interpretações, sejam elas </a:t>
            </a:r>
            <a:r>
              <a:rPr lang="pt-BR" dirty="0" err="1" smtClean="0"/>
              <a:t>Keynesianas</a:t>
            </a:r>
            <a:r>
              <a:rPr lang="pt-BR" dirty="0" smtClean="0"/>
              <a:t> ou Monetaristas. </a:t>
            </a:r>
          </a:p>
          <a:p>
            <a:endParaRPr lang="pt-BR" dirty="0"/>
          </a:p>
          <a:p>
            <a:r>
              <a:rPr lang="pt-BR" dirty="0" smtClean="0"/>
              <a:t>Não existe uma interpretação correta, mas sim pontos de vistas cientificamente válidos sobre a crise.</a:t>
            </a:r>
          </a:p>
          <a:p>
            <a:endParaRPr lang="pt-BR" dirty="0"/>
          </a:p>
          <a:p>
            <a:r>
              <a:rPr lang="pt-BR" dirty="0" smtClean="0"/>
              <a:t>As visões não são necessariamente excludentes, precisam de atualizações e podem ser complementares (ainda que os acadêmicos sejam reticentes a isto).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856"/>
            <a:ext cx="7941568" cy="952872"/>
          </a:xfrm>
        </p:spPr>
        <p:txBody>
          <a:bodyPr/>
          <a:lstStyle/>
          <a:p>
            <a:r>
              <a:rPr lang="pt-BR" dirty="0" smtClean="0"/>
              <a:t>A dicotomia simplista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4896544" cy="4857403"/>
          </a:xfrm>
        </p:spPr>
        <p:txBody>
          <a:bodyPr/>
          <a:lstStyle/>
          <a:p>
            <a:r>
              <a:rPr lang="pt-BR" sz="2500" dirty="0" smtClean="0"/>
              <a:t>Keynes (</a:t>
            </a:r>
            <a:r>
              <a:rPr lang="pt-BR" sz="2500" dirty="0" err="1" smtClean="0"/>
              <a:t>keynesianos</a:t>
            </a:r>
            <a:r>
              <a:rPr lang="pt-BR" sz="2500" dirty="0" smtClean="0"/>
              <a:t>): falta de demanda agregada / superprodução gerou a Crise de 1929.</a:t>
            </a:r>
          </a:p>
          <a:p>
            <a:endParaRPr lang="pt-BR" dirty="0" smtClean="0"/>
          </a:p>
          <a:p>
            <a:endParaRPr lang="pt-BR" sz="2800" dirty="0" smtClean="0"/>
          </a:p>
          <a:p>
            <a:r>
              <a:rPr lang="pt-BR" sz="2800" dirty="0" smtClean="0"/>
              <a:t>Monetaristas (Friedman, Schwartz): erros de política monetária causaram a crise </a:t>
            </a:r>
            <a:endParaRPr lang="pt-BR" sz="2800" dirty="0"/>
          </a:p>
          <a:p>
            <a:endParaRPr lang="pt-BR" dirty="0"/>
          </a:p>
        </p:txBody>
      </p:sp>
      <p:pic>
        <p:nvPicPr>
          <p:cNvPr id="1026" name="Picture 2" descr="http://www.quaqua.org/friedmanlucky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5" y="4001896"/>
            <a:ext cx="2217438" cy="25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unosonline.uol.com.br/upload/conteudo_legenda/41c9375b2e75c23835a01ffff21d9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5" y="1196752"/>
            <a:ext cx="2015269" cy="24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visão monetarista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Erros de política monetária por parte do FED levaram a crise de 1929.</a:t>
            </a:r>
          </a:p>
          <a:p>
            <a:endParaRPr lang="pt-BR" dirty="0"/>
          </a:p>
          <a:p>
            <a:r>
              <a:rPr lang="pt-BR" dirty="0" smtClean="0"/>
              <a:t>Qual foi o erro? R: elevação da taxa de juros norte-americana (taxa de desconto).</a:t>
            </a:r>
          </a:p>
          <a:p>
            <a:endParaRPr lang="pt-BR" dirty="0"/>
          </a:p>
          <a:p>
            <a:r>
              <a:rPr lang="pt-BR" dirty="0" smtClean="0"/>
              <a:t>Como podemos explicar isso? Há duas formas, via TQM e via multiplicador bancário.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2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modos de interpretação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algn="ctr"/>
            <a:r>
              <a:rPr lang="pt-BR" dirty="0" smtClean="0"/>
              <a:t>M .   V  =  P .  Y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Multiplicador bancário = 1/R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Onde R são as reservas que os bancos deixam compulsoriamente, ou de forma preventiva guardadas no Banco Central. Quanto maior a taxa de juros, maior tende a ser o R. Lembrando que 0 &lt; R &lt; 1.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580112" y="19888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4355976" y="19888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visão </a:t>
            </a:r>
            <a:r>
              <a:rPr lang="pt-BR" dirty="0" err="1" smtClean="0"/>
              <a:t>Keynesiana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Segundo os </a:t>
            </a:r>
            <a:r>
              <a:rPr lang="pt-BR" dirty="0" err="1" smtClean="0"/>
              <a:t>keynesianos</a:t>
            </a:r>
            <a:r>
              <a:rPr lang="pt-BR" dirty="0" smtClean="0"/>
              <a:t> a crise de 1929 foi causada fundamentalmente pela falta de demanda efetiva e / ou superprodução.</a:t>
            </a:r>
          </a:p>
          <a:p>
            <a:endParaRPr lang="pt-BR" dirty="0"/>
          </a:p>
          <a:p>
            <a:r>
              <a:rPr lang="pt-BR" dirty="0" smtClean="0"/>
              <a:t>Superprodução: a economia norte-americana sempre gerou produção acima de sua demanda, além de contar com elevada capacidade ociosa. Aos interessados ver </a:t>
            </a:r>
            <a:r>
              <a:rPr lang="pt-BR" dirty="0" smtClean="0"/>
              <a:t>o livro  “Maturidade e Estagnação no Capitalismo Americano” de Josef </a:t>
            </a:r>
            <a:r>
              <a:rPr lang="pt-BR" dirty="0" err="1" smtClean="0"/>
              <a:t>Steindl</a:t>
            </a:r>
            <a:r>
              <a:rPr lang="pt-BR" smtClean="0"/>
              <a:t>. 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Falta de demanda efetiva: segundo Keynes, é a demanda efetiva que determina emprego e renda. É a demanda que gera renda, não o inverso.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4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fatores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Segundo os </a:t>
            </a:r>
            <a:r>
              <a:rPr lang="pt-BR" dirty="0" err="1" smtClean="0"/>
              <a:t>Keynesianos</a:t>
            </a:r>
            <a:r>
              <a:rPr lang="pt-BR" dirty="0" smtClean="0"/>
              <a:t>, a economia norte-americana já vinha em crise pelo menos desde 1919 com queda nos preços dos produtos agrícolas, </a:t>
            </a:r>
          </a:p>
          <a:p>
            <a:endParaRPr lang="pt-BR" dirty="0"/>
          </a:p>
          <a:p>
            <a:pPr lvl="0"/>
            <a:r>
              <a:rPr lang="pt-BR" dirty="0"/>
              <a:t>Progresso tecnológico poupador de mão de obra: com menos trabalhadores e mais máquinas ampliou-se a produtividade, mas reduziu-se a massa salarial que pode consumir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Redução do nível de crescimento </a:t>
            </a:r>
            <a:r>
              <a:rPr lang="pt-BR" dirty="0" smtClean="0"/>
              <a:t>populacional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Perda de valores e riquezas ocorridos com a quebra da bolsa: vários bens de consumo eram financiados com ganhos de capital de ativos financeiros e de crédito bancário.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 aos modelos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Tanto os modelos </a:t>
            </a:r>
            <a:r>
              <a:rPr lang="pt-BR" dirty="0" err="1" smtClean="0"/>
              <a:t>keynesianos</a:t>
            </a:r>
            <a:r>
              <a:rPr lang="pt-BR" dirty="0" smtClean="0"/>
              <a:t>, quanto os monetaristas são insuficientes para explicar a complexidade da Grande Depressão.</a:t>
            </a:r>
          </a:p>
          <a:p>
            <a:endParaRPr lang="pt-BR" dirty="0"/>
          </a:p>
          <a:p>
            <a:r>
              <a:rPr lang="pt-BR" dirty="0" smtClean="0"/>
              <a:t>Em primeiro lugar: ela é uma teoria que olha apenas para os Estados Unidos, desconsiderando o restante da economia mundial e as transformações do pós I Guerra Mundial</a:t>
            </a:r>
          </a:p>
          <a:p>
            <a:endParaRPr lang="pt-BR" dirty="0"/>
          </a:p>
          <a:p>
            <a:r>
              <a:rPr lang="pt-BR" dirty="0" smtClean="0"/>
              <a:t>Em segundo lugar, são teorias um tanto quanto maniqueístas, gerando paixões.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7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253</TotalTime>
  <Words>798</Words>
  <Application>Microsoft Office PowerPoint</Application>
  <PresentationFormat>Apresentação na tela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Módulo</vt:lpstr>
      <vt:lpstr>Interpretações da Crise de 1929</vt:lpstr>
      <vt:lpstr>Questões </vt:lpstr>
      <vt:lpstr>Objetivo</vt:lpstr>
      <vt:lpstr>A dicotomia simplista</vt:lpstr>
      <vt:lpstr>A visão monetarista</vt:lpstr>
      <vt:lpstr>Dois modos de interpretação</vt:lpstr>
      <vt:lpstr>A visão Keynesiana</vt:lpstr>
      <vt:lpstr>Outros fatores</vt:lpstr>
      <vt:lpstr>Crítica aos modelos</vt:lpstr>
      <vt:lpstr>As mudanças no pós I Guerra Mundial </vt:lpstr>
      <vt:lpstr>A tese de Kindleberg: a tese da Responsabilidade</vt:lpstr>
      <vt:lpstr>Cooperação e credibilidade: a tese de Eichengreen</vt:lpstr>
      <vt:lpstr>Conclusões</vt:lpstr>
      <vt:lpstr>Desdobramentos para o Brasil</vt:lpstr>
      <vt:lpstr>Dicas de Leitura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Interpretações da Crise de 1929</dc:title>
  <dc:creator>Usuário</dc:creator>
  <cp:lastModifiedBy>Usuário</cp:lastModifiedBy>
  <cp:revision>18</cp:revision>
  <dcterms:created xsi:type="dcterms:W3CDTF">2016-03-08T23:15:14Z</dcterms:created>
  <dcterms:modified xsi:type="dcterms:W3CDTF">2016-03-10T03:36:07Z</dcterms:modified>
</cp:coreProperties>
</file>