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2" r:id="rId12"/>
    <p:sldId id="27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8" y="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0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05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14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25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9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3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65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22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1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33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20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A66E2-5625-469B-9B34-01CA2B8D9E80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38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LES 187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Correção Monetária</a:t>
            </a:r>
          </a:p>
          <a:p>
            <a:r>
              <a:rPr lang="pt-BR" smtClean="0"/>
              <a:t>Exercícios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06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8314" y="189143"/>
            <a:ext cx="8729130" cy="646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9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 de R$ 400,00 foi aplicado a juros compostos mais correção monetária de 4,20% em 8 meses. Sabendo que o montante após esse prazo foi de R$ 469,52, calcule a taxa real de juros ao mês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(1 +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469,52 / 400,00  =  1,1738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1,1739 = 1,042 x (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+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+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1,1739 / 1,042 = 1,12649</a:t>
            </a:r>
          </a:p>
          <a:p>
            <a:pPr lvl="1"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1,12649</a:t>
            </a:r>
            <a:r>
              <a:rPr lang="pt-B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1/8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 = 0,014999        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1,5%a.m.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9"/>
            </a:pP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0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aplicação rendeu num mês 3,25%, sendo que 0,8% a.m. foram juros. Qual é a taxa de correção monetária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1"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(1 + 0,035) = (1 + CM) x (1 + 0,008)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1,035 / 1,008 – 1 = 0,026786          CM = 2,68% a.m.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63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8314" y="189143"/>
            <a:ext cx="8729130" cy="496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1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 determinado mês certa aplicação rendeu 2,00%. Sabendo que a inflação do mês foi 1,4%, calcule o ganho real (taxa de juros).</a:t>
            </a:r>
          </a:p>
          <a:p>
            <a:pPr lvl="1"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+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0,02)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(1 +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0,014)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(1 +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1,02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1,014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0,00592        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0,592%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a.m.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2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aplicação rendeu, em fevereiro, 3,50%. Sabendo que a correção monetária foi 0,40%, qual foi a taxa de juros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1"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+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0,035)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(1 +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0,004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x (1 + 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1,035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1,004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0,0309         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3,092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a.m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3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8314" y="189143"/>
            <a:ext cx="8729130" cy="630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3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março, o rendimento mensal de um investimento será 1,25%. Sabendo que 0,50% a.m. são juros, calcule o percentual de correção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1,0125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(1+ CM) x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1,005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CM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1,0125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1,005 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1   =&gt;   CM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1,99%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3"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4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 de 2018 foi aplicado o valor de R$ 900,00, que rendeu juros compostos e correção monetária de 2,85%. Sabendo que em maio de 2018 o montante foi R$ 940,55, calcule a taxa de juros real no período (de janeiro a maio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940,55 / 900,00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1,0285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(1 +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(1 +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1,045056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1,0285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1,016097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1,016097</a:t>
            </a:r>
            <a:r>
              <a:rPr lang="pt-B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1/4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0,00400         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0,4% a.m.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5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5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87573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5172,55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5185,48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5185,48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5092,97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4928665"/>
            <a:ext cx="872913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Digamos que uma aplicação rende 0,5% a.m. mais a variação do INPC. Calcule o rendimento nominal dessa aplicação no mês de junho de 2018 (resgatada no mês seguinte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(1+jn) = (1+CM) x (1+jr) =&gt; (1+jn) = (5185,48/5172,55) x (1,005)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 (1,0025 x 1,005) – 1   =&gt;    </a:t>
            </a:r>
            <a:r>
              <a:rPr lang="pt-BR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0,00751  =  0,751% a.m.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3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94464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4.993,35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5.077,80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5.011,33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5.099,63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Uma pessoa aplicou o valor de R$ 2.000,00 em maio de 2017, recebendo juros de 0,5% a.m., mais a variação do INPC. Qual era seu saldo em abril de 2018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?).</a:t>
            </a:r>
          </a:p>
          <a:p>
            <a:pPr marL="342900" indent="-342900" algn="just">
              <a:lnSpc>
                <a:spcPct val="107000"/>
              </a:lnSpc>
            </a:pPr>
            <a:r>
              <a:rPr lang="pt-BR" sz="2000" dirty="0"/>
              <a:t>Valor final = </a:t>
            </a:r>
            <a:r>
              <a:rPr lang="pt-BR" sz="2000" dirty="0" smtClean="0"/>
              <a:t>2.000 </a:t>
            </a:r>
            <a:r>
              <a:rPr lang="pt-BR" sz="2000" dirty="0"/>
              <a:t>x </a:t>
            </a:r>
            <a:r>
              <a:rPr lang="pt-BR" sz="2000" dirty="0" smtClean="0"/>
              <a:t>(5077,80/5011,13) </a:t>
            </a:r>
            <a:r>
              <a:rPr lang="pt-BR" sz="2000" dirty="0"/>
              <a:t>x (1, </a:t>
            </a:r>
            <a:r>
              <a:rPr lang="pt-BR" sz="2000" dirty="0" smtClean="0"/>
              <a:t>005)</a:t>
            </a:r>
            <a:r>
              <a:rPr lang="pt-BR" sz="2000" baseline="30000" dirty="0" smtClean="0"/>
              <a:t>11</a:t>
            </a:r>
            <a:endParaRPr lang="pt-BR" sz="2000" baseline="30000" dirty="0"/>
          </a:p>
          <a:p>
            <a:pPr marL="342900" indent="-342900" algn="just">
              <a:lnSpc>
                <a:spcPct val="107000"/>
              </a:lnSpc>
            </a:pPr>
            <a:r>
              <a:rPr lang="pt-BR" sz="2000" dirty="0"/>
              <a:t>Valor final = 2.000 x </a:t>
            </a:r>
            <a:r>
              <a:rPr lang="pt-BR" sz="2000" dirty="0" smtClean="0"/>
              <a:t>1,01326 </a:t>
            </a:r>
            <a:r>
              <a:rPr lang="pt-BR" sz="2000" dirty="0"/>
              <a:t>x </a:t>
            </a:r>
            <a:r>
              <a:rPr lang="pt-BR" sz="2000" dirty="0" smtClean="0"/>
              <a:t>1,05639</a:t>
            </a:r>
            <a:endParaRPr lang="pt-BR" sz="2000" baseline="30000" dirty="0" smtClean="0"/>
          </a:p>
          <a:p>
            <a:pPr marL="342900" indent="-342900" algn="just">
              <a:lnSpc>
                <a:spcPct val="107000"/>
              </a:lnSpc>
            </a:pPr>
            <a:r>
              <a:rPr lang="pt-BR" sz="2000" dirty="0"/>
              <a:t>Valor final = </a:t>
            </a:r>
            <a:r>
              <a:rPr lang="pt-BR" sz="2000" dirty="0" smtClean="0"/>
              <a:t>2.140,82</a:t>
            </a:r>
            <a:endParaRPr lang="pt-BR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23318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99573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4.793,85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4.809,67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4.946,50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4.950,95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 valor de R$ 5.000,00 foi aplicado em janeiro de 2017 numa instituição que paga o IPCA mais juros de 0,6% a.m. Calcule o montante em março de 2018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</a:pPr>
            <a:r>
              <a:rPr lang="pt-BR" sz="2000" dirty="0"/>
              <a:t>Valor final = 5.000 x (4950,95/4793,85) x (1, 006)</a:t>
            </a:r>
            <a:r>
              <a:rPr lang="pt-BR" sz="2000" baseline="30000" dirty="0"/>
              <a:t>14</a:t>
            </a:r>
          </a:p>
          <a:p>
            <a:pPr marL="342900" indent="-342900" algn="just">
              <a:lnSpc>
                <a:spcPct val="107000"/>
              </a:lnSpc>
            </a:pPr>
            <a:r>
              <a:rPr lang="pt-BR" sz="2000" dirty="0"/>
              <a:t>Valor final = 5.000 x </a:t>
            </a:r>
            <a:r>
              <a:rPr lang="pt-BR" sz="2000" dirty="0" smtClean="0"/>
              <a:t>1,03277 x 1,08736</a:t>
            </a:r>
            <a:endParaRPr lang="pt-BR" sz="2000" baseline="30000" dirty="0"/>
          </a:p>
          <a:p>
            <a:pPr marL="342900" indent="-342900" algn="just">
              <a:lnSpc>
                <a:spcPct val="107000"/>
              </a:lnSpc>
            </a:pPr>
            <a:r>
              <a:rPr lang="pt-BR" sz="2000" dirty="0"/>
              <a:t>Valor final = </a:t>
            </a:r>
            <a:r>
              <a:rPr lang="pt-BR" sz="2000" dirty="0" smtClean="0"/>
              <a:t>5.614,95</a:t>
            </a:r>
            <a:endParaRPr lang="pt-BR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212228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43431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4.981,69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5.044,46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foi o rendimento nominal de uma aplicação em maio de 2018, resgatada no mês seguinte, sabendo que pagou juros de 0,6% a.m., mais a variação do IPCA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(1+jn) = (1+CM) x (1+jr) =&gt; (1+jn) = (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5044,46/4981,69)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(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1,006)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 (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1,01260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1,006)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   =&gt;    </a:t>
            </a:r>
            <a:r>
              <a:rPr lang="pt-B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0,01868 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1,868%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a.m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9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5775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4.821,69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5056,56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valor, aplicado em março de 2017, rendendo juros de 0,5% a.m. mais a variação do IPCA formou o montante de R$ 3.500,00 no mês de agosto de 2018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3.500,00 = P x (5056,56/4821,69) x 1,005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=&gt;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3.500,00 = P x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1,04871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1,08849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= 3500/1,14151    =&gt;    P = 3.066,12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8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377822"/>
              </p:ext>
            </p:extLst>
          </p:nvPr>
        </p:nvGraphicFramePr>
        <p:xfrm>
          <a:off x="203205" y="60061"/>
          <a:ext cx="8307748" cy="456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527"/>
                <a:gridCol w="228235"/>
                <a:gridCol w="1095527"/>
                <a:gridCol w="1095527"/>
                <a:gridCol w="205412"/>
                <a:gridCol w="1095527"/>
                <a:gridCol w="1095527"/>
                <a:gridCol w="205412"/>
                <a:gridCol w="1095527"/>
                <a:gridCol w="1095527"/>
              </a:tblGrid>
              <a:tr h="26454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45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666,099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715,166</a:t>
                      </a:r>
                      <a:endParaRPr lang="pt-BR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4.916,46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51692" y="4625965"/>
            <a:ext cx="8534400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valor de R$ 500,00 foi aplicado em fevereiro de 2017, corrigido pelo IGP-M e mais juros, formando em novembro de 2018 o montante de R$ 750,00. Calcule a taxa de juros real</a:t>
            </a: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</a:pPr>
            <a:r>
              <a:rPr lang="pt-BR" sz="2000" dirty="0"/>
              <a:t>750  = 500 x (715,166/666,099) x (1 + </a:t>
            </a:r>
            <a:r>
              <a:rPr lang="pt-BR" sz="2000" dirty="0" err="1" smtClean="0"/>
              <a:t>jr</a:t>
            </a:r>
            <a:r>
              <a:rPr lang="pt-BR" sz="2000" dirty="0" smtClean="0"/>
              <a:t>)</a:t>
            </a:r>
            <a:r>
              <a:rPr lang="pt-BR" sz="2000" baseline="30000" dirty="0" smtClean="0"/>
              <a:t>21</a:t>
            </a:r>
            <a:r>
              <a:rPr lang="pt-BR" sz="2000" dirty="0" smtClean="0"/>
              <a:t>  =&gt;  750  </a:t>
            </a:r>
            <a:r>
              <a:rPr lang="pt-BR" sz="2000" dirty="0"/>
              <a:t>= 500 x </a:t>
            </a:r>
            <a:r>
              <a:rPr lang="pt-BR" sz="2000" dirty="0" smtClean="0"/>
              <a:t>1,07366 </a:t>
            </a:r>
            <a:r>
              <a:rPr lang="pt-BR" sz="2000" dirty="0"/>
              <a:t>x (1 + </a:t>
            </a:r>
            <a:r>
              <a:rPr lang="pt-BR" sz="2000" dirty="0" err="1"/>
              <a:t>jr</a:t>
            </a:r>
            <a:r>
              <a:rPr lang="pt-BR" sz="2000" dirty="0"/>
              <a:t>)</a:t>
            </a:r>
            <a:r>
              <a:rPr lang="pt-BR" sz="2000" baseline="30000" dirty="0"/>
              <a:t>21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/>
              <a:t> </a:t>
            </a:r>
            <a:r>
              <a:rPr lang="pt-BR" sz="2000" dirty="0" smtClean="0"/>
              <a:t>(</a:t>
            </a:r>
            <a:r>
              <a:rPr lang="pt-BR" sz="2000" dirty="0"/>
              <a:t>1 + </a:t>
            </a:r>
            <a:r>
              <a:rPr lang="pt-BR" sz="2000" dirty="0" err="1" smtClean="0"/>
              <a:t>jr</a:t>
            </a:r>
            <a:r>
              <a:rPr lang="pt-BR" sz="2000" dirty="0" smtClean="0"/>
              <a:t>)</a:t>
            </a:r>
            <a:r>
              <a:rPr lang="pt-BR" sz="2000" baseline="30000" dirty="0" smtClean="0"/>
              <a:t>21</a:t>
            </a:r>
            <a:r>
              <a:rPr lang="pt-BR" sz="2000" dirty="0" smtClean="0"/>
              <a:t>  =  </a:t>
            </a:r>
            <a:r>
              <a:rPr lang="pt-BR" sz="2000" dirty="0"/>
              <a:t>750 </a:t>
            </a:r>
            <a:r>
              <a:rPr lang="pt-BR" sz="2000" dirty="0" smtClean="0"/>
              <a:t>/ 536,8316       =&gt;    1 + </a:t>
            </a:r>
            <a:r>
              <a:rPr lang="pt-BR" sz="2000" dirty="0" err="1" smtClean="0"/>
              <a:t>jr</a:t>
            </a:r>
            <a:r>
              <a:rPr lang="pt-BR" sz="2000" dirty="0" smtClean="0"/>
              <a:t> = 1,3971 </a:t>
            </a:r>
            <a:r>
              <a:rPr lang="pt-BR" sz="2000" baseline="30000" dirty="0"/>
              <a:t>(1/21)</a:t>
            </a:r>
            <a:r>
              <a:rPr lang="pt-BR" sz="2000" dirty="0"/>
              <a:t> </a:t>
            </a:r>
            <a:endParaRPr lang="pt-BR" sz="2000" dirty="0" smtClean="0"/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err="1"/>
              <a:t>j</a:t>
            </a:r>
            <a:r>
              <a:rPr lang="pt-BR" sz="2000" dirty="0" err="1" smtClean="0"/>
              <a:t>r</a:t>
            </a:r>
            <a:r>
              <a:rPr lang="pt-BR" sz="2000" dirty="0" smtClean="0"/>
              <a:t> =  1,01605 – 1 = 0,01605       =&gt;     </a:t>
            </a:r>
            <a:r>
              <a:rPr lang="pt-BR" sz="2000" dirty="0" err="1" smtClean="0"/>
              <a:t>jr</a:t>
            </a:r>
            <a:r>
              <a:rPr lang="pt-BR" sz="2000" dirty="0" smtClean="0"/>
              <a:t> = 1,605% a.m.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4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8314" y="189143"/>
            <a:ext cx="8729130" cy="496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a correção monetária se uma aplicação por um único mês e que teve o rendimento de 1,11%, sabendo que 0,7% a.m. são juros reais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1,0111 = (1+ CM) x 1,007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 = 1,0111 / 1,007  -  1   =&gt;   CM = 0,407%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endParaRPr lang="pt-B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8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 paga juros de 0,8% a.m., mais a correção monetária, que em determinado mês foi de 0,15%. Calcule a taxa nominal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 +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1,0015 x 1,008 =  1,009512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0,009512          </a:t>
            </a:r>
            <a:r>
              <a:rPr lang="pt-B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0,9512% a.m.</a:t>
            </a:r>
          </a:p>
        </p:txBody>
      </p:sp>
    </p:spTree>
    <p:extLst>
      <p:ext uri="{BB962C8B-B14F-4D97-AF65-F5344CB8AC3E}">
        <p14:creationId xmlns:p14="http://schemas.microsoft.com/office/powerpoint/2010/main" val="3101016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2135</TotalTime>
  <Words>1218</Words>
  <Application>Microsoft Office PowerPoint</Application>
  <PresentationFormat>Apresentação na tela (4:3)</PresentationFormat>
  <Paragraphs>986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do Office</vt:lpstr>
      <vt:lpstr>LES 187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 Arruda de Souza Lima</dc:creator>
  <cp:lastModifiedBy>USP</cp:lastModifiedBy>
  <cp:revision>19</cp:revision>
  <dcterms:created xsi:type="dcterms:W3CDTF">2019-08-19T15:56:07Z</dcterms:created>
  <dcterms:modified xsi:type="dcterms:W3CDTF">2020-05-26T22:53:21Z</dcterms:modified>
</cp:coreProperties>
</file>