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97" r:id="rId3"/>
    <p:sldId id="257" r:id="rId4"/>
    <p:sldId id="289" r:id="rId5"/>
    <p:sldId id="258" r:id="rId6"/>
    <p:sldId id="318" r:id="rId7"/>
    <p:sldId id="311" r:id="rId8"/>
    <p:sldId id="320" r:id="rId9"/>
    <p:sldId id="274" r:id="rId10"/>
    <p:sldId id="278" r:id="rId11"/>
    <p:sldId id="304" r:id="rId12"/>
    <p:sldId id="266" r:id="rId13"/>
    <p:sldId id="276" r:id="rId14"/>
    <p:sldId id="312" r:id="rId15"/>
    <p:sldId id="314" r:id="rId16"/>
    <p:sldId id="263" r:id="rId17"/>
    <p:sldId id="264" r:id="rId18"/>
    <p:sldId id="292" r:id="rId19"/>
    <p:sldId id="303" r:id="rId20"/>
    <p:sldId id="296" r:id="rId21"/>
    <p:sldId id="286" r:id="rId22"/>
    <p:sldId id="287" r:id="rId23"/>
    <p:sldId id="271" r:id="rId24"/>
    <p:sldId id="283" r:id="rId25"/>
    <p:sldId id="299" r:id="rId26"/>
    <p:sldId id="300" r:id="rId27"/>
    <p:sldId id="301" r:id="rId28"/>
    <p:sldId id="270" r:id="rId29"/>
    <p:sldId id="316" r:id="rId30"/>
    <p:sldId id="290" r:id="rId31"/>
    <p:sldId id="29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18"/>
    <p:restoredTop sz="94683"/>
  </p:normalViewPr>
  <p:slideViewPr>
    <p:cSldViewPr snapToGrid="0" snapToObjects="1">
      <p:cViewPr varScale="1">
        <p:scale>
          <a:sx n="94" d="100"/>
          <a:sy n="94" d="100"/>
        </p:scale>
        <p:origin x="808" y="2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7613F-E41E-1748-8295-4E0A590FC342}" type="datetimeFigureOut">
              <a:rPr lang="pt-BR" smtClean="0"/>
              <a:t>05/07/2019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5D20A-EC31-4941-A6C6-D561655B393A}" type="slidenum">
              <a:rPr lang="pt-BR" smtClean="0"/>
              <a:t>‹nº›</a:t>
            </a:fld>
            <a:endParaRPr lang="pt-BR"/>
          </a:p>
        </p:txBody>
      </p:sp>
    </p:spTree>
    <p:extLst>
      <p:ext uri="{BB962C8B-B14F-4D97-AF65-F5344CB8AC3E}">
        <p14:creationId xmlns:p14="http://schemas.microsoft.com/office/powerpoint/2010/main" val="1587905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Aqui se fala </a:t>
            </a:r>
            <a:r>
              <a:rPr lang="pt-BR" baseline="0" dirty="0"/>
              <a:t>das várias culturas em que o Brasil se mixa no encontro com os negros no Brasil.</a:t>
            </a:r>
            <a:endParaRPr lang="pt-BR" dirty="0"/>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3</a:t>
            </a:fld>
            <a:endParaRPr lang="pt-BR"/>
          </a:p>
        </p:txBody>
      </p:sp>
    </p:spTree>
    <p:extLst>
      <p:ext uri="{BB962C8B-B14F-4D97-AF65-F5344CB8AC3E}">
        <p14:creationId xmlns:p14="http://schemas.microsoft.com/office/powerpoint/2010/main" val="989362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Orixás e os Movimentos...Exu, Ogum, </a:t>
            </a:r>
            <a:r>
              <a:rPr lang="pt-BR" dirty="0" err="1"/>
              <a:t>Oxossi</a:t>
            </a:r>
            <a:r>
              <a:rPr lang="pt-BR" dirty="0"/>
              <a:t>, </a:t>
            </a:r>
            <a:r>
              <a:rPr lang="pt-BR" dirty="0" err="1"/>
              <a:t>Ossain</a:t>
            </a:r>
            <a:r>
              <a:rPr lang="pt-BR" dirty="0"/>
              <a:t>, </a:t>
            </a:r>
            <a:r>
              <a:rPr lang="pt-BR" dirty="0" err="1"/>
              <a:t>Obaluaye</a:t>
            </a:r>
            <a:r>
              <a:rPr lang="pt-BR" dirty="0"/>
              <a:t>, </a:t>
            </a:r>
            <a:r>
              <a:rPr lang="pt-BR" dirty="0" err="1"/>
              <a:t>Oxumare</a:t>
            </a:r>
            <a:r>
              <a:rPr lang="pt-BR" dirty="0"/>
              <a:t>, </a:t>
            </a:r>
            <a:r>
              <a:rPr lang="pt-BR" dirty="0" err="1"/>
              <a:t>Logunede</a:t>
            </a:r>
            <a:r>
              <a:rPr lang="pt-BR" dirty="0"/>
              <a:t>, </a:t>
            </a:r>
            <a:r>
              <a:rPr lang="pt-BR" dirty="0" err="1"/>
              <a:t>Yansan</a:t>
            </a:r>
            <a:r>
              <a:rPr lang="pt-BR" dirty="0"/>
              <a:t> </a:t>
            </a:r>
            <a:r>
              <a:rPr lang="pt-BR" dirty="0" err="1"/>
              <a:t>Oya</a:t>
            </a:r>
            <a:r>
              <a:rPr lang="pt-BR" dirty="0"/>
              <a:t>,</a:t>
            </a:r>
            <a:r>
              <a:rPr lang="pt-BR" baseline="0" dirty="0"/>
              <a:t> </a:t>
            </a:r>
            <a:r>
              <a:rPr lang="pt-BR" dirty="0"/>
              <a:t>, </a:t>
            </a:r>
            <a:r>
              <a:rPr lang="pt-BR" dirty="0" err="1"/>
              <a:t>Anamburucu</a:t>
            </a:r>
            <a:r>
              <a:rPr lang="pt-BR" dirty="0"/>
              <a:t>, Obá, </a:t>
            </a:r>
            <a:r>
              <a:rPr lang="pt-BR" dirty="0" err="1"/>
              <a:t>Euá</a:t>
            </a:r>
            <a:r>
              <a:rPr lang="pt-BR" dirty="0"/>
              <a:t>,</a:t>
            </a:r>
            <a:r>
              <a:rPr lang="pt-BR" baseline="0" dirty="0"/>
              <a:t> Oxum, </a:t>
            </a:r>
            <a:r>
              <a:rPr lang="pt-BR" baseline="0" dirty="0" err="1"/>
              <a:t>Xango</a:t>
            </a:r>
            <a:r>
              <a:rPr lang="pt-BR" baseline="0" dirty="0"/>
              <a:t>, Tempo, </a:t>
            </a:r>
            <a:r>
              <a:rPr lang="pt-BR" baseline="0" dirty="0" err="1"/>
              <a:t>Ibejis</a:t>
            </a:r>
            <a:r>
              <a:rPr lang="pt-BR" baseline="0" dirty="0"/>
              <a:t>, Oxalá</a:t>
            </a:r>
            <a:r>
              <a:rPr lang="pt-BR" dirty="0"/>
              <a:t>  </a:t>
            </a:r>
            <a:r>
              <a:rPr lang="pt-BR" baseline="0" dirty="0"/>
              <a:t> </a:t>
            </a:r>
            <a:endParaRPr lang="pt-BR" dirty="0"/>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16</a:t>
            </a:fld>
            <a:endParaRPr lang="pt-BR"/>
          </a:p>
        </p:txBody>
      </p:sp>
    </p:spTree>
    <p:extLst>
      <p:ext uri="{BB962C8B-B14F-4D97-AF65-F5344CB8AC3E}">
        <p14:creationId xmlns:p14="http://schemas.microsoft.com/office/powerpoint/2010/main" val="878176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Aqui informo</a:t>
            </a:r>
            <a:r>
              <a:rPr lang="pt-BR" baseline="0" dirty="0"/>
              <a:t> o que é o Alabe, falo o nome dos Atabaques, a direção em que os instrumentos se movimentam. </a:t>
            </a:r>
            <a:r>
              <a:rPr lang="pt-BR" baseline="0" dirty="0" err="1"/>
              <a:t>Gan</a:t>
            </a:r>
            <a:r>
              <a:rPr lang="pt-BR" baseline="0" dirty="0"/>
              <a:t>, Alabe, </a:t>
            </a:r>
            <a:r>
              <a:rPr lang="pt-BR" baseline="0" dirty="0" err="1"/>
              <a:t>Pi</a:t>
            </a:r>
            <a:r>
              <a:rPr lang="pt-BR" baseline="0" dirty="0"/>
              <a:t> e Rum.</a:t>
            </a:r>
            <a:endParaRPr lang="pt-BR" dirty="0"/>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17</a:t>
            </a:fld>
            <a:endParaRPr lang="pt-BR"/>
          </a:p>
        </p:txBody>
      </p:sp>
    </p:spTree>
    <p:extLst>
      <p:ext uri="{BB962C8B-B14F-4D97-AF65-F5344CB8AC3E}">
        <p14:creationId xmlns:p14="http://schemas.microsoft.com/office/powerpoint/2010/main" val="195861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Falar de </a:t>
            </a:r>
            <a:r>
              <a:rPr lang="pt-BR" dirty="0" err="1"/>
              <a:t>Vovo</a:t>
            </a:r>
            <a:r>
              <a:rPr lang="pt-BR" dirty="0"/>
              <a:t>, da Escola de mãe Hilda, do Olodum, do </a:t>
            </a:r>
            <a:r>
              <a:rPr lang="pt-BR" dirty="0" err="1"/>
              <a:t>Ile</a:t>
            </a:r>
            <a:r>
              <a:rPr lang="pt-BR" dirty="0"/>
              <a:t> </a:t>
            </a:r>
            <a:r>
              <a:rPr lang="pt-BR" dirty="0" err="1"/>
              <a:t>Aye</a:t>
            </a:r>
            <a:r>
              <a:rPr lang="pt-BR" dirty="0"/>
              <a:t> e da importação da Cultura dos tambores para o mundo.</a:t>
            </a:r>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23</a:t>
            </a:fld>
            <a:endParaRPr lang="pt-BR"/>
          </a:p>
        </p:txBody>
      </p:sp>
    </p:spTree>
    <p:extLst>
      <p:ext uri="{BB962C8B-B14F-4D97-AF65-F5344CB8AC3E}">
        <p14:creationId xmlns:p14="http://schemas.microsoft.com/office/powerpoint/2010/main" val="980909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Falar aqui de Willian e esposa. Do </a:t>
            </a:r>
            <a:r>
              <a:rPr lang="pt-BR" dirty="0" err="1"/>
              <a:t>Ogan</a:t>
            </a:r>
            <a:r>
              <a:rPr lang="pt-BR" dirty="0"/>
              <a:t> como trabalhador dentro da religião. Do </a:t>
            </a:r>
            <a:r>
              <a:rPr lang="pt-BR" dirty="0" err="1"/>
              <a:t>ogan</a:t>
            </a:r>
            <a:r>
              <a:rPr lang="pt-BR" dirty="0"/>
              <a:t> como trabalhador fora da Religião. Falar de João da Baiana, </a:t>
            </a:r>
            <a:r>
              <a:rPr lang="pt-BR" dirty="0" err="1"/>
              <a:t>Donga</a:t>
            </a:r>
            <a:r>
              <a:rPr lang="pt-BR" dirty="0"/>
              <a:t>, </a:t>
            </a:r>
            <a:r>
              <a:rPr lang="pt-BR" dirty="0" err="1"/>
              <a:t>aniceto</a:t>
            </a:r>
            <a:r>
              <a:rPr lang="pt-BR" dirty="0"/>
              <a:t> do Império, Jorge Amado e outros importantes que fazem o mundo fora do Candomblé, trabalhando</a:t>
            </a:r>
            <a:r>
              <a:rPr lang="pt-BR" baseline="0" dirty="0"/>
              <a:t> suas raízes e adaptando a cultura ocidental.</a:t>
            </a:r>
            <a:endParaRPr lang="pt-BR" dirty="0"/>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28</a:t>
            </a:fld>
            <a:endParaRPr lang="pt-BR"/>
          </a:p>
        </p:txBody>
      </p:sp>
    </p:spTree>
    <p:extLst>
      <p:ext uri="{BB962C8B-B14F-4D97-AF65-F5344CB8AC3E}">
        <p14:creationId xmlns:p14="http://schemas.microsoft.com/office/powerpoint/2010/main" val="1887014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30</a:t>
            </a:fld>
            <a:endParaRPr lang="pt-BR"/>
          </a:p>
        </p:txBody>
      </p:sp>
    </p:spTree>
    <p:extLst>
      <p:ext uri="{BB962C8B-B14F-4D97-AF65-F5344CB8AC3E}">
        <p14:creationId xmlns:p14="http://schemas.microsoft.com/office/powerpoint/2010/main" val="191739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DISCUSSÃO SOBRE A NOSSA HISTÓRIA ONDE O NEGRO FOI ESCONDIDO COMO PROTAGONISTA INTELECTUAL</a:t>
            </a:r>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4</a:t>
            </a:fld>
            <a:endParaRPr lang="pt-BR"/>
          </a:p>
        </p:txBody>
      </p:sp>
    </p:spTree>
    <p:extLst>
      <p:ext uri="{BB962C8B-B14F-4D97-AF65-F5344CB8AC3E}">
        <p14:creationId xmlns:p14="http://schemas.microsoft.com/office/powerpoint/2010/main" val="214905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AFRICANOS NA AFRICA</a:t>
            </a:r>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5</a:t>
            </a:fld>
            <a:endParaRPr lang="pt-BR"/>
          </a:p>
        </p:txBody>
      </p:sp>
    </p:spTree>
    <p:extLst>
      <p:ext uri="{BB962C8B-B14F-4D97-AF65-F5344CB8AC3E}">
        <p14:creationId xmlns:p14="http://schemas.microsoft.com/office/powerpoint/2010/main" val="26764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CASA DE DOIS PAVIMENTOS COM VARANDA NO MALI...ARQUITTRA PRE COLONIAL...PIRAMIDES – ESFINGE </a:t>
            </a:r>
          </a:p>
        </p:txBody>
      </p:sp>
      <p:sp>
        <p:nvSpPr>
          <p:cNvPr id="4" name="Espaço Reservado para Número de Slide 3"/>
          <p:cNvSpPr>
            <a:spLocks noGrp="1"/>
          </p:cNvSpPr>
          <p:nvPr>
            <p:ph type="sldNum" sz="quarter" idx="10"/>
          </p:nvPr>
        </p:nvSpPr>
        <p:spPr/>
        <p:txBody>
          <a:bodyPr/>
          <a:lstStyle/>
          <a:p>
            <a:fld id="{6D8DAADE-BCA3-5A4B-990F-A9C8EA8881A5}" type="slidenum">
              <a:rPr lang="pt-BR" smtClean="0"/>
              <a:t>7</a:t>
            </a:fld>
            <a:endParaRPr lang="pt-BR"/>
          </a:p>
        </p:txBody>
      </p:sp>
    </p:spTree>
    <p:extLst>
      <p:ext uri="{BB962C8B-B14F-4D97-AF65-F5344CB8AC3E}">
        <p14:creationId xmlns:p14="http://schemas.microsoft.com/office/powerpoint/2010/main" val="3917401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HIEROGLIFOS EGIPCIOS, ESCRITA ADINKRA –ESCRIBAS AFRICANOS NO BRASIL E EUROPA</a:t>
            </a:r>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9</a:t>
            </a:fld>
            <a:endParaRPr lang="pt-BR"/>
          </a:p>
        </p:txBody>
      </p:sp>
    </p:spTree>
    <p:extLst>
      <p:ext uri="{BB962C8B-B14F-4D97-AF65-F5344CB8AC3E}">
        <p14:creationId xmlns:p14="http://schemas.microsoft.com/office/powerpoint/2010/main" val="971636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ROMA, SÃO MAURICIO, OTELO, E JOHN ? COMO NEGROS IMPORTANTES ATES DAS COLONIZAÇOES</a:t>
            </a:r>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10</a:t>
            </a:fld>
            <a:endParaRPr lang="pt-BR"/>
          </a:p>
        </p:txBody>
      </p:sp>
    </p:spTree>
    <p:extLst>
      <p:ext uri="{BB962C8B-B14F-4D97-AF65-F5344CB8AC3E}">
        <p14:creationId xmlns:p14="http://schemas.microsoft.com/office/powerpoint/2010/main" val="1095471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NUMEROS </a:t>
            </a:r>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11</a:t>
            </a:fld>
            <a:endParaRPr lang="pt-BR"/>
          </a:p>
        </p:txBody>
      </p:sp>
    </p:spTree>
    <p:extLst>
      <p:ext uri="{BB962C8B-B14F-4D97-AF65-F5344CB8AC3E}">
        <p14:creationId xmlns:p14="http://schemas.microsoft.com/office/powerpoint/2010/main" val="80672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Inicio</a:t>
            </a:r>
            <a:r>
              <a:rPr lang="pt-BR" baseline="0" dirty="0"/>
              <a:t> do </a:t>
            </a:r>
            <a:r>
              <a:rPr lang="pt-BR" baseline="0" dirty="0" err="1"/>
              <a:t>Candomble</a:t>
            </a:r>
            <a:r>
              <a:rPr lang="pt-BR" baseline="0" dirty="0"/>
              <a:t>, encontro das nações durante a travessia dos Tumbeiros. O Mar como tentativa do cemitério cultural.</a:t>
            </a:r>
            <a:endParaRPr lang="pt-BR" dirty="0"/>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12</a:t>
            </a:fld>
            <a:endParaRPr lang="pt-BR"/>
          </a:p>
        </p:txBody>
      </p:sp>
    </p:spTree>
    <p:extLst>
      <p:ext uri="{BB962C8B-B14F-4D97-AF65-F5344CB8AC3E}">
        <p14:creationId xmlns:p14="http://schemas.microsoft.com/office/powerpoint/2010/main" val="1457683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Aqui voltamos a </a:t>
            </a:r>
            <a:r>
              <a:rPr lang="pt-BR" dirty="0" err="1"/>
              <a:t>Africa</a:t>
            </a:r>
            <a:r>
              <a:rPr lang="pt-BR" dirty="0"/>
              <a:t> para</a:t>
            </a:r>
            <a:r>
              <a:rPr lang="pt-BR" baseline="0" dirty="0"/>
              <a:t> falar da travessia e do encontro em os vários grupos étnicos.</a:t>
            </a:r>
            <a:endParaRPr lang="pt-BR" dirty="0"/>
          </a:p>
        </p:txBody>
      </p:sp>
      <p:sp>
        <p:nvSpPr>
          <p:cNvPr id="4" name="Espaço Reservado para Número de Slide 3"/>
          <p:cNvSpPr>
            <a:spLocks noGrp="1"/>
          </p:cNvSpPr>
          <p:nvPr>
            <p:ph type="sldNum" sz="quarter" idx="10"/>
          </p:nvPr>
        </p:nvSpPr>
        <p:spPr/>
        <p:txBody>
          <a:bodyPr/>
          <a:lstStyle/>
          <a:p>
            <a:fld id="{1FB5D20A-EC31-4941-A6C6-D561655B393A}" type="slidenum">
              <a:rPr lang="pt-BR" smtClean="0"/>
              <a:t>13</a:t>
            </a:fld>
            <a:endParaRPr lang="pt-BR"/>
          </a:p>
        </p:txBody>
      </p:sp>
    </p:spTree>
    <p:extLst>
      <p:ext uri="{BB962C8B-B14F-4D97-AF65-F5344CB8AC3E}">
        <p14:creationId xmlns:p14="http://schemas.microsoft.com/office/powerpoint/2010/main" val="1035944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pt-BR"/>
              <a:t>Clique para editar estilo do título mestre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7/5/19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pt-BR"/>
              <a:t>Clique para editar estilo do título mestre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Arraste a imagem para o espaço reservado ou clique no ícone para adicionar</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46C117F-5CCF-4837-BE5F-2B92066CAFAF}" type="datetimeFigureOut">
              <a:rPr lang="en-US" dirty="0"/>
              <a:t>7/5/19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pt-BR"/>
              <a:t>Clique para editar estilo do título mestre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84EB90BD-B6CE-46B7-997F-7313B992CCDC}" type="datetimeFigureOut">
              <a:rPr lang="en-US" dirty="0"/>
              <a:t>7/5/19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pt-BR"/>
              <a:t>Clique para editar estilo do título mestre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CDB9D11F-B188-461D-B23F-39381795C052}" type="datetimeFigureOut">
              <a:rPr lang="en-US" dirty="0"/>
              <a:t>7/5/19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pt-BR"/>
              <a:t>Clique para editar estilo do título mestre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52E6D8D9-55A2-4063-B0F3-121F44549695}" type="datetimeFigureOut">
              <a:rPr lang="en-US" dirty="0"/>
              <a:t>7/5/19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pt-BR"/>
              <a:t>Clique para editar estilo do título mestre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D4B24536-994D-4021-A283-9F449C0DB509}" type="datetimeFigureOut">
              <a:rPr lang="en-US" dirty="0"/>
              <a:t>7/5/19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pt-BR"/>
              <a:t>Clique para editar estilo do título mestre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Arraste a imagem para o espaço reservado ou clique no ícone para adicionar</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Arraste a imagem para o espaço reservado ou clique no ícone para adicionar</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Arraste a imagem para o espaço reservado ou clique no ícone para adicionar</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3" name="Date Placeholder 2"/>
          <p:cNvSpPr>
            <a:spLocks noGrp="1"/>
          </p:cNvSpPr>
          <p:nvPr>
            <p:ph type="dt" sz="half" idx="10"/>
          </p:nvPr>
        </p:nvSpPr>
        <p:spPr/>
        <p:txBody>
          <a:bodyPr/>
          <a:lstStyle/>
          <a:p>
            <a:fld id="{3CBBBB78-C96F-47B7-AB17-D852CA960AC9}" type="datetimeFigureOut">
              <a:rPr lang="en-US" dirty="0"/>
              <a:t>7/5/19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pt-BR"/>
              <a:t>Clique para editar estilo do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7/5/19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pt-BR"/>
              <a:t>Clique para editar estilo do título mestre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7/5/19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a:t>Clique para editar estilo do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7/5/19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pt-BR"/>
              <a:t>Clique para editar estilo do título mestre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30578ACC-22D6-47C1-A373-4FD133E34F3C}" type="datetimeFigureOut">
              <a:rPr lang="en-US" dirty="0"/>
              <a:t>7/5/19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a:t>Clique para editar estilo do título mestre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7/5/19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pt-BR"/>
              <a:t>Clique para editar estilo do título mestre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80322" y="3030008"/>
            <a:ext cx="4698355" cy="290617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5594123" y="3030008"/>
            <a:ext cx="4700059" cy="2906179"/>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7/5/19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BR"/>
              <a:t>Clique para editar estilo do título mestre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7/5/19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7/5/19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pt-BR"/>
              <a:t>Clique para editar estilo do título mestre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331444B-B92B-4E27-8C94-BB93EAF5CB18}" type="datetimeFigureOut">
              <a:rPr lang="en-US" dirty="0"/>
              <a:t>7/5/19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pt-BR"/>
              <a:t>Clique para editar estilo do título mestre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Arraste a imagem para o espaço reservado ou clique no ícone para adicionar</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363EFA5E-FA76-400D-B3DC-F0BA90E6D107}" type="datetimeFigureOut">
              <a:rPr lang="en-US" dirty="0"/>
              <a:t>7/5/19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pt-BR"/>
              <a:t>Clique para editar estilo do título mestre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7/5/19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alcidesam.blog-dominiotemporario.com.br/?p=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OGANILU: O CAMINHO DO ALABÊ   </a:t>
            </a:r>
          </a:p>
        </p:txBody>
      </p:sp>
      <p:sp>
        <p:nvSpPr>
          <p:cNvPr id="3" name="Subtítulo 2"/>
          <p:cNvSpPr>
            <a:spLocks noGrp="1"/>
          </p:cNvSpPr>
          <p:nvPr>
            <p:ph type="subTitle" idx="1"/>
          </p:nvPr>
        </p:nvSpPr>
        <p:spPr/>
        <p:txBody>
          <a:bodyPr>
            <a:normAutofit fontScale="85000" lnSpcReduction="10000"/>
          </a:bodyPr>
          <a:lstStyle/>
          <a:p>
            <a:r>
              <a:rPr lang="pt-BR" dirty="0"/>
              <a:t>OS ALABÊS, OS RITMOS DO CANDOMBLÉ E A  DIÁSPORA AFRICANA NO BRASIL</a:t>
            </a:r>
          </a:p>
          <a:p>
            <a:endParaRPr lang="pt-BR" dirty="0"/>
          </a:p>
          <a:p>
            <a:r>
              <a:rPr lang="pt-BR" dirty="0"/>
              <a:t>Por Vitor da Trindade</a:t>
            </a:r>
          </a:p>
        </p:txBody>
      </p:sp>
    </p:spTree>
    <p:extLst>
      <p:ext uri="{BB962C8B-B14F-4D97-AF65-F5344CB8AC3E}">
        <p14:creationId xmlns:p14="http://schemas.microsoft.com/office/powerpoint/2010/main" val="1640400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NEGROS NA EUROPA</a:t>
            </a:r>
          </a:p>
        </p:txBody>
      </p:sp>
      <p:sp>
        <p:nvSpPr>
          <p:cNvPr id="3" name="Espaço Reservado para Conteúdo 2"/>
          <p:cNvSpPr>
            <a:spLocks noGrp="1"/>
          </p:cNvSpPr>
          <p:nvPr>
            <p:ph idx="1"/>
          </p:nvPr>
        </p:nvSpPr>
        <p:spPr/>
        <p:txBody>
          <a:bodyPr>
            <a:normAutofit lnSpcReduction="10000"/>
          </a:bodyPr>
          <a:lstStyle/>
          <a:p>
            <a:r>
              <a:rPr lang="pt-BR" sz="2800" dirty="0"/>
              <a:t>Há evidências de que mais de 350 africanos viviam na Grã-Bretanha entre 1500 e 1640, entre empregados, músicos, dançarinos e artistas. É necessário deixar claro que eles não eram escravos. De acordo com a lei inglesa, não era possível ser um escravo na Inglaterra (embora </a:t>
            </a:r>
            <a:r>
              <a:rPr lang="pt-BR" sz="2800" dirty="0" err="1"/>
              <a:t>re-escrito</a:t>
            </a:r>
            <a:r>
              <a:rPr lang="pt-BR" sz="2800" dirty="0"/>
              <a:t> no final do século 18). Os africanos são identificados em registros paroquiais de 1558 como ‘</a:t>
            </a:r>
            <a:r>
              <a:rPr lang="pt-BR" sz="2800" i="1" dirty="0" err="1"/>
              <a:t>Blackamoores</a:t>
            </a:r>
            <a:r>
              <a:rPr lang="pt-BR" sz="2800" i="1" dirty="0"/>
              <a:t>’, ‘</a:t>
            </a:r>
            <a:r>
              <a:rPr lang="pt-BR" sz="2800" i="1" dirty="0" err="1"/>
              <a:t>Aethiopians</a:t>
            </a:r>
            <a:r>
              <a:rPr lang="pt-BR" sz="2800" dirty="0"/>
              <a:t>‘ e ‘</a:t>
            </a:r>
            <a:r>
              <a:rPr lang="pt-BR" sz="2800" i="1" dirty="0"/>
              <a:t>Negros</a:t>
            </a:r>
          </a:p>
          <a:p>
            <a:r>
              <a:rPr lang="pt-BR" sz="2800" i="1" dirty="0"/>
              <a:t>(</a:t>
            </a:r>
            <a:r>
              <a:rPr lang="pt-BR" sz="1800" i="1" dirty="0"/>
              <a:t>Sítio Ana </a:t>
            </a:r>
            <a:r>
              <a:rPr lang="pt-BR" sz="1800" i="1" dirty="0" err="1"/>
              <a:t>Bolena</a:t>
            </a:r>
            <a:r>
              <a:rPr lang="pt-BR" sz="1800" i="1" dirty="0"/>
              <a:t>)</a:t>
            </a:r>
            <a:endParaRPr lang="pt-BR" sz="2800" i="1" dirty="0"/>
          </a:p>
          <a:p>
            <a:endParaRPr lang="pt-BR" sz="2800" i="1" dirty="0"/>
          </a:p>
          <a:p>
            <a:endParaRPr lang="pt-BR" i="1" dirty="0"/>
          </a:p>
          <a:p>
            <a:endParaRPr lang="pt-BR" dirty="0"/>
          </a:p>
        </p:txBody>
      </p:sp>
    </p:spTree>
    <p:extLst>
      <p:ext uri="{BB962C8B-B14F-4D97-AF65-F5344CB8AC3E}">
        <p14:creationId xmlns:p14="http://schemas.microsoft.com/office/powerpoint/2010/main" val="799007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              O HOLOCAUSTO AFRICANO</a:t>
            </a:r>
          </a:p>
        </p:txBody>
      </p:sp>
      <p:sp>
        <p:nvSpPr>
          <p:cNvPr id="3" name="Espaço Reservado para Conteúdo 2"/>
          <p:cNvSpPr>
            <a:spLocks noGrp="1"/>
          </p:cNvSpPr>
          <p:nvPr>
            <p:ph idx="1"/>
          </p:nvPr>
        </p:nvSpPr>
        <p:spPr/>
        <p:txBody>
          <a:bodyPr/>
          <a:lstStyle/>
          <a:p>
            <a:pPr algn="just">
              <a:spcBef>
                <a:spcPts val="600"/>
              </a:spcBef>
            </a:pPr>
            <a:r>
              <a:rPr lang="pt-BR" dirty="0">
                <a:solidFill>
                  <a:srgbClr val="000000"/>
                </a:solidFill>
                <a:latin typeface="Arial" panose="020B0604020202020204" pitchFamily="34" charset="0"/>
                <a:cs typeface="Arial" panose="020B0604020202020204" pitchFamily="34" charset="0"/>
              </a:rPr>
              <a:t>Somente para as Américas, vieram mais ou menos 20 milhões de negros em situação de escravos. Um quinto desse total veio para o Brasil em três séculos de escravidão (de 1549 a 1888).</a:t>
            </a:r>
          </a:p>
          <a:p>
            <a:pPr algn="just">
              <a:spcBef>
                <a:spcPts val="600"/>
              </a:spcBef>
            </a:pPr>
            <a:r>
              <a:rPr lang="pt-BR" dirty="0">
                <a:solidFill>
                  <a:srgbClr val="000000"/>
                </a:solidFill>
                <a:latin typeface="Arial" panose="020B0604020202020204" pitchFamily="34" charset="0"/>
                <a:cs typeface="Arial" panose="020B0604020202020204" pitchFamily="34" charset="0"/>
              </a:rPr>
              <a:t>(Amorim 2015)</a:t>
            </a:r>
          </a:p>
          <a:p>
            <a:pPr algn="just"/>
            <a:r>
              <a:rPr lang="pt-BR" dirty="0">
                <a:solidFill>
                  <a:srgbClr val="000000"/>
                </a:solidFill>
                <a:latin typeface="Arial" panose="020B0604020202020204" pitchFamily="34" charset="0"/>
                <a:cs typeface="Arial" panose="020B0604020202020204" pitchFamily="34" charset="0"/>
              </a:rPr>
              <a:t> </a:t>
            </a:r>
          </a:p>
          <a:p>
            <a:endParaRPr lang="pt-BR" dirty="0"/>
          </a:p>
        </p:txBody>
      </p:sp>
      <p:pic>
        <p:nvPicPr>
          <p:cNvPr id="5" name="Picture 2" descr="África, Mapa Do Mundo, Mundo, Mapa, Globo, Terr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35329" y="3506538"/>
            <a:ext cx="2590800" cy="2731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mage.freepik.com/icones-gratis/mapa-brasil_318-6319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3247" y="3673522"/>
            <a:ext cx="2865664" cy="286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220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DIÁSPORA AFRICANA</a:t>
            </a:r>
            <a:br>
              <a:rPr lang="pt-BR" dirty="0"/>
            </a:br>
            <a:endParaRPr lang="pt-BR" dirty="0"/>
          </a:p>
        </p:txBody>
      </p:sp>
      <p:pic>
        <p:nvPicPr>
          <p:cNvPr id="4" name="Espaço Reservado para Conteúdo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06472" y="2500573"/>
            <a:ext cx="6823879" cy="4036705"/>
          </a:xfrm>
        </p:spPr>
      </p:pic>
    </p:spTree>
    <p:extLst>
      <p:ext uri="{BB962C8B-B14F-4D97-AF65-F5344CB8AC3E}">
        <p14:creationId xmlns:p14="http://schemas.microsoft.com/office/powerpoint/2010/main" val="44771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NAVIO NEGREIRO</a:t>
            </a:r>
          </a:p>
        </p:txBody>
      </p:sp>
      <p:sp>
        <p:nvSpPr>
          <p:cNvPr id="3" name="Espaço Reservado para Conteúdo 2"/>
          <p:cNvSpPr>
            <a:spLocks noGrp="1"/>
          </p:cNvSpPr>
          <p:nvPr>
            <p:ph idx="1"/>
          </p:nvPr>
        </p:nvSpPr>
        <p:spPr/>
        <p:txBody>
          <a:bodyPr/>
          <a:lstStyle/>
          <a:p>
            <a:endParaRPr lang="pt-BR" i="1" dirty="0"/>
          </a:p>
          <a:p>
            <a:r>
              <a:rPr lang="pt-BR" i="1" dirty="0"/>
              <a:t>Mesmo sendo considerado como um dos mecanismos de </a:t>
            </a:r>
            <a:r>
              <a:rPr lang="pt-BR" i="1" dirty="0" err="1"/>
              <a:t>dizimação</a:t>
            </a:r>
            <a:r>
              <a:rPr lang="pt-BR" i="1" dirty="0"/>
              <a:t> cultural, o Navio Negreiro proporcionou de certa maneira o encontro de diversos povos e o </a:t>
            </a:r>
            <a:r>
              <a:rPr lang="pt-BR" i="1" dirty="0" err="1"/>
              <a:t>início</a:t>
            </a:r>
            <a:r>
              <a:rPr lang="pt-BR" i="1" dirty="0"/>
              <a:t> de uma troca de conhecimentos e </a:t>
            </a:r>
            <a:r>
              <a:rPr lang="pt-BR" i="1" dirty="0" err="1"/>
              <a:t>práticas</a:t>
            </a:r>
            <a:r>
              <a:rPr lang="pt-BR" i="1" dirty="0"/>
              <a:t> culturais geradas provavelmente pelas </a:t>
            </a:r>
            <a:r>
              <a:rPr lang="pt-BR" i="1" dirty="0" err="1"/>
              <a:t>condições</a:t>
            </a:r>
            <a:r>
              <a:rPr lang="pt-BR" i="1" dirty="0"/>
              <a:t> do </a:t>
            </a:r>
            <a:r>
              <a:rPr lang="pt-BR" i="1" dirty="0" err="1"/>
              <a:t>tráfico</a:t>
            </a:r>
            <a:r>
              <a:rPr lang="pt-BR" i="1" dirty="0"/>
              <a:t> e pela necessidade de </a:t>
            </a:r>
            <a:r>
              <a:rPr lang="pt-BR" i="1" dirty="0" err="1"/>
              <a:t>compreensão</a:t>
            </a:r>
            <a:r>
              <a:rPr lang="pt-BR" i="1" dirty="0"/>
              <a:t> acerca do que seria seu destino </a:t>
            </a:r>
          </a:p>
          <a:p>
            <a:r>
              <a:rPr lang="pt-BR" dirty="0"/>
              <a:t>(Emerson Melo – p. 23 Culturas Africanas e afro-brasileiras em sala de aula) </a:t>
            </a:r>
          </a:p>
          <a:p>
            <a:endParaRPr lang="pt-BR" dirty="0"/>
          </a:p>
        </p:txBody>
      </p:sp>
    </p:spTree>
    <p:extLst>
      <p:ext uri="{BB962C8B-B14F-4D97-AF65-F5344CB8AC3E}">
        <p14:creationId xmlns:p14="http://schemas.microsoft.com/office/powerpoint/2010/main" val="58120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40542-DEDE-AB4B-8D3A-CB119D8EA4AF}"/>
              </a:ext>
            </a:extLst>
          </p:cNvPr>
          <p:cNvSpPr>
            <a:spLocks noGrp="1"/>
          </p:cNvSpPr>
          <p:nvPr>
            <p:ph type="title"/>
          </p:nvPr>
        </p:nvSpPr>
        <p:spPr/>
        <p:txBody>
          <a:bodyPr/>
          <a:lstStyle/>
          <a:p>
            <a:pPr algn="ctr"/>
            <a:r>
              <a:rPr lang="pt-BR" dirty="0"/>
              <a:t>CANDOMBLÉ</a:t>
            </a:r>
          </a:p>
        </p:txBody>
      </p:sp>
      <p:sp>
        <p:nvSpPr>
          <p:cNvPr id="4" name="Espaço Reservado para Conteúdo 2">
            <a:extLst>
              <a:ext uri="{FF2B5EF4-FFF2-40B4-BE49-F238E27FC236}">
                <a16:creationId xmlns:a16="http://schemas.microsoft.com/office/drawing/2014/main" id="{1092DAF6-949E-9F4D-9A37-E794BF6F2789}"/>
              </a:ext>
            </a:extLst>
          </p:cNvPr>
          <p:cNvSpPr>
            <a:spLocks noGrp="1"/>
          </p:cNvSpPr>
          <p:nvPr>
            <p:ph idx="1"/>
          </p:nvPr>
        </p:nvSpPr>
        <p:spPr/>
        <p:txBody>
          <a:bodyPr>
            <a:normAutofit fontScale="77500" lnSpcReduction="20000"/>
          </a:bodyPr>
          <a:lstStyle/>
          <a:p>
            <a:r>
              <a:rPr lang="pt-BR" dirty="0">
                <a:latin typeface="Arial" charset="0"/>
                <a:ea typeface="Arial" charset="0"/>
                <a:cs typeface="Arial" charset="0"/>
              </a:rPr>
              <a:t>Em 1830, algumas mulheres negras originárias de Ketu, na Nigéria, e pertencentes a irmandade de Nossa Senhora da Boa Morte, reuniram-se para estabelecer uma forma de culto que preservasse as tradições africanas aqui, no Brasil.  Segundo documentos históricos da época, esta reunião aconteceu na antiga Ladeira do </a:t>
            </a:r>
            <a:r>
              <a:rPr lang="pt-BR" dirty="0" err="1">
                <a:latin typeface="Arial" charset="0"/>
                <a:ea typeface="Arial" charset="0"/>
                <a:cs typeface="Arial" charset="0"/>
              </a:rPr>
              <a:t>Bercô</a:t>
            </a:r>
            <a:r>
              <a:rPr lang="pt-BR" dirty="0">
                <a:latin typeface="Arial" charset="0"/>
                <a:ea typeface="Arial" charset="0"/>
                <a:cs typeface="Arial" charset="0"/>
              </a:rPr>
              <a:t>; hoje, Rua Visconde de Itaparica, próximo a Igreja da </a:t>
            </a:r>
            <a:r>
              <a:rPr lang="pt-BR" dirty="0" err="1">
                <a:latin typeface="Arial" charset="0"/>
                <a:ea typeface="Arial" charset="0"/>
                <a:cs typeface="Arial" charset="0"/>
              </a:rPr>
              <a:t>Barroquinha</a:t>
            </a:r>
            <a:r>
              <a:rPr lang="pt-BR" dirty="0">
                <a:latin typeface="Arial" charset="0"/>
                <a:ea typeface="Arial" charset="0"/>
                <a:cs typeface="Arial" charset="0"/>
              </a:rPr>
              <a:t> na cidade de São Salvador – Estado da Bahia</a:t>
            </a:r>
          </a:p>
          <a:p>
            <a:r>
              <a:rPr lang="pt-BR" dirty="0">
                <a:latin typeface="Arial" charset="0"/>
                <a:ea typeface="Arial" charset="0"/>
                <a:cs typeface="Arial" charset="0"/>
              </a:rPr>
              <a:t>(</a:t>
            </a:r>
            <a:r>
              <a:rPr lang="pt-BR" dirty="0" err="1">
                <a:latin typeface="Arial" charset="0"/>
                <a:ea typeface="Arial" charset="0"/>
                <a:cs typeface="Arial" charset="0"/>
              </a:rPr>
              <a:t>www.omidewa.com.br</a:t>
            </a:r>
            <a:r>
              <a:rPr lang="pt-BR" dirty="0">
                <a:latin typeface="Arial" charset="0"/>
                <a:ea typeface="Arial" charset="0"/>
                <a:cs typeface="Arial" charset="0"/>
              </a:rPr>
              <a:t>)</a:t>
            </a:r>
          </a:p>
          <a:p>
            <a:r>
              <a:rPr lang="pt-BR" dirty="0"/>
              <a:t>Primeiro, tentaram fazer uma fusão de várias mitologias, dogmas e liturgias africanas. Este culto, no Brasil, teria que ser similar ao culto praticado na África, em que o principal quesito para se ingressar em seus mistérios seria a iniciação. </a:t>
            </a:r>
          </a:p>
          <a:p>
            <a:r>
              <a:rPr lang="pt-BR" dirty="0"/>
              <a:t>Enquanto na África a iniciação é feita muitas vezes em plena floresta, no Brasil foi estabelecida uma </a:t>
            </a:r>
            <a:r>
              <a:rPr lang="pt-BR" dirty="0" err="1"/>
              <a:t>mini-África</a:t>
            </a:r>
            <a:r>
              <a:rPr lang="pt-BR" dirty="0"/>
              <a:t>, ou seja, a casa de culto teria todos os orixás africanos juntos </a:t>
            </a:r>
          </a:p>
          <a:p>
            <a:r>
              <a:rPr lang="pt-BR" dirty="0"/>
              <a:t>(Fernando de </a:t>
            </a:r>
            <a:r>
              <a:rPr lang="pt-BR" dirty="0" err="1"/>
              <a:t>Oxaguian</a:t>
            </a:r>
            <a:r>
              <a:rPr lang="pt-BR" dirty="0"/>
              <a:t>)</a:t>
            </a:r>
          </a:p>
        </p:txBody>
      </p:sp>
    </p:spTree>
    <p:extLst>
      <p:ext uri="{BB962C8B-B14F-4D97-AF65-F5344CB8AC3E}">
        <p14:creationId xmlns:p14="http://schemas.microsoft.com/office/powerpoint/2010/main" val="1567146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37313-B0F4-B642-A48C-FAB2BA5B6040}"/>
              </a:ext>
            </a:extLst>
          </p:cNvPr>
          <p:cNvSpPr>
            <a:spLocks noGrp="1"/>
          </p:cNvSpPr>
          <p:nvPr>
            <p:ph type="title"/>
          </p:nvPr>
        </p:nvSpPr>
        <p:spPr/>
        <p:txBody>
          <a:bodyPr/>
          <a:lstStyle/>
          <a:p>
            <a:pPr algn="ctr"/>
            <a:r>
              <a:rPr lang="pt-BR" dirty="0"/>
              <a:t>NOME</a:t>
            </a:r>
          </a:p>
        </p:txBody>
      </p:sp>
      <p:sp>
        <p:nvSpPr>
          <p:cNvPr id="3" name="Espaço Reservado para Conteúdo 2">
            <a:extLst>
              <a:ext uri="{FF2B5EF4-FFF2-40B4-BE49-F238E27FC236}">
                <a16:creationId xmlns:a16="http://schemas.microsoft.com/office/drawing/2014/main" id="{DE22E672-3CBF-4443-B9B0-EB64884367A2}"/>
              </a:ext>
            </a:extLst>
          </p:cNvPr>
          <p:cNvSpPr>
            <a:spLocks noGrp="1"/>
          </p:cNvSpPr>
          <p:nvPr>
            <p:ph idx="1"/>
          </p:nvPr>
        </p:nvSpPr>
        <p:spPr/>
        <p:txBody>
          <a:bodyPr/>
          <a:lstStyle/>
          <a:p>
            <a:r>
              <a:rPr lang="pt-BR" dirty="0"/>
              <a:t> PALAVRA CANDOMBLÉ POSSUI 2 (DOIS) SIGNIFICADOS ENTRE OS PESQUISADORES: CANDOMBLÉ SERIA UMA MODIFICAÇÃO FONÉTICA DE “CANDONBÉ”, UM TIPO DE ATABAQUE USADO PELOS NEGROS DE ANGOLA; </a:t>
            </a:r>
          </a:p>
          <a:p>
            <a:r>
              <a:rPr lang="pt-BR" dirty="0"/>
              <a:t>OU AINDA, VIRIA DE “CANDONBIDÉ”, QUE QUER DIZER “ATO DE LOUVAR, PEDIR POR ALGUÉM OU POR ALGUMA COISA”.</a:t>
            </a:r>
          </a:p>
          <a:p>
            <a:r>
              <a:rPr lang="pt-BR" dirty="0"/>
              <a:t>SEGUNDO OUTROS VÁRIOS BABALORIXÁS A PALAVRA SIGNIFICA REUNIÃO. MAS TODOS AFIRMAM QUE VEM DA LINHA BANTU, QUE INCLUI O UMBUNDO E UM KIMBUNDO. </a:t>
            </a:r>
          </a:p>
        </p:txBody>
      </p:sp>
    </p:spTree>
    <p:extLst>
      <p:ext uri="{BB962C8B-B14F-4D97-AF65-F5344CB8AC3E}">
        <p14:creationId xmlns:p14="http://schemas.microsoft.com/office/powerpoint/2010/main" val="2647140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CANDOMBLE</a:t>
            </a:r>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869743" y="2281350"/>
            <a:ext cx="6618582" cy="4064041"/>
          </a:xfrm>
        </p:spPr>
      </p:pic>
    </p:spTree>
    <p:extLst>
      <p:ext uri="{BB962C8B-B14F-4D97-AF65-F5344CB8AC3E}">
        <p14:creationId xmlns:p14="http://schemas.microsoft.com/office/powerpoint/2010/main" val="1128118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OS OGANS </a:t>
            </a:r>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49515" y="2405828"/>
            <a:ext cx="6057506" cy="4287898"/>
          </a:xfrm>
        </p:spPr>
      </p:pic>
    </p:spTree>
    <p:extLst>
      <p:ext uri="{BB962C8B-B14F-4D97-AF65-F5344CB8AC3E}">
        <p14:creationId xmlns:p14="http://schemas.microsoft.com/office/powerpoint/2010/main" val="1558422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RUM, PI, LE</a:t>
            </a:r>
          </a:p>
        </p:txBody>
      </p:sp>
      <p:sp>
        <p:nvSpPr>
          <p:cNvPr id="3" name="Espaço Reservado para Conteúdo 2"/>
          <p:cNvSpPr>
            <a:spLocks noGrp="1"/>
          </p:cNvSpPr>
          <p:nvPr>
            <p:ph idx="1"/>
          </p:nvPr>
        </p:nvSpPr>
        <p:spPr/>
        <p:txBody>
          <a:bodyPr/>
          <a:lstStyle/>
          <a:p>
            <a:r>
              <a:rPr lang="en-US" dirty="0"/>
              <a:t> </a:t>
            </a:r>
            <a:endParaRPr lang="pt-BR" dirty="0"/>
          </a:p>
          <a:p>
            <a:pPr algn="ctr"/>
            <a:r>
              <a:rPr lang="en-US" dirty="0"/>
              <a:t>RUM RUMPI E LE, SÃO DEFORMAÇÕES DAS PALAVRAS DA LÍNGUA FON…HUN E LUMPEVI E DA PALAVRA NAGO OMELÊ…</a:t>
            </a:r>
            <a:endParaRPr lang="pt-BR" dirty="0"/>
          </a:p>
          <a:p>
            <a:pPr algn="ctr"/>
            <a:endParaRPr lang="pt-BR" dirty="0"/>
          </a:p>
        </p:txBody>
      </p:sp>
    </p:spTree>
    <p:extLst>
      <p:ext uri="{BB962C8B-B14F-4D97-AF65-F5344CB8AC3E}">
        <p14:creationId xmlns:p14="http://schemas.microsoft.com/office/powerpoint/2010/main" val="497267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MÚSICOS DO SAGRADO</a:t>
            </a:r>
          </a:p>
        </p:txBody>
      </p:sp>
      <p:sp>
        <p:nvSpPr>
          <p:cNvPr id="3" name="Espaço Reservado para Conteúdo 2"/>
          <p:cNvSpPr>
            <a:spLocks noGrp="1"/>
          </p:cNvSpPr>
          <p:nvPr>
            <p:ph idx="1"/>
          </p:nvPr>
        </p:nvSpPr>
        <p:spPr/>
        <p:txBody>
          <a:bodyPr/>
          <a:lstStyle/>
          <a:p>
            <a:pPr algn="ctr"/>
            <a:r>
              <a:rPr lang="en-US" dirty="0"/>
              <a:t>NA REALIDADE SE QUISERMOS O NOME CERTO DOS TOCADORES DE ATABAQUES, SERIA OGANILU OU ALANILU. EXISTINDO OS QUE SÓ TOCAM ATABAQUES E OS QUE SÓ TOCAM CABAÇAS….PG 14 </a:t>
            </a:r>
            <a:r>
              <a:rPr lang="en-US" sz="1800" dirty="0"/>
              <a:t>(SACRAMENTO DE ALMEIDA) JORGE LUIS - ENSINO / APRENDIZAGEM DOS ALABES / UMA EXPERIENCIA NOS TERREIROS ILE AXE OXUMARE E ZOOGOÔ BOGUM MALE RUNDÓ</a:t>
            </a:r>
            <a:endParaRPr lang="pt-BR" sz="1800" dirty="0"/>
          </a:p>
          <a:p>
            <a:pPr algn="ctr"/>
            <a:endParaRPr lang="pt-BR" dirty="0"/>
          </a:p>
        </p:txBody>
      </p:sp>
    </p:spTree>
    <p:extLst>
      <p:ext uri="{BB962C8B-B14F-4D97-AF65-F5344CB8AC3E}">
        <p14:creationId xmlns:p14="http://schemas.microsoft.com/office/powerpoint/2010/main" val="554506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OGAN ALABE</a:t>
            </a:r>
          </a:p>
        </p:txBody>
      </p:sp>
      <p:sp>
        <p:nvSpPr>
          <p:cNvPr id="3" name="Espaço Reservado para Conteúdo 2"/>
          <p:cNvSpPr>
            <a:spLocks noGrp="1"/>
          </p:cNvSpPr>
          <p:nvPr>
            <p:ph idx="1"/>
          </p:nvPr>
        </p:nvSpPr>
        <p:spPr/>
        <p:txBody>
          <a:bodyPr/>
          <a:lstStyle/>
          <a:p>
            <a:pPr algn="ctr"/>
            <a:r>
              <a:rPr lang="en-US" dirty="0"/>
              <a:t>O ALABE </a:t>
            </a:r>
            <a:r>
              <a:rPr lang="en-US" dirty="0" err="1"/>
              <a:t>É</a:t>
            </a:r>
            <a:r>
              <a:rPr lang="en-US" dirty="0"/>
              <a:t> UM MESTRE DE ATABAQUES, UM VIRTUOSE EM SEU INSTRUMENTO. APESAR DE SUA SABEDORIA E DE SEU CONHECIMENTO </a:t>
            </a:r>
            <a:r>
              <a:rPr lang="en-US" dirty="0" err="1"/>
              <a:t>É</a:t>
            </a:r>
            <a:r>
              <a:rPr lang="en-US" dirty="0"/>
              <a:t> UM DESCONHECIDO DA ACADEMIA, DOS CONSERVATÓRIOS E MESMO DA MÚSICA DAS RUAS. MESMO ENTRE O REPERTÓRIO POPULAR.</a:t>
            </a:r>
            <a:endParaRPr lang="pt-BR" dirty="0"/>
          </a:p>
          <a:p>
            <a:pPr algn="ctr"/>
            <a:endParaRPr lang="pt-BR" dirty="0"/>
          </a:p>
        </p:txBody>
      </p:sp>
    </p:spTree>
    <p:extLst>
      <p:ext uri="{BB962C8B-B14F-4D97-AF65-F5344CB8AC3E}">
        <p14:creationId xmlns:p14="http://schemas.microsoft.com/office/powerpoint/2010/main" val="45610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OGANS ILE AXÉ JAGUN</a:t>
            </a:r>
          </a:p>
        </p:txBody>
      </p:sp>
      <p:sp>
        <p:nvSpPr>
          <p:cNvPr id="3" name="Espaço Reservado para Conteúdo 2"/>
          <p:cNvSpPr>
            <a:spLocks noGrp="1"/>
          </p:cNvSpPr>
          <p:nvPr>
            <p:ph idx="1"/>
          </p:nvPr>
        </p:nvSpPr>
        <p:spPr/>
        <p:txBody>
          <a:bodyPr/>
          <a:lstStyle/>
          <a:p>
            <a:endParaRPr lang="pt-BR" dirty="0"/>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7351" y="2019868"/>
            <a:ext cx="11246893" cy="4838131"/>
          </a:xfrm>
          <a:prstGeom prst="rect">
            <a:avLst/>
          </a:prstGeom>
        </p:spPr>
      </p:pic>
    </p:spTree>
    <p:extLst>
      <p:ext uri="{BB962C8B-B14F-4D97-AF65-F5344CB8AC3E}">
        <p14:creationId xmlns:p14="http://schemas.microsoft.com/office/powerpoint/2010/main" val="1309662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OGAN ALABÊ - O MÚSICO DOS ORIXÁS</a:t>
            </a:r>
          </a:p>
        </p:txBody>
      </p:sp>
      <p:sp>
        <p:nvSpPr>
          <p:cNvPr id="3" name="Espaço Reservado para Conteúdo 2"/>
          <p:cNvSpPr>
            <a:spLocks noGrp="1"/>
          </p:cNvSpPr>
          <p:nvPr>
            <p:ph idx="1"/>
          </p:nvPr>
        </p:nvSpPr>
        <p:spPr>
          <a:xfrm>
            <a:off x="691902" y="2350521"/>
            <a:ext cx="9613861" cy="3599316"/>
          </a:xfrm>
        </p:spPr>
        <p:txBody>
          <a:bodyPr>
            <a:normAutofit/>
          </a:bodyPr>
          <a:lstStyle/>
          <a:p>
            <a:pPr algn="ctr"/>
            <a:r>
              <a:rPr lang="pt-BR" dirty="0"/>
              <a:t>O MÚSICO CHEFE, O ALABÊ, QUE FICA ENCARREGADO DO TAMBOR GRANDE, O RUM, INTRODUZ VARIANTES TÍMBRICAS QUE FORMAM TEMAS MUSICAIS E QUE SE REFEREM DIRETAMENTE AOS ORIXÁS CULTUADOS. MAIS DO QUE SEQÜÊNCIAS RÍTMICAS NA SUA LINHA TEMPORAL, AS MELODIAS TÍMBRICAS PREENCHEM JUSTAMENTE O ESPAÇO CONCEITUAL QUE SE REFERE AO NÍVEL MAIS PROFUNDO DA MÚSICA. </a:t>
            </a:r>
          </a:p>
          <a:p>
            <a:r>
              <a:rPr lang="pt-BR" dirty="0"/>
              <a:t>(Tiago de Oliveira Pinto)</a:t>
            </a:r>
          </a:p>
          <a:p>
            <a:endParaRPr lang="pt-BR" dirty="0"/>
          </a:p>
          <a:p>
            <a:endParaRPr lang="pt-BR" dirty="0"/>
          </a:p>
        </p:txBody>
      </p:sp>
    </p:spTree>
    <p:extLst>
      <p:ext uri="{BB962C8B-B14F-4D97-AF65-F5344CB8AC3E}">
        <p14:creationId xmlns:p14="http://schemas.microsoft.com/office/powerpoint/2010/main" val="39254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APRENDIZADO</a:t>
            </a:r>
          </a:p>
        </p:txBody>
      </p:sp>
      <p:sp>
        <p:nvSpPr>
          <p:cNvPr id="3" name="Espaço Reservado para Conteúdo 2"/>
          <p:cNvSpPr>
            <a:spLocks noGrp="1"/>
          </p:cNvSpPr>
          <p:nvPr>
            <p:ph idx="1"/>
          </p:nvPr>
        </p:nvSpPr>
        <p:spPr/>
        <p:txBody>
          <a:bodyPr/>
          <a:lstStyle/>
          <a:p>
            <a:r>
              <a:rPr lang="mr-IN" dirty="0"/>
              <a:t>…</a:t>
            </a:r>
            <a:r>
              <a:rPr lang="en-US" dirty="0"/>
              <a:t>para </a:t>
            </a:r>
            <a:r>
              <a:rPr lang="en-US" dirty="0" err="1"/>
              <a:t>os</a:t>
            </a:r>
            <a:r>
              <a:rPr lang="en-US" dirty="0"/>
              <a:t> </a:t>
            </a:r>
            <a:r>
              <a:rPr lang="en-US" dirty="0" err="1"/>
              <a:t>praticantes</a:t>
            </a:r>
            <a:r>
              <a:rPr lang="en-US" dirty="0"/>
              <a:t> do </a:t>
            </a:r>
            <a:r>
              <a:rPr lang="en-US" dirty="0" err="1"/>
              <a:t>candomblé</a:t>
            </a:r>
            <a:r>
              <a:rPr lang="en-US" dirty="0"/>
              <a:t>, </a:t>
            </a:r>
            <a:r>
              <a:rPr lang="en-US" dirty="0" err="1"/>
              <a:t>é</a:t>
            </a:r>
            <a:r>
              <a:rPr lang="en-US" dirty="0"/>
              <a:t> </a:t>
            </a:r>
            <a:r>
              <a:rPr lang="en-US" dirty="0" err="1"/>
              <a:t>algo</a:t>
            </a:r>
            <a:r>
              <a:rPr lang="en-US" dirty="0"/>
              <a:t> </a:t>
            </a:r>
            <a:r>
              <a:rPr lang="en-US" dirty="0" err="1"/>
              <a:t>simplesmente</a:t>
            </a:r>
            <a:r>
              <a:rPr lang="en-US" dirty="0"/>
              <a:t> natural que se </a:t>
            </a:r>
            <a:r>
              <a:rPr lang="en-US" dirty="0" err="1"/>
              <a:t>cante</a:t>
            </a:r>
            <a:r>
              <a:rPr lang="en-US" dirty="0"/>
              <a:t> e se dance da </a:t>
            </a:r>
            <a:r>
              <a:rPr lang="en-US" dirty="0" err="1"/>
              <a:t>maneira</a:t>
            </a:r>
            <a:r>
              <a:rPr lang="en-US" dirty="0"/>
              <a:t> </a:t>
            </a:r>
            <a:r>
              <a:rPr lang="en-US" dirty="0" err="1"/>
              <a:t>como</a:t>
            </a:r>
            <a:r>
              <a:rPr lang="en-US" dirty="0"/>
              <a:t> se </a:t>
            </a:r>
            <a:r>
              <a:rPr lang="en-US" dirty="0" err="1"/>
              <a:t>deve</a:t>
            </a:r>
            <a:r>
              <a:rPr lang="en-US" dirty="0"/>
              <a:t> </a:t>
            </a:r>
            <a:r>
              <a:rPr lang="en-US" dirty="0" err="1"/>
              <a:t>cantar</a:t>
            </a:r>
            <a:r>
              <a:rPr lang="en-US" dirty="0"/>
              <a:t> e </a:t>
            </a:r>
            <a:r>
              <a:rPr lang="en-US" dirty="0" err="1"/>
              <a:t>dançar</a:t>
            </a:r>
            <a:r>
              <a:rPr lang="en-US" dirty="0"/>
              <a:t> (Angela </a:t>
            </a:r>
            <a:r>
              <a:rPr lang="en-US" dirty="0" err="1"/>
              <a:t>Luhnig</a:t>
            </a:r>
            <a:r>
              <a:rPr lang="en-US" dirty="0"/>
              <a:t> </a:t>
            </a:r>
            <a:r>
              <a:rPr lang="en-US" dirty="0" err="1"/>
              <a:t>sobre</a:t>
            </a:r>
            <a:r>
              <a:rPr lang="en-US" dirty="0"/>
              <a:t> </a:t>
            </a:r>
            <a:r>
              <a:rPr lang="en-US" dirty="0" err="1"/>
              <a:t>certo</a:t>
            </a:r>
            <a:r>
              <a:rPr lang="en-US" dirty="0"/>
              <a:t> e </a:t>
            </a:r>
            <a:r>
              <a:rPr lang="en-US" dirty="0" err="1"/>
              <a:t>errado</a:t>
            </a:r>
            <a:r>
              <a:rPr lang="en-US" dirty="0"/>
              <a:t>) LUHNIG, Angela</a:t>
            </a:r>
            <a:endParaRPr lang="pt-BR" dirty="0"/>
          </a:p>
        </p:txBody>
      </p:sp>
    </p:spTree>
    <p:extLst>
      <p:ext uri="{BB962C8B-B14F-4D97-AF65-F5344CB8AC3E}">
        <p14:creationId xmlns:p14="http://schemas.microsoft.com/office/powerpoint/2010/main" val="416538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OGANS, HISTÓRIA E CULTURA</a:t>
            </a:r>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66030" y="2156346"/>
            <a:ext cx="6078802" cy="4449170"/>
          </a:xfrm>
        </p:spPr>
      </p:pic>
    </p:spTree>
    <p:extLst>
      <p:ext uri="{BB962C8B-B14F-4D97-AF65-F5344CB8AC3E}">
        <p14:creationId xmlns:p14="http://schemas.microsoft.com/office/powerpoint/2010/main" val="294870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err="1"/>
              <a:t>Oyá</a:t>
            </a:r>
            <a:r>
              <a:rPr lang="pt-BR" dirty="0"/>
              <a:t> e a Caixa da Mangueira</a:t>
            </a:r>
          </a:p>
        </p:txBody>
      </p:sp>
      <p:sp>
        <p:nvSpPr>
          <p:cNvPr id="3" name="Espaço Reservado para Conteúdo 2"/>
          <p:cNvSpPr>
            <a:spLocks noGrp="1"/>
          </p:cNvSpPr>
          <p:nvPr>
            <p:ph idx="1"/>
          </p:nvPr>
        </p:nvSpPr>
        <p:spPr>
          <a:xfrm>
            <a:off x="680321" y="2295930"/>
            <a:ext cx="9613861" cy="3599316"/>
          </a:xfrm>
        </p:spPr>
        <p:txBody>
          <a:bodyPr/>
          <a:lstStyle/>
          <a:p>
            <a:endParaRPr lang="pt-BR" dirty="0"/>
          </a:p>
          <a:p>
            <a:pPr algn="ctr"/>
            <a:r>
              <a:rPr lang="pt-BR" dirty="0"/>
              <a:t>A BASE RÍTMICA DA CAIXA DA GRES MANGUEIRA É A MESMA LEVADA USADA PARA OS TAMBORES RUMPI E LE DE YANSAN. NO MESMO CASO A MOCIDADE INDEPENTE DE PADRE MIGUEL, TEM EM SUA BASE A MARCAÇÃO DO AGUERÉ DE OXOSSI, QUE É AINDA MAIS PRESENTE NO SAMBA REGGAE.</a:t>
            </a:r>
          </a:p>
          <a:p>
            <a:r>
              <a:rPr lang="pt-BR" dirty="0"/>
              <a:t> </a:t>
            </a:r>
          </a:p>
        </p:txBody>
      </p:sp>
    </p:spTree>
    <p:extLst>
      <p:ext uri="{BB962C8B-B14F-4D97-AF65-F5344CB8AC3E}">
        <p14:creationId xmlns:p14="http://schemas.microsoft.com/office/powerpoint/2010/main" val="122625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IVO MEIRELES ILU E CAIXA TRADICIONAL DA MANGUEIRA</a:t>
            </a:r>
          </a:p>
        </p:txBody>
      </p:sp>
      <p:pic>
        <p:nvPicPr>
          <p:cNvPr id="4" name="Ivo Meirelles beim Sambasyndrom 200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89275" y="2336800"/>
            <a:ext cx="4799013" cy="3598863"/>
          </a:xfrm>
        </p:spPr>
      </p:pic>
    </p:spTree>
    <p:extLst>
      <p:ext uri="{BB962C8B-B14F-4D97-AF65-F5344CB8AC3E}">
        <p14:creationId xmlns:p14="http://schemas.microsoft.com/office/powerpoint/2010/main" val="324652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 GRESEP DE MANGUEIRA</a:t>
            </a:r>
          </a:p>
        </p:txBody>
      </p:sp>
      <p:pic>
        <p:nvPicPr>
          <p:cNvPr id="4" name="Mangueira Caixa Patter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9175" y="2336800"/>
            <a:ext cx="6397625" cy="3598863"/>
          </a:xfrm>
        </p:spPr>
      </p:pic>
    </p:spTree>
    <p:extLst>
      <p:ext uri="{BB962C8B-B14F-4D97-AF65-F5344CB8AC3E}">
        <p14:creationId xmlns:p14="http://schemas.microsoft.com/office/powerpoint/2010/main" val="313665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SALVE A MOCIDADE</a:t>
            </a:r>
          </a:p>
        </p:txBody>
      </p:sp>
      <p:pic>
        <p:nvPicPr>
          <p:cNvPr id="4" name="CAIXA DA MOCIDADE INDEPENDENTE DE PADRE MIGUEL , TEM QUE RESPEITAR 😉-Créditos-Apoteose (rec what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9350" y="2336800"/>
            <a:ext cx="3598863" cy="3598863"/>
          </a:xfrm>
        </p:spPr>
      </p:pic>
    </p:spTree>
    <p:extLst>
      <p:ext uri="{BB962C8B-B14F-4D97-AF65-F5344CB8AC3E}">
        <p14:creationId xmlns:p14="http://schemas.microsoft.com/office/powerpoint/2010/main" val="764113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OGANS MODERNOS</a:t>
            </a:r>
          </a:p>
        </p:txBody>
      </p:sp>
      <p:sp>
        <p:nvSpPr>
          <p:cNvPr id="3" name="Espaço Reservado para Conteúdo 2"/>
          <p:cNvSpPr>
            <a:spLocks noGrp="1"/>
          </p:cNvSpPr>
          <p:nvPr>
            <p:ph idx="1"/>
          </p:nvPr>
        </p:nvSpPr>
        <p:spPr/>
        <p:txBody>
          <a:bodyPr>
            <a:normAutofit fontScale="92500"/>
          </a:bodyPr>
          <a:lstStyle/>
          <a:p>
            <a:r>
              <a:rPr lang="pt-BR" dirty="0"/>
              <a:t>Aproveitando-se de sua experiência de </a:t>
            </a:r>
            <a:r>
              <a:rPr lang="pt-BR" dirty="0" err="1"/>
              <a:t>músico</a:t>
            </a:r>
            <a:r>
              <a:rPr lang="pt-BR" dirty="0"/>
              <a:t> iniciado no </a:t>
            </a:r>
            <a:r>
              <a:rPr lang="pt-BR" dirty="0" err="1"/>
              <a:t>candomble</a:t>
            </a:r>
            <a:r>
              <a:rPr lang="pt-BR" dirty="0"/>
              <a:t>́, o percussionista e compositor </a:t>
            </a:r>
            <a:r>
              <a:rPr lang="pt-BR" dirty="0" err="1"/>
              <a:t>Parana</a:t>
            </a:r>
            <a:r>
              <a:rPr lang="pt-BR" dirty="0"/>
              <a:t>́ Bomfim, de </a:t>
            </a:r>
            <a:r>
              <a:rPr lang="pt-BR" dirty="0" err="1"/>
              <a:t>São</a:t>
            </a:r>
            <a:r>
              <a:rPr lang="pt-BR" dirty="0"/>
              <a:t> Paulo, que hoje reside na Europa, desenvolveu uma linguagem musical aos tambores que muitas vezes pode até inverter a ordem dos </a:t>
            </a:r>
            <a:r>
              <a:rPr lang="pt-BR" dirty="0" err="1"/>
              <a:t>parâmetros</a:t>
            </a:r>
            <a:r>
              <a:rPr lang="pt-BR" dirty="0"/>
              <a:t> musicais, dando primazia aos timbres e suas melodias, relegando a parte </a:t>
            </a:r>
            <a:r>
              <a:rPr lang="pt-BR" dirty="0" err="1"/>
              <a:t>rítmica</a:t>
            </a:r>
            <a:r>
              <a:rPr lang="pt-BR" dirty="0"/>
              <a:t> a um plano meramente de apoio, e </a:t>
            </a:r>
            <a:r>
              <a:rPr lang="pt-BR" dirty="0" err="1"/>
              <a:t>não</a:t>
            </a:r>
            <a:r>
              <a:rPr lang="pt-BR" dirty="0"/>
              <a:t> necessariamente de destaque. A partir desta </a:t>
            </a:r>
            <a:r>
              <a:rPr lang="pt-BR" dirty="0" err="1"/>
              <a:t>estética</a:t>
            </a:r>
            <a:r>
              <a:rPr lang="pt-BR" dirty="0"/>
              <a:t>, criou </a:t>
            </a:r>
            <a:r>
              <a:rPr lang="pt-BR" dirty="0" err="1"/>
              <a:t>composições</a:t>
            </a:r>
            <a:r>
              <a:rPr lang="pt-BR" dirty="0"/>
              <a:t>, que apontam para uma </a:t>
            </a:r>
            <a:r>
              <a:rPr lang="pt-BR" dirty="0" err="1"/>
              <a:t>concepção</a:t>
            </a:r>
            <a:r>
              <a:rPr lang="pt-BR" dirty="0"/>
              <a:t> de </a:t>
            </a:r>
            <a:r>
              <a:rPr lang="pt-BR" dirty="0" err="1"/>
              <a:t>música</a:t>
            </a:r>
            <a:r>
              <a:rPr lang="pt-BR" dirty="0"/>
              <a:t> </a:t>
            </a:r>
            <a:r>
              <a:rPr lang="pt-BR" dirty="0" err="1"/>
              <a:t>contemporânea</a:t>
            </a:r>
            <a:r>
              <a:rPr lang="pt-BR" dirty="0"/>
              <a:t> de vanguarda, mesmo que ainda profundamente enraizada no </a:t>
            </a:r>
            <a:r>
              <a:rPr lang="pt-BR" dirty="0" err="1"/>
              <a:t>princípio</a:t>
            </a:r>
            <a:r>
              <a:rPr lang="pt-BR" dirty="0"/>
              <a:t> formador da </a:t>
            </a:r>
            <a:r>
              <a:rPr lang="pt-BR" dirty="0" err="1"/>
              <a:t>música</a:t>
            </a:r>
            <a:r>
              <a:rPr lang="pt-BR" dirty="0"/>
              <a:t> africana. </a:t>
            </a:r>
          </a:p>
          <a:p>
            <a:r>
              <a:rPr lang="pt-BR" dirty="0"/>
              <a:t>(TIAGO DE OLIVEIRA PINTO)</a:t>
            </a:r>
          </a:p>
          <a:p>
            <a:endParaRPr lang="pt-BR" dirty="0"/>
          </a:p>
        </p:txBody>
      </p:sp>
    </p:spTree>
    <p:extLst>
      <p:ext uri="{BB962C8B-B14F-4D97-AF65-F5344CB8AC3E}">
        <p14:creationId xmlns:p14="http://schemas.microsoft.com/office/powerpoint/2010/main" val="1658219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0AAFB-E8B5-7749-BDEB-C7981785C73D}"/>
              </a:ext>
            </a:extLst>
          </p:cNvPr>
          <p:cNvSpPr>
            <a:spLocks noGrp="1"/>
          </p:cNvSpPr>
          <p:nvPr>
            <p:ph type="title"/>
          </p:nvPr>
        </p:nvSpPr>
        <p:spPr/>
        <p:txBody>
          <a:bodyPr/>
          <a:lstStyle/>
          <a:p>
            <a:pPr algn="ctr"/>
            <a:r>
              <a:rPr lang="pt-BR" dirty="0"/>
              <a:t>ENTÃO...</a:t>
            </a:r>
          </a:p>
        </p:txBody>
      </p:sp>
      <p:sp>
        <p:nvSpPr>
          <p:cNvPr id="3" name="Espaço Reservado para Conteúdo 2">
            <a:extLst>
              <a:ext uri="{FF2B5EF4-FFF2-40B4-BE49-F238E27FC236}">
                <a16:creationId xmlns:a16="http://schemas.microsoft.com/office/drawing/2014/main" id="{21483C0A-1A6E-0E41-9CAF-52E2D52673FA}"/>
              </a:ext>
            </a:extLst>
          </p:cNvPr>
          <p:cNvSpPr>
            <a:spLocks noGrp="1"/>
          </p:cNvSpPr>
          <p:nvPr>
            <p:ph idx="1"/>
          </p:nvPr>
        </p:nvSpPr>
        <p:spPr/>
        <p:txBody>
          <a:bodyPr>
            <a:normAutofit fontScale="92500"/>
          </a:bodyPr>
          <a:lstStyle/>
          <a:p>
            <a:r>
              <a:rPr lang="pt-BR" dirty="0"/>
              <a:t>Ser do santo, ser do candomblé, hoje, prenuncia a possibilidade de uma carreira sacerdotal que também está referida à profissionalização, numa sociedade em que o feiticeiro e sua magia são perfeitamente aceitos socialmente, abrindo-se inclusive, para isso, espaços específicos no mercado de prestação de serviços pessoais. Competir num mercado de trabalho como o de agora importa deter certa competência, real ou atribuída pela agência formadora. Nesta sociedade, no mercado religioso e mágico, axé pode ter o sentido do currículo, isto é, o da boa escola.</a:t>
            </a:r>
          </a:p>
          <a:p>
            <a:endParaRPr lang="pt-BR" dirty="0"/>
          </a:p>
          <a:p>
            <a:r>
              <a:rPr lang="pt-BR" dirty="0"/>
              <a:t>(Reginaldo </a:t>
            </a:r>
            <a:r>
              <a:rPr lang="pt-BR" dirty="0" err="1"/>
              <a:t>Prandi</a:t>
            </a:r>
            <a:r>
              <a:rPr lang="pt-BR" dirty="0"/>
              <a:t>)</a:t>
            </a:r>
          </a:p>
          <a:p>
            <a:endParaRPr lang="pt-BR" dirty="0"/>
          </a:p>
        </p:txBody>
      </p:sp>
    </p:spTree>
    <p:extLst>
      <p:ext uri="{BB962C8B-B14F-4D97-AF65-F5344CB8AC3E}">
        <p14:creationId xmlns:p14="http://schemas.microsoft.com/office/powerpoint/2010/main" val="125306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INTRODUÇÃO</a:t>
            </a:r>
          </a:p>
        </p:txBody>
      </p:sp>
      <p:sp>
        <p:nvSpPr>
          <p:cNvPr id="3" name="Espaço Reservado para Conteúdo 2"/>
          <p:cNvSpPr>
            <a:spLocks noGrp="1"/>
          </p:cNvSpPr>
          <p:nvPr>
            <p:ph idx="1"/>
          </p:nvPr>
        </p:nvSpPr>
        <p:spPr/>
        <p:txBody>
          <a:bodyPr>
            <a:normAutofit/>
          </a:bodyPr>
          <a:lstStyle/>
          <a:p>
            <a:pPr algn="ctr"/>
            <a:r>
              <a:rPr lang="en-US" dirty="0"/>
              <a:t>ESTA CONVERSA </a:t>
            </a:r>
            <a:r>
              <a:rPr lang="en-US" dirty="0" err="1"/>
              <a:t>É</a:t>
            </a:r>
            <a:r>
              <a:rPr lang="en-US" dirty="0"/>
              <a:t> UM CONVITE PARA ENTENDER A MUSICA E A DANÇA DOS ORIXÁS.  DO AGUERÉ DE OXOSSI, RITMO NIGERIANO, TOCADO NO CANDOMBLÉ DE KETO AO SAMBA REGGAE, RITMO BAIANO, QUE USA NA CAIXA AS LEVADAS DA MÃO DIREITA DA GUITARRA JAMAICANA, DO SAMBA CABULA AO SAMBA DE RODA E AO PAGODE. TRADIÇÃO E MODERNIDADE.</a:t>
            </a:r>
          </a:p>
        </p:txBody>
      </p:sp>
    </p:spTree>
    <p:extLst>
      <p:ext uri="{BB962C8B-B14F-4D97-AF65-F5344CB8AC3E}">
        <p14:creationId xmlns:p14="http://schemas.microsoft.com/office/powerpoint/2010/main" val="618064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BIBLIOGRAFIA</a:t>
            </a:r>
          </a:p>
        </p:txBody>
      </p:sp>
      <p:sp>
        <p:nvSpPr>
          <p:cNvPr id="3" name="Espaço Reservado para Conteúdo 2"/>
          <p:cNvSpPr>
            <a:spLocks noGrp="1"/>
          </p:cNvSpPr>
          <p:nvPr>
            <p:ph idx="1"/>
          </p:nvPr>
        </p:nvSpPr>
        <p:spPr/>
        <p:txBody>
          <a:bodyPr>
            <a:normAutofit fontScale="32500" lnSpcReduction="20000"/>
          </a:bodyPr>
          <a:lstStyle/>
          <a:p>
            <a:r>
              <a:rPr lang="pt-BR" dirty="0"/>
              <a:t>BIBLIOGRAFIA</a:t>
            </a:r>
          </a:p>
          <a:p>
            <a:r>
              <a:rPr lang="pt-BR" dirty="0"/>
              <a:t>BRAGA </a:t>
            </a:r>
            <a:r>
              <a:rPr lang="pt-BR" dirty="0" err="1"/>
              <a:t>Julio</a:t>
            </a:r>
            <a:r>
              <a:rPr lang="pt-BR" dirty="0"/>
              <a:t> – </a:t>
            </a:r>
            <a:r>
              <a:rPr lang="pt-BR" b="1" dirty="0"/>
              <a:t>A Cadeira de </a:t>
            </a:r>
            <a:r>
              <a:rPr lang="pt-BR" b="1" dirty="0" err="1"/>
              <a:t>Ogã</a:t>
            </a:r>
            <a:r>
              <a:rPr lang="pt-BR" b="1" dirty="0"/>
              <a:t> e outros ensaios</a:t>
            </a:r>
            <a:r>
              <a:rPr lang="pt-BR" dirty="0"/>
              <a:t>- Rio de Janeiro - </a:t>
            </a:r>
            <a:r>
              <a:rPr lang="pt-BR" dirty="0" err="1"/>
              <a:t>Pallas</a:t>
            </a:r>
            <a:r>
              <a:rPr lang="pt-BR" dirty="0"/>
              <a:t> 2009</a:t>
            </a:r>
          </a:p>
          <a:p>
            <a:r>
              <a:rPr lang="pt-BR" dirty="0"/>
              <a:t>GALDINO Jefferson, TRINDADE Raquel, REGINA FÉLIX Sandra – Trilogia </a:t>
            </a:r>
            <a:r>
              <a:rPr lang="pt-BR" b="1" dirty="0"/>
              <a:t>Os Orixás e a Natureza</a:t>
            </a:r>
            <a:r>
              <a:rPr lang="pt-BR" dirty="0"/>
              <a:t> – São Paulo – Nova América 2012</a:t>
            </a:r>
          </a:p>
          <a:p>
            <a:r>
              <a:rPr lang="pt-BR" dirty="0"/>
              <a:t>EDEPE – Escola de Defensoria Pública - </a:t>
            </a:r>
            <a:r>
              <a:rPr lang="pt-BR" b="1" dirty="0"/>
              <a:t>Discriminação </a:t>
            </a:r>
            <a:r>
              <a:rPr lang="pt-BR" b="1" dirty="0" err="1"/>
              <a:t>Etnico</a:t>
            </a:r>
            <a:r>
              <a:rPr lang="pt-BR" b="1" dirty="0"/>
              <a:t>-Racial Legislações –</a:t>
            </a:r>
            <a:r>
              <a:rPr lang="pt-BR" dirty="0"/>
              <a:t> Defensoria Pública de Estado de </a:t>
            </a:r>
            <a:r>
              <a:rPr lang="pt-BR" dirty="0" err="1"/>
              <a:t>Sao</a:t>
            </a:r>
            <a:r>
              <a:rPr lang="pt-BR" dirty="0"/>
              <a:t> Paulo - </a:t>
            </a:r>
          </a:p>
          <a:p>
            <a:r>
              <a:rPr lang="pt-BR" dirty="0"/>
              <a:t>DA SILVA Cidinha –</a:t>
            </a:r>
            <a:r>
              <a:rPr lang="pt-BR" b="1" dirty="0"/>
              <a:t> </a:t>
            </a:r>
            <a:r>
              <a:rPr lang="pt-BR" b="1" dirty="0" err="1"/>
              <a:t>Africanidades</a:t>
            </a:r>
            <a:r>
              <a:rPr lang="pt-BR" b="1" dirty="0"/>
              <a:t> e Relações Sociais</a:t>
            </a:r>
            <a:r>
              <a:rPr lang="pt-BR" dirty="0"/>
              <a:t> – Insumos para Políticas públicas na Área do Livro, Leitura, Literatura e Bibliotecas do Brasil – Fundação palmares 2014</a:t>
            </a:r>
          </a:p>
          <a:p>
            <a:r>
              <a:rPr lang="pt-BR" dirty="0"/>
              <a:t>PARRINDER Geoffrey – </a:t>
            </a:r>
            <a:r>
              <a:rPr lang="pt-BR" b="1" dirty="0"/>
              <a:t>Bibliotecas dos Grandes Mitos e Lendas Universais </a:t>
            </a:r>
            <a:r>
              <a:rPr lang="pt-BR" dirty="0"/>
              <a:t>África – Verbo Lisboa/</a:t>
            </a:r>
            <a:r>
              <a:rPr lang="pt-BR" dirty="0" err="1"/>
              <a:t>Sao</a:t>
            </a:r>
            <a:r>
              <a:rPr lang="pt-BR" dirty="0"/>
              <a:t> Paulo 1982</a:t>
            </a:r>
          </a:p>
          <a:p>
            <a:r>
              <a:rPr lang="pt-BR" dirty="0"/>
              <a:t>BOREL – Walter Calixto Ferreira </a:t>
            </a:r>
            <a:r>
              <a:rPr lang="pt-BR" b="1" dirty="0"/>
              <a:t>– </a:t>
            </a:r>
            <a:r>
              <a:rPr lang="pt-BR" b="1" dirty="0" err="1"/>
              <a:t>Ago-ie</a:t>
            </a:r>
            <a:r>
              <a:rPr lang="pt-BR" dirty="0"/>
              <a:t> – Vamos Falar de </a:t>
            </a:r>
            <a:r>
              <a:rPr lang="pt-BR" dirty="0" err="1"/>
              <a:t>Orishás</a:t>
            </a:r>
            <a:r>
              <a:rPr lang="pt-BR" dirty="0"/>
              <a:t>? – Renascença Porto Alegre 1997</a:t>
            </a:r>
          </a:p>
          <a:p>
            <a:r>
              <a:rPr lang="pt-BR" dirty="0"/>
              <a:t>KATER Carlos – </a:t>
            </a:r>
            <a:r>
              <a:rPr lang="pt-BR" b="1" dirty="0"/>
              <a:t>Música Viva e H.J </a:t>
            </a:r>
            <a:r>
              <a:rPr lang="pt-BR" b="1" dirty="0" err="1"/>
              <a:t>Koellreuter</a:t>
            </a:r>
            <a:r>
              <a:rPr lang="pt-BR" b="1" dirty="0"/>
              <a:t> </a:t>
            </a:r>
            <a:r>
              <a:rPr lang="pt-BR" dirty="0"/>
              <a:t>– Movimentos em direção a Modernidade – Musa São Paulo – 2001</a:t>
            </a:r>
          </a:p>
          <a:p>
            <a:r>
              <a:rPr lang="pt-BR" dirty="0"/>
              <a:t>BASTIDE, </a:t>
            </a:r>
            <a:r>
              <a:rPr lang="pt-BR" dirty="0" err="1"/>
              <a:t>Roger.</a:t>
            </a:r>
            <a:r>
              <a:rPr lang="pt-BR" b="1" dirty="0" err="1"/>
              <a:t>O</a:t>
            </a:r>
            <a:r>
              <a:rPr lang="pt-BR" b="1" dirty="0"/>
              <a:t> Candomblé da Bahia</a:t>
            </a:r>
            <a:r>
              <a:rPr lang="pt-BR" dirty="0"/>
              <a:t>– rito Nagô. São Paulo: Companhia das Letras, 2001. </a:t>
            </a:r>
          </a:p>
          <a:p>
            <a:r>
              <a:rPr lang="pt-BR" dirty="0"/>
              <a:t>BENJAMIN, Roberto; RODRIGUEZ, Janete Lins; LACERDA, Maria Carmelita. </a:t>
            </a:r>
            <a:r>
              <a:rPr lang="pt-BR" b="1" dirty="0"/>
              <a:t>A África está em nós</a:t>
            </a:r>
            <a:r>
              <a:rPr lang="pt-BR" dirty="0"/>
              <a:t>: história e cultura afro-brasileira. 3.ed. São Paulo: Editora </a:t>
            </a:r>
            <a:r>
              <a:rPr lang="pt-BR" dirty="0" err="1"/>
              <a:t>Grafset</a:t>
            </a:r>
            <a:r>
              <a:rPr lang="pt-BR" dirty="0"/>
              <a:t>, 2004. </a:t>
            </a:r>
          </a:p>
          <a:p>
            <a:r>
              <a:rPr lang="pt-BR" dirty="0"/>
              <a:t>CARONE, </a:t>
            </a:r>
            <a:r>
              <a:rPr lang="pt-BR" dirty="0" err="1"/>
              <a:t>Iraí</a:t>
            </a:r>
            <a:r>
              <a:rPr lang="pt-BR" dirty="0"/>
              <a:t>; BENTO, Maria Aparecida Silva (org.) </a:t>
            </a:r>
            <a:r>
              <a:rPr lang="pt-BR" b="1" dirty="0"/>
              <a:t>“Branqueamento e </a:t>
            </a:r>
            <a:r>
              <a:rPr lang="pt-BR" b="1" dirty="0" err="1"/>
              <a:t>Branquitude</a:t>
            </a:r>
            <a:r>
              <a:rPr lang="pt-BR" b="1" dirty="0"/>
              <a:t> no Brasil”</a:t>
            </a:r>
            <a:r>
              <a:rPr lang="pt-BR" dirty="0"/>
              <a:t> In: Psicologia</a:t>
            </a:r>
            <a:r>
              <a:rPr lang="pt-BR" b="1" dirty="0"/>
              <a:t> </a:t>
            </a:r>
            <a:r>
              <a:rPr lang="pt-BR" dirty="0"/>
              <a:t>Social do racismo</a:t>
            </a:r>
            <a:r>
              <a:rPr lang="pt-BR" b="1" dirty="0"/>
              <a:t> </a:t>
            </a:r>
            <a:r>
              <a:rPr lang="pt-BR" dirty="0"/>
              <a:t>– estudos sobre </a:t>
            </a:r>
            <a:r>
              <a:rPr lang="pt-BR" dirty="0" err="1"/>
              <a:t>branquitude</a:t>
            </a:r>
            <a:r>
              <a:rPr lang="pt-BR" dirty="0"/>
              <a:t> e branqueamento no Brasil. Petrópolis, RJ: Vozes, 2002. </a:t>
            </a:r>
          </a:p>
          <a:p>
            <a:r>
              <a:rPr lang="pt-BR" dirty="0"/>
              <a:t>FANON, Frantz. </a:t>
            </a:r>
            <a:r>
              <a:rPr lang="pt-BR" b="1" dirty="0"/>
              <a:t>Pele Negra Máscaras Brancas</a:t>
            </a:r>
            <a:r>
              <a:rPr lang="pt-BR" dirty="0"/>
              <a:t>. [trad. Renato da Silveira].Bahia: EDUFBA- Salvador, 2008. </a:t>
            </a:r>
          </a:p>
          <a:p>
            <a:r>
              <a:rPr lang="pt-BR" dirty="0"/>
              <a:t>FELINTO, Renata (</a:t>
            </a:r>
            <a:r>
              <a:rPr lang="pt-BR" dirty="0" err="1"/>
              <a:t>org</a:t>
            </a:r>
            <a:r>
              <a:rPr lang="pt-BR" dirty="0"/>
              <a:t>).</a:t>
            </a:r>
            <a:r>
              <a:rPr lang="pt-BR" b="1" dirty="0"/>
              <a:t>Culturas africanas e afro-brasileiras em sala de aula</a:t>
            </a:r>
            <a:r>
              <a:rPr lang="pt-BR" dirty="0"/>
              <a:t>: saberes para os professores, fazeres para os alunos. Belo Horizonte: Fino Traço, 2012. </a:t>
            </a:r>
          </a:p>
          <a:p>
            <a:r>
              <a:rPr lang="pt-BR" dirty="0"/>
              <a:t>GUERRA-PEIXE, César. </a:t>
            </a:r>
            <a:r>
              <a:rPr lang="pt-BR" b="1" dirty="0"/>
              <a:t>Maracatus do Recife</a:t>
            </a:r>
            <a:r>
              <a:rPr lang="pt-BR" dirty="0"/>
              <a:t>. Rio de Janeiro: Irmãos </a:t>
            </a:r>
            <a:r>
              <a:rPr lang="pt-BR" dirty="0" err="1"/>
              <a:t>Vitale</a:t>
            </a:r>
            <a:r>
              <a:rPr lang="pt-BR" dirty="0"/>
              <a:t>, 1980. </a:t>
            </a:r>
          </a:p>
        </p:txBody>
      </p:sp>
    </p:spTree>
    <p:extLst>
      <p:ext uri="{BB962C8B-B14F-4D97-AF65-F5344CB8AC3E}">
        <p14:creationId xmlns:p14="http://schemas.microsoft.com/office/powerpoint/2010/main" val="684922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BIBLIOGRAFIA</a:t>
            </a:r>
          </a:p>
        </p:txBody>
      </p:sp>
      <p:sp>
        <p:nvSpPr>
          <p:cNvPr id="3" name="Espaço Reservado para Conteúdo 2"/>
          <p:cNvSpPr>
            <a:spLocks noGrp="1"/>
          </p:cNvSpPr>
          <p:nvPr>
            <p:ph idx="1"/>
          </p:nvPr>
        </p:nvSpPr>
        <p:spPr/>
        <p:txBody>
          <a:bodyPr>
            <a:normAutofit fontScale="40000" lnSpcReduction="20000"/>
          </a:bodyPr>
          <a:lstStyle/>
          <a:p>
            <a:r>
              <a:rPr lang="pt-BR" dirty="0"/>
              <a:t>GONÇALVES, Ana Maria. </a:t>
            </a:r>
            <a:r>
              <a:rPr lang="pt-BR" b="1" dirty="0"/>
              <a:t>Um Defeito de Cor. </a:t>
            </a:r>
            <a:r>
              <a:rPr lang="pt-BR" dirty="0"/>
              <a:t>Rio de Janeiro: Record, 2006. </a:t>
            </a:r>
          </a:p>
          <a:p>
            <a:r>
              <a:rPr lang="pt-BR" dirty="0"/>
              <a:t>JONES M. James. </a:t>
            </a:r>
            <a:r>
              <a:rPr lang="pt-BR" b="1" dirty="0"/>
              <a:t>Racismo e Preconceito</a:t>
            </a:r>
            <a:r>
              <a:rPr lang="pt-BR" dirty="0"/>
              <a:t>: Tópicos de Psicologia Social. São Paulo: Edgard </a:t>
            </a:r>
            <a:r>
              <a:rPr lang="pt-BR" dirty="0" err="1"/>
              <a:t>Blücher</a:t>
            </a:r>
            <a:r>
              <a:rPr lang="pt-BR" dirty="0"/>
              <a:t>, 1973. </a:t>
            </a:r>
          </a:p>
          <a:p>
            <a:r>
              <a:rPr lang="pt-BR" dirty="0"/>
              <a:t>NASCIMENTO, Elisa </a:t>
            </a:r>
            <a:r>
              <a:rPr lang="pt-BR" dirty="0" err="1"/>
              <a:t>Larkin</a:t>
            </a:r>
            <a:r>
              <a:rPr lang="pt-BR" dirty="0"/>
              <a:t>: (</a:t>
            </a:r>
            <a:r>
              <a:rPr lang="pt-BR" dirty="0" err="1"/>
              <a:t>Org</a:t>
            </a:r>
            <a:r>
              <a:rPr lang="pt-BR" dirty="0"/>
              <a:t>) </a:t>
            </a:r>
            <a:r>
              <a:rPr lang="pt-BR" b="1" dirty="0"/>
              <a:t>Coleção </a:t>
            </a:r>
            <a:r>
              <a:rPr lang="pt-BR" b="1" dirty="0" err="1"/>
              <a:t>Sankofa</a:t>
            </a:r>
            <a:r>
              <a:rPr lang="pt-BR" dirty="0"/>
              <a:t> 4 </a:t>
            </a:r>
            <a:r>
              <a:rPr lang="pt-BR" dirty="0" err="1"/>
              <a:t>vs</a:t>
            </a:r>
            <a:r>
              <a:rPr lang="pt-BR" dirty="0"/>
              <a:t> São Paulo - Selo Negro Edições/Grupo Editorial </a:t>
            </a:r>
            <a:r>
              <a:rPr lang="pt-BR" dirty="0" err="1"/>
              <a:t>Summus</a:t>
            </a:r>
            <a:r>
              <a:rPr lang="pt-BR" dirty="0"/>
              <a:t>, 2008 </a:t>
            </a:r>
          </a:p>
          <a:p>
            <a:r>
              <a:rPr lang="pt-BR" dirty="0"/>
              <a:t>OLIVEIRA </a:t>
            </a:r>
            <a:r>
              <a:rPr lang="pt-BR" dirty="0" err="1"/>
              <a:t>Lulla</a:t>
            </a:r>
            <a:r>
              <a:rPr lang="pt-BR" dirty="0"/>
              <a:t>; VICENTE, Tania; SOUZA, Raul de. </a:t>
            </a:r>
            <a:r>
              <a:rPr lang="pt-BR" b="1" dirty="0"/>
              <a:t>Ritmos do Candomblé </a:t>
            </a:r>
            <a:r>
              <a:rPr lang="pt-BR" dirty="0"/>
              <a:t>– </a:t>
            </a:r>
            <a:r>
              <a:rPr lang="pt-BR" dirty="0" err="1"/>
              <a:t>Songbook</a:t>
            </a:r>
            <a:r>
              <a:rPr lang="pt-BR" dirty="0"/>
              <a:t>. Rio de </a:t>
            </a:r>
            <a:r>
              <a:rPr lang="pt-BR" dirty="0" err="1"/>
              <a:t>Janeiro:Abbetira</a:t>
            </a:r>
            <a:r>
              <a:rPr lang="pt-BR" dirty="0"/>
              <a:t> Artes e Produções, 2008. </a:t>
            </a:r>
          </a:p>
          <a:p>
            <a:r>
              <a:rPr lang="pt-BR" dirty="0"/>
              <a:t>PETRONILIO, Paulo. “</a:t>
            </a:r>
            <a:r>
              <a:rPr lang="pt-BR" b="1" dirty="0"/>
              <a:t>Corpo-transe no Candomblé</a:t>
            </a:r>
            <a:r>
              <a:rPr lang="pt-BR" dirty="0"/>
              <a:t>: performance e cotidiano”. Disponível </a:t>
            </a:r>
            <a:r>
              <a:rPr lang="pt-BR" dirty="0" err="1"/>
              <a:t>em:http</a:t>
            </a:r>
            <a:r>
              <a:rPr lang="pt-BR" dirty="0"/>
              <a:t>://</a:t>
            </a:r>
            <a:r>
              <a:rPr lang="pt-BR" dirty="0" err="1"/>
              <a:t>lattes.cnpq.br</a:t>
            </a:r>
            <a:r>
              <a:rPr lang="pt-BR" dirty="0"/>
              <a:t>/1801687030702050. Acesso em jul. 2015. </a:t>
            </a:r>
          </a:p>
          <a:p>
            <a:r>
              <a:rPr lang="pt-BR" dirty="0"/>
              <a:t>PINTO, Tiago Oliveira. </a:t>
            </a:r>
            <a:r>
              <a:rPr lang="pt-BR" b="1" dirty="0" err="1"/>
              <a:t>Etnomusicologia</a:t>
            </a:r>
            <a:r>
              <a:rPr lang="pt-BR" b="1" dirty="0"/>
              <a:t>: </a:t>
            </a:r>
            <a:r>
              <a:rPr lang="pt-BR" dirty="0"/>
              <a:t>da música brasileira à música mundial. REVISTA USP, São Paulo, no 77, p.6-11, março/maio, 2008. </a:t>
            </a:r>
          </a:p>
          <a:p>
            <a:r>
              <a:rPr lang="pt-BR" dirty="0"/>
              <a:t>SANTOS, Milton. </a:t>
            </a:r>
            <a:r>
              <a:rPr lang="pt-BR" b="1" dirty="0"/>
              <a:t>A cidade nos países subdesenvolvidos. </a:t>
            </a:r>
            <a:r>
              <a:rPr lang="pt-BR" dirty="0"/>
              <a:t>São Paulo: Civilização Brasileira – 1965. </a:t>
            </a:r>
          </a:p>
          <a:p>
            <a:r>
              <a:rPr lang="pt-BR" dirty="0"/>
              <a:t>SILVA, Alberto Costa e. </a:t>
            </a:r>
            <a:r>
              <a:rPr lang="pt-BR" b="1" dirty="0"/>
              <a:t>Um rio chamado Atlântico </a:t>
            </a:r>
            <a:r>
              <a:rPr lang="pt-BR" dirty="0"/>
              <a:t>- a África no Brasil e o Brasil na África. São Paulo: Nova Fronteira, 2011. </a:t>
            </a:r>
          </a:p>
          <a:p>
            <a:r>
              <a:rPr lang="pt-BR" dirty="0"/>
              <a:t>VERGER, Pierre </a:t>
            </a:r>
            <a:r>
              <a:rPr lang="pt-BR" dirty="0" err="1"/>
              <a:t>Fatumbi</a:t>
            </a:r>
            <a:r>
              <a:rPr lang="pt-BR" dirty="0"/>
              <a:t>; CARYBE. </a:t>
            </a:r>
            <a:r>
              <a:rPr lang="pt-BR" b="1" dirty="0"/>
              <a:t>Lendas africanas dos orixás</a:t>
            </a:r>
            <a:r>
              <a:rPr lang="pt-BR" dirty="0"/>
              <a:t>. Salvador- Bahia: Corrupio, 2011. </a:t>
            </a:r>
          </a:p>
          <a:p>
            <a:r>
              <a:rPr lang="pt-BR" dirty="0"/>
              <a:t> AMORIM, Alcides – Os Negros no Brasil disponível em </a:t>
            </a:r>
            <a:r>
              <a:rPr lang="pt-BR" dirty="0">
                <a:hlinkClick r:id="rId2"/>
              </a:rPr>
              <a:t>http://alcidesam.blog-dominiotemporario.com.br/?p=4</a:t>
            </a:r>
            <a:endParaRPr lang="pt-BR" dirty="0"/>
          </a:p>
          <a:p>
            <a:endParaRPr lang="pt-BR" dirty="0"/>
          </a:p>
          <a:p>
            <a:r>
              <a:rPr lang="pt-BR" dirty="0"/>
              <a:t> </a:t>
            </a:r>
          </a:p>
          <a:p>
            <a:r>
              <a:rPr lang="pt-BR" dirty="0"/>
              <a:t> </a:t>
            </a:r>
          </a:p>
          <a:p>
            <a:r>
              <a:rPr lang="pt-BR" dirty="0"/>
              <a:t> </a:t>
            </a:r>
          </a:p>
          <a:p>
            <a:r>
              <a:rPr lang="pt-BR" dirty="0"/>
              <a:t> </a:t>
            </a:r>
          </a:p>
          <a:p>
            <a:endParaRPr lang="pt-BR" dirty="0"/>
          </a:p>
        </p:txBody>
      </p:sp>
    </p:spTree>
    <p:extLst>
      <p:ext uri="{BB962C8B-B14F-4D97-AF65-F5344CB8AC3E}">
        <p14:creationId xmlns:p14="http://schemas.microsoft.com/office/powerpoint/2010/main" val="68492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PORQUE ?</a:t>
            </a:r>
          </a:p>
        </p:txBody>
      </p:sp>
      <p:sp>
        <p:nvSpPr>
          <p:cNvPr id="3" name="Espaço Reservado para Conteúdo 2"/>
          <p:cNvSpPr>
            <a:spLocks noGrp="1"/>
          </p:cNvSpPr>
          <p:nvPr>
            <p:ph idx="1"/>
          </p:nvPr>
        </p:nvSpPr>
        <p:spPr/>
        <p:txBody>
          <a:bodyPr/>
          <a:lstStyle/>
          <a:p>
            <a:r>
              <a:rPr lang="pt-BR" dirty="0"/>
              <a:t> </a:t>
            </a:r>
          </a:p>
          <a:p>
            <a:r>
              <a:rPr lang="pt-BR" i="1" dirty="0"/>
              <a:t>TODO POVO COLONIZADO,- ISTO É, TODO POVO NO SEIO DO QUAL ORIGINOU-SE UM COMPLEXO DE INFERIORIDADE, DEVIDO AO EXTERMÍNIO DA CULTURA LOCAL - TEM COMO PARÂMETRO A LINGUAGEM DA NAÇÃO CIVILIZADORA, OU SEJA, A CULTURA DA METRÓPOLE </a:t>
            </a:r>
            <a:r>
              <a:rPr lang="pt-BR" dirty="0"/>
              <a:t>(Frantz </a:t>
            </a:r>
            <a:r>
              <a:rPr lang="pt-BR" dirty="0" err="1"/>
              <a:t>Fanon</a:t>
            </a:r>
            <a:r>
              <a:rPr lang="pt-BR" dirty="0"/>
              <a:t>)</a:t>
            </a:r>
          </a:p>
          <a:p>
            <a:endParaRPr lang="pt-BR" dirty="0"/>
          </a:p>
        </p:txBody>
      </p:sp>
    </p:spTree>
    <p:extLst>
      <p:ext uri="{BB962C8B-B14F-4D97-AF65-F5344CB8AC3E}">
        <p14:creationId xmlns:p14="http://schemas.microsoft.com/office/powerpoint/2010/main" val="192211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RAÍZES:</a:t>
            </a:r>
          </a:p>
        </p:txBody>
      </p:sp>
      <p:sp>
        <p:nvSpPr>
          <p:cNvPr id="3" name="Espaço Reservado para Conteúdo 2"/>
          <p:cNvSpPr>
            <a:spLocks noGrp="1"/>
          </p:cNvSpPr>
          <p:nvPr>
            <p:ph idx="1"/>
          </p:nvPr>
        </p:nvSpPr>
        <p:spPr/>
        <p:txBody>
          <a:bodyPr>
            <a:normAutofit fontScale="92500" lnSpcReduction="10000"/>
          </a:bodyPr>
          <a:lstStyle/>
          <a:p>
            <a:r>
              <a:rPr lang="pt-BR" dirty="0"/>
              <a:t>EM ÁFRICA ANTIGA HABITAVAM IMPORTANTES EXEMPLOS DE CIVILIZAÇÃO, COMO O POVO</a:t>
            </a:r>
            <a:r>
              <a:rPr lang="pt-BR" b="1" dirty="0"/>
              <a:t> </a:t>
            </a:r>
            <a:r>
              <a:rPr lang="pt-BR" b="1" i="1" dirty="0"/>
              <a:t>DOGON </a:t>
            </a:r>
            <a:r>
              <a:rPr lang="pt-BR" dirty="0"/>
              <a:t>COM CONHECIMENTO ASTRONÔMICO, OU O POVO </a:t>
            </a:r>
            <a:r>
              <a:rPr lang="pt-BR" b="1" i="1" dirty="0"/>
              <a:t>BANYORO</a:t>
            </a:r>
            <a:r>
              <a:rPr lang="pt-BR" i="1" dirty="0"/>
              <a:t> </a:t>
            </a:r>
            <a:r>
              <a:rPr lang="pt-BR" dirty="0"/>
              <a:t>DA ATUAL UGANDA, QUE FAZIA OPERAÇÕES DE CESARIANA TESTEMUNHADO EM 1879 POR R. W. FELKIN, EM ARTIGO PUBLICADO PELA REVISTA DE MEDICINA DE EDIMBURG, OU AS ARQUITETURAS EGÍPCIAS E MUITO MAIS (NASCIMENTO, 2008).</a:t>
            </a:r>
          </a:p>
          <a:p>
            <a:endParaRPr lang="pt-BR" dirty="0"/>
          </a:p>
          <a:p>
            <a:r>
              <a:rPr lang="pt-BR" dirty="0"/>
              <a:t>NASCIMENTO FALA TAMBÉM DA ESCRITA </a:t>
            </a:r>
            <a:r>
              <a:rPr lang="pt-BR" i="1" dirty="0"/>
              <a:t>SANKOFA</a:t>
            </a:r>
            <a:r>
              <a:rPr lang="pt-BR" dirty="0"/>
              <a:t>, POR MEIO DE IDEOGRAMAS QUE MOSTRAVAM SUA FILOSOFIA E PENSAMENTO. A PALAVRA SIGNIFICA ALGO COMO “VOLTAR E RECOMEÇAR”; APRENDER COM O PASSADO, POR ISSO A IMAGEM DO PÁSSARO QUE SE VOLTA PARA TRÁS E PEGA UM OVO (O COMEÇO). </a:t>
            </a:r>
          </a:p>
          <a:p>
            <a:endParaRPr lang="pt-BR" dirty="0"/>
          </a:p>
          <a:p>
            <a:endParaRPr lang="pt-BR" dirty="0"/>
          </a:p>
        </p:txBody>
      </p:sp>
    </p:spTree>
    <p:extLst>
      <p:ext uri="{BB962C8B-B14F-4D97-AF65-F5344CB8AC3E}">
        <p14:creationId xmlns:p14="http://schemas.microsoft.com/office/powerpoint/2010/main" val="1212066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0CF262-5C67-6F43-82B8-A4E7367C77B2}"/>
              </a:ext>
            </a:extLst>
          </p:cNvPr>
          <p:cNvSpPr>
            <a:spLocks noGrp="1"/>
          </p:cNvSpPr>
          <p:nvPr>
            <p:ph type="title"/>
          </p:nvPr>
        </p:nvSpPr>
        <p:spPr/>
        <p:txBody>
          <a:bodyPr/>
          <a:lstStyle/>
          <a:p>
            <a:pPr algn="ctr"/>
            <a:r>
              <a:rPr lang="pt-BR" dirty="0"/>
              <a:t>CESARIANA EM UGANDA</a:t>
            </a:r>
          </a:p>
        </p:txBody>
      </p:sp>
      <p:pic>
        <p:nvPicPr>
          <p:cNvPr id="4" name="Espaço Reservado para Conteúdo 5">
            <a:extLst>
              <a:ext uri="{FF2B5EF4-FFF2-40B4-BE49-F238E27FC236}">
                <a16:creationId xmlns:a16="http://schemas.microsoft.com/office/drawing/2014/main" id="{95AAE695-D108-F647-BE19-5EFA5F8540B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08601" y="2336800"/>
            <a:ext cx="5958773" cy="3598863"/>
          </a:xfrm>
        </p:spPr>
      </p:pic>
    </p:spTree>
    <p:extLst>
      <p:ext uri="{BB962C8B-B14F-4D97-AF65-F5344CB8AC3E}">
        <p14:creationId xmlns:p14="http://schemas.microsoft.com/office/powerpoint/2010/main" val="1062744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ARQUITETURA  AFRICANA</a:t>
            </a:r>
          </a:p>
        </p:txBody>
      </p:sp>
      <p:pic>
        <p:nvPicPr>
          <p:cNvPr id="4" name="Espaço Reservado para Conteúdo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077765" y="2193925"/>
            <a:ext cx="6036469" cy="4024313"/>
          </a:xfrm>
          <a:prstGeom prst="rect">
            <a:avLst/>
          </a:prstGeom>
        </p:spPr>
      </p:pic>
    </p:spTree>
    <p:extLst>
      <p:ext uri="{BB962C8B-B14F-4D97-AF65-F5344CB8AC3E}">
        <p14:creationId xmlns:p14="http://schemas.microsoft.com/office/powerpoint/2010/main" val="131119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F54F95-1D09-0B44-88F3-B1FD54FBFA58}"/>
              </a:ext>
            </a:extLst>
          </p:cNvPr>
          <p:cNvSpPr>
            <a:spLocks noGrp="1"/>
          </p:cNvSpPr>
          <p:nvPr>
            <p:ph type="title"/>
          </p:nvPr>
        </p:nvSpPr>
        <p:spPr/>
        <p:txBody>
          <a:bodyPr/>
          <a:lstStyle/>
          <a:p>
            <a:pPr algn="ctr"/>
            <a:r>
              <a:rPr lang="pt-BR" dirty="0"/>
              <a:t>PALÁCIO IMPÉRIO DE GANA</a:t>
            </a:r>
          </a:p>
        </p:txBody>
      </p:sp>
      <p:pic>
        <p:nvPicPr>
          <p:cNvPr id="4" name="Espaço Reservado para Conteúdo 3">
            <a:extLst>
              <a:ext uri="{FF2B5EF4-FFF2-40B4-BE49-F238E27FC236}">
                <a16:creationId xmlns:a16="http://schemas.microsoft.com/office/drawing/2014/main" id="{45C20AB4-E540-2647-A50D-6859D1F517AE}"/>
              </a:ext>
            </a:extLst>
          </p:cNvPr>
          <p:cNvPicPr>
            <a:picLocks noGrp="1" noChangeAspect="1"/>
          </p:cNvPicPr>
          <p:nvPr>
            <p:ph idx="1"/>
          </p:nvPr>
        </p:nvPicPr>
        <p:blipFill>
          <a:blip r:embed="rId2"/>
          <a:stretch>
            <a:fillRect/>
          </a:stretch>
        </p:blipFill>
        <p:spPr>
          <a:xfrm>
            <a:off x="3548559" y="2052638"/>
            <a:ext cx="6245820" cy="3997325"/>
          </a:xfrm>
          <a:prstGeom prst="rect">
            <a:avLst/>
          </a:prstGeom>
        </p:spPr>
      </p:pic>
    </p:spTree>
    <p:extLst>
      <p:ext uri="{BB962C8B-B14F-4D97-AF65-F5344CB8AC3E}">
        <p14:creationId xmlns:p14="http://schemas.microsoft.com/office/powerpoint/2010/main" val="4071355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a:t>ESCRITA ADINKRA - SANKOFA</a:t>
            </a:r>
          </a:p>
        </p:txBody>
      </p:sp>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55591" y="2253818"/>
            <a:ext cx="5792624" cy="4283460"/>
          </a:xfrm>
        </p:spPr>
      </p:pic>
    </p:spTree>
    <p:extLst>
      <p:ext uri="{BB962C8B-B14F-4D97-AF65-F5344CB8AC3E}">
        <p14:creationId xmlns:p14="http://schemas.microsoft.com/office/powerpoint/2010/main" val="167832895"/>
      </p:ext>
    </p:extLst>
  </p:cSld>
  <p:clrMapOvr>
    <a:masterClrMapping/>
  </p:clrMapOvr>
</p:sld>
</file>

<file path=ppt/theme/theme1.xml><?xml version="1.0" encoding="utf-8"?>
<a:theme xmlns:a="http://schemas.openxmlformats.org/drawingml/2006/main" name="TM04033917[[fn=Berlin]]_novariants">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Berlim</Template>
  <TotalTime>11538</TotalTime>
  <Words>2076</Words>
  <Application>Microsoft Macintosh PowerPoint</Application>
  <PresentationFormat>Widescreen</PresentationFormat>
  <Paragraphs>128</Paragraphs>
  <Slides>31</Slides>
  <Notes>14</Notes>
  <HiddenSlides>0</HiddenSlides>
  <MMClips>3</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31</vt:i4>
      </vt:variant>
    </vt:vector>
  </HeadingPairs>
  <TitlesOfParts>
    <vt:vector size="36" baseType="lpstr">
      <vt:lpstr>Arial</vt:lpstr>
      <vt:lpstr>Calibri</vt:lpstr>
      <vt:lpstr>Mangal</vt:lpstr>
      <vt:lpstr>Trebuchet MS</vt:lpstr>
      <vt:lpstr>TM04033917[[fn=Berlin]]_novariants</vt:lpstr>
      <vt:lpstr>OGANILU: O CAMINHO DO ALABÊ   </vt:lpstr>
      <vt:lpstr>OGAN ALABE</vt:lpstr>
      <vt:lpstr>INTRODUÇÃO</vt:lpstr>
      <vt:lpstr>PORQUE ?</vt:lpstr>
      <vt:lpstr>RAÍZES:</vt:lpstr>
      <vt:lpstr>CESARIANA EM UGANDA</vt:lpstr>
      <vt:lpstr>ARQUITETURA  AFRICANA</vt:lpstr>
      <vt:lpstr>PALÁCIO IMPÉRIO DE GANA</vt:lpstr>
      <vt:lpstr>ESCRITA ADINKRA - SANKOFA</vt:lpstr>
      <vt:lpstr>NEGROS NA EUROPA</vt:lpstr>
      <vt:lpstr>              O HOLOCAUSTO AFRICANO</vt:lpstr>
      <vt:lpstr>DIÁSPORA AFRICANA </vt:lpstr>
      <vt:lpstr>NAVIO NEGREIRO</vt:lpstr>
      <vt:lpstr>CANDOMBLÉ</vt:lpstr>
      <vt:lpstr>NOME</vt:lpstr>
      <vt:lpstr>CANDOMBLE</vt:lpstr>
      <vt:lpstr>OS OGANS </vt:lpstr>
      <vt:lpstr>RUM, PI, LE</vt:lpstr>
      <vt:lpstr>MÚSICOS DO SAGRADO</vt:lpstr>
      <vt:lpstr>OGANS ILE AXÉ JAGUN</vt:lpstr>
      <vt:lpstr>OGAN ALABÊ - O MÚSICO DOS ORIXÁS</vt:lpstr>
      <vt:lpstr>APRENDIZADO</vt:lpstr>
      <vt:lpstr>OGANS, HISTÓRIA E CULTURA</vt:lpstr>
      <vt:lpstr>Oyá e a Caixa da Mangueira</vt:lpstr>
      <vt:lpstr>IVO MEIRELES ILU E CAIXA TRADICIONAL DA MANGUEIRA</vt:lpstr>
      <vt:lpstr> GRESEP DE MANGUEIRA</vt:lpstr>
      <vt:lpstr>SALVE A MOCIDADE</vt:lpstr>
      <vt:lpstr>OGANS MODERNOS</vt:lpstr>
      <vt:lpstr>ENTÃO...</vt:lpstr>
      <vt:lpstr>BIBLIOGRAFIA</vt:lpstr>
      <vt:lpstr>BIBLIOGRAFIA</vt:lpstr>
    </vt:vector>
  </TitlesOfParts>
  <Manager/>
  <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CAMINHO DO ALABE </dc:title>
  <dc:subject/>
  <dc:creator>vitordatrindade@globo.com</dc:creator>
  <cp:keywords/>
  <dc:description/>
  <cp:lastModifiedBy>Microsoft Office User</cp:lastModifiedBy>
  <cp:revision>144</cp:revision>
  <cp:lastPrinted>2019-07-06T01:54:33Z</cp:lastPrinted>
  <dcterms:created xsi:type="dcterms:W3CDTF">2017-02-11T14:51:29Z</dcterms:created>
  <dcterms:modified xsi:type="dcterms:W3CDTF">2019-07-06T02:20:36Z</dcterms:modified>
  <cp:category/>
</cp:coreProperties>
</file>