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0" r:id="rId2"/>
    <p:sldId id="271" r:id="rId3"/>
    <p:sldId id="272" r:id="rId4"/>
    <p:sldId id="273" r:id="rId5"/>
    <p:sldId id="274" r:id="rId6"/>
    <p:sldId id="290" r:id="rId7"/>
    <p:sldId id="275" r:id="rId8"/>
    <p:sldId id="276" r:id="rId9"/>
    <p:sldId id="291" r:id="rId10"/>
    <p:sldId id="277" r:id="rId11"/>
    <p:sldId id="292" r:id="rId12"/>
    <p:sldId id="278" r:id="rId13"/>
    <p:sldId id="279" r:id="rId14"/>
    <p:sldId id="280" r:id="rId15"/>
    <p:sldId id="281" r:id="rId16"/>
    <p:sldId id="283" r:id="rId17"/>
    <p:sldId id="282" r:id="rId18"/>
    <p:sldId id="284" r:id="rId19"/>
    <p:sldId id="285" r:id="rId20"/>
    <p:sldId id="287" r:id="rId21"/>
    <p:sldId id="286"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3"/>
    <p:restoredTop sz="94586"/>
  </p:normalViewPr>
  <p:slideViewPr>
    <p:cSldViewPr snapToGrid="0" snapToObjects="1">
      <p:cViewPr varScale="1">
        <p:scale>
          <a:sx n="102" d="100"/>
          <a:sy n="102" d="100"/>
        </p:scale>
        <p:origin x="114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22/03/17</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3/22/17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algn="just"/>
            <a:r>
              <a:rPr lang="en-US" dirty="0" smtClean="0">
                <a:solidFill>
                  <a:srgbClr val="FF0000"/>
                </a:solidFill>
                <a:latin typeface="Cambria Math" charset="0"/>
                <a:ea typeface="Cambria Math" charset="0"/>
                <a:cs typeface="Cambria Math" charset="0"/>
              </a:rPr>
              <a:t>Karl Popper </a:t>
            </a:r>
            <a:r>
              <a:rPr lang="en-US" dirty="0" smtClean="0">
                <a:solidFill>
                  <a:schemeClr val="tx1"/>
                </a:solidFill>
                <a:latin typeface="Cambria Math" charset="0"/>
                <a:ea typeface="Cambria Math" charset="0"/>
                <a:cs typeface="Cambria Math" charset="0"/>
              </a:rPr>
              <a:t>(Austria🇦🇹)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University of Vienna and London School of Economics</a:t>
            </a:r>
          </a:p>
          <a:p>
            <a:pPr marL="0" indent="0" algn="ctr">
              <a:buNone/>
            </a:pPr>
            <a:r>
              <a:rPr lang="en-US" i="1" dirty="0" smtClean="0">
                <a:solidFill>
                  <a:schemeClr val="tx1"/>
                </a:solidFill>
                <a:latin typeface="Cambria Math" charset="0"/>
                <a:ea typeface="Cambria Math" charset="0"/>
                <a:cs typeface="Cambria Math" charset="0"/>
              </a:rPr>
              <a:t>The Logic of Scientific Discovery, 1934</a:t>
            </a:r>
            <a:r>
              <a:rPr lang="en-US" dirty="0" smtClean="0">
                <a:solidFill>
                  <a:schemeClr val="tx1"/>
                </a:solidFill>
                <a:latin typeface="Cambria Math" charset="0"/>
                <a:ea typeface="Cambria Math" charset="0"/>
                <a:cs typeface="Cambria Math" charset="0"/>
              </a:rPr>
              <a:t>.</a:t>
            </a:r>
          </a:p>
          <a:p>
            <a:pPr algn="just"/>
            <a:r>
              <a:rPr lang="en-US" dirty="0" smtClean="0">
                <a:solidFill>
                  <a:srgbClr val="FF0000"/>
                </a:solidFill>
                <a:latin typeface="Cambria Math" charset="0"/>
                <a:ea typeface="Cambria Math" charset="0"/>
                <a:cs typeface="Cambria Math" charset="0"/>
              </a:rPr>
              <a:t>Thomas Khun </a:t>
            </a:r>
            <a:r>
              <a:rPr lang="en-US" dirty="0" smtClean="0">
                <a:solidFill>
                  <a:schemeClr val="tx1"/>
                </a:solidFill>
                <a:latin typeface="Cambria Math" charset="0"/>
                <a:ea typeface="Cambria Math" charset="0"/>
                <a:cs typeface="Cambria Math" charset="0"/>
              </a:rPr>
              <a:t>(USA🇺🇸)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Harvard University</a:t>
            </a:r>
          </a:p>
          <a:p>
            <a:pPr marL="0" indent="0" algn="ctr">
              <a:buNone/>
            </a:pPr>
            <a:r>
              <a:rPr lang="en-US" i="1" dirty="0" smtClean="0">
                <a:solidFill>
                  <a:schemeClr val="tx1"/>
                </a:solidFill>
                <a:latin typeface="Cambria Math" charset="0"/>
                <a:ea typeface="Cambria Math" charset="0"/>
                <a:cs typeface="Cambria Math" charset="0"/>
              </a:rPr>
              <a:t>The Structure of Scientific Revolutions, 1962</a:t>
            </a:r>
            <a:r>
              <a:rPr lang="en-US" dirty="0" smtClean="0">
                <a:solidFill>
                  <a:schemeClr val="tx1"/>
                </a:solidFill>
                <a:latin typeface="Cambria Math" charset="0"/>
                <a:ea typeface="Cambria Math" charset="0"/>
                <a:cs typeface="Cambria Math" charset="0"/>
              </a:rPr>
              <a:t>.</a:t>
            </a:r>
          </a:p>
          <a:p>
            <a:pPr algn="just"/>
            <a:r>
              <a:rPr lang="en-US" dirty="0" smtClean="0">
                <a:solidFill>
                  <a:srgbClr val="FF0000"/>
                </a:solidFill>
                <a:latin typeface="Cambria Math" charset="0"/>
                <a:ea typeface="Cambria Math" charset="0"/>
                <a:cs typeface="Cambria Math" charset="0"/>
              </a:rPr>
              <a:t>Imre Lakatos </a:t>
            </a:r>
            <a:r>
              <a:rPr lang="en-US" dirty="0" smtClean="0">
                <a:solidFill>
                  <a:schemeClr val="tx1"/>
                </a:solidFill>
                <a:latin typeface="Cambria Math" charset="0"/>
                <a:ea typeface="Cambria Math" charset="0"/>
                <a:cs typeface="Cambria Math" charset="0"/>
              </a:rPr>
              <a:t>(Hungary🇭🇺)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Moscow State University and University of Cambridge</a:t>
            </a:r>
          </a:p>
          <a:p>
            <a:pPr marL="0" indent="0" algn="ctr">
              <a:buNone/>
            </a:pPr>
            <a:r>
              <a:rPr lang="en-US" i="1" dirty="0">
                <a:solidFill>
                  <a:schemeClr val="tx1"/>
                </a:solidFill>
                <a:latin typeface="Cambria Math" charset="0"/>
                <a:ea typeface="Cambria Math" charset="0"/>
                <a:cs typeface="Cambria Math" charset="0"/>
              </a:rPr>
              <a:t>Falsification and the Methodology of Scientific Research Programs, 1970.</a:t>
            </a:r>
            <a:r>
              <a:rPr lang="pt-BR" i="1" dirty="0">
                <a:solidFill>
                  <a:schemeClr val="tx1"/>
                </a:solidFill>
                <a:latin typeface="Cambria Math" charset="0"/>
                <a:ea typeface="Cambria Math" charset="0"/>
                <a:cs typeface="Cambria Math" charset="0"/>
              </a:rPr>
              <a:t> </a:t>
            </a:r>
            <a:endParaRPr lang="pt-BR" i="1"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a:cs typeface="Cambria"/>
              </a:rPr>
              <a:t>Karl Popper, Thomas Khun, Imre Lakatos</a:t>
            </a:r>
            <a:endParaRPr lang="en-US" sz="3200" dirty="0">
              <a:latin typeface="Cambria"/>
              <a:cs typeface="Cambria"/>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lnSpcReduction="10000"/>
          </a:bodyPr>
          <a:lstStyle/>
          <a:p>
            <a:pPr marL="0" indent="0" algn="ctr">
              <a:buNone/>
            </a:pPr>
            <a:r>
              <a:rPr lang="en-US" b="1" i="1" dirty="0" smtClean="0">
                <a:solidFill>
                  <a:srgbClr val="FF0000"/>
                </a:solidFill>
                <a:latin typeface="Cambria Math" charset="0"/>
                <a:ea typeface="Cambria Math" charset="0"/>
                <a:cs typeface="Cambria Math" charset="0"/>
              </a:rPr>
              <a:t>Theories</a:t>
            </a:r>
          </a:p>
          <a:p>
            <a:pPr algn="just"/>
            <a:r>
              <a:rPr lang="en-US" dirty="0">
                <a:solidFill>
                  <a:schemeClr val="tx1"/>
                </a:solidFill>
                <a:latin typeface="Cambria Math" charset="0"/>
                <a:ea typeface="Cambria Math" charset="0"/>
                <a:cs typeface="Cambria Math" charset="0"/>
              </a:rPr>
              <a:t>S</a:t>
            </a:r>
            <a:r>
              <a:rPr lang="en-US" dirty="0" smtClean="0">
                <a:solidFill>
                  <a:schemeClr val="tx1"/>
                </a:solidFill>
                <a:latin typeface="Cambria Math" charset="0"/>
                <a:ea typeface="Cambria Math" charset="0"/>
                <a:cs typeface="Cambria Math" charset="0"/>
              </a:rPr>
              <a:t>cientific </a:t>
            </a:r>
            <a:r>
              <a:rPr lang="en-US" dirty="0">
                <a:solidFill>
                  <a:schemeClr val="tx1"/>
                </a:solidFill>
                <a:latin typeface="Cambria Math" charset="0"/>
                <a:ea typeface="Cambria Math" charset="0"/>
                <a:cs typeface="Cambria Math" charset="0"/>
              </a:rPr>
              <a:t>theories are universal statements. Like all linguistic representations they are systems of signs or symbols.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t>
            </a:r>
            <a:r>
              <a:rPr lang="en-US" i="1" dirty="0" smtClean="0">
                <a:solidFill>
                  <a:schemeClr val="tx1"/>
                </a:solidFill>
                <a:latin typeface="Cambria Math" charset="0"/>
                <a:ea typeface="Cambria Math" charset="0"/>
                <a:cs typeface="Cambria Math" charset="0"/>
              </a:rPr>
              <a:t>Theories are nets cast to catch what we call ‘the world’: to rationalize, to explain, and to master it</a:t>
            </a:r>
            <a:r>
              <a:rPr lang="en-US" dirty="0" smtClean="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Popper, pp. 37-38</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Systems </a:t>
            </a:r>
            <a:r>
              <a:rPr lang="en-US" dirty="0">
                <a:solidFill>
                  <a:schemeClr val="tx1"/>
                </a:solidFill>
                <a:latin typeface="Cambria Math" charset="0"/>
                <a:ea typeface="Cambria Math" charset="0"/>
                <a:cs typeface="Cambria Math" charset="0"/>
              </a:rPr>
              <a:t>of theories are </a:t>
            </a:r>
            <a:r>
              <a:rPr lang="en-US" dirty="0" smtClean="0">
                <a:solidFill>
                  <a:schemeClr val="tx1"/>
                </a:solidFill>
                <a:latin typeface="Cambria Math" charset="0"/>
                <a:ea typeface="Cambria Math" charset="0"/>
                <a:cs typeface="Cambria Math" charset="0"/>
              </a:rPr>
              <a:t>tested by </a:t>
            </a:r>
            <a:r>
              <a:rPr lang="en-US" dirty="0">
                <a:solidFill>
                  <a:schemeClr val="tx1"/>
                </a:solidFill>
                <a:latin typeface="Cambria Math" charset="0"/>
                <a:ea typeface="Cambria Math" charset="0"/>
                <a:cs typeface="Cambria Math" charset="0"/>
              </a:rPr>
              <a:t>deducing from them statements of a lesser level of </a:t>
            </a:r>
            <a:r>
              <a:rPr lang="en-US" dirty="0" smtClean="0">
                <a:solidFill>
                  <a:schemeClr val="tx1"/>
                </a:solidFill>
                <a:latin typeface="Cambria Math" charset="0"/>
                <a:ea typeface="Cambria Math" charset="0"/>
                <a:cs typeface="Cambria Math" charset="0"/>
              </a:rPr>
              <a:t>universality </a:t>
            </a:r>
            <a:r>
              <a:rPr lang="en-US" dirty="0">
                <a:solidFill>
                  <a:schemeClr val="tx1"/>
                </a:solidFill>
                <a:latin typeface="Cambria Math" charset="0"/>
                <a:ea typeface="Cambria Math" charset="0"/>
                <a:cs typeface="Cambria Math" charset="0"/>
              </a:rPr>
              <a:t>(Popper, pp. </a:t>
            </a:r>
            <a:r>
              <a:rPr lang="en-US" dirty="0" smtClean="0">
                <a:solidFill>
                  <a:schemeClr val="tx1"/>
                </a:solidFill>
                <a:latin typeface="Cambria Math" charset="0"/>
                <a:ea typeface="Cambria Math" charset="0"/>
                <a:cs typeface="Cambria Math" charset="0"/>
              </a:rPr>
              <a:t>24).</a:t>
            </a:r>
            <a:endParaRPr lang="en-US"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These statements in their turn, since they are to be </a:t>
            </a:r>
            <a:r>
              <a:rPr lang="en-US" dirty="0" smtClean="0">
                <a:solidFill>
                  <a:schemeClr val="tx1"/>
                </a:solidFill>
                <a:latin typeface="Cambria Math" charset="0"/>
                <a:ea typeface="Cambria Math" charset="0"/>
                <a:cs typeface="Cambria Math" charset="0"/>
              </a:rPr>
              <a:t>inter-subjectively testable</a:t>
            </a:r>
            <a:r>
              <a:rPr lang="en-US" dirty="0">
                <a:solidFill>
                  <a:schemeClr val="tx1"/>
                </a:solidFill>
                <a:latin typeface="Cambria Math" charset="0"/>
                <a:ea typeface="Cambria Math" charset="0"/>
                <a:cs typeface="Cambria Math" charset="0"/>
              </a:rPr>
              <a:t>, must be testable in like manner—and so </a:t>
            </a:r>
            <a:r>
              <a:rPr lang="en-US" i="1" dirty="0">
                <a:solidFill>
                  <a:schemeClr val="tx1"/>
                </a:solidFill>
                <a:latin typeface="Cambria Math" charset="0"/>
                <a:ea typeface="Cambria Math" charset="0"/>
                <a:cs typeface="Cambria Math" charset="0"/>
              </a:rPr>
              <a:t>ad </a:t>
            </a:r>
            <a:r>
              <a:rPr lang="en-US" i="1" dirty="0" smtClean="0">
                <a:solidFill>
                  <a:schemeClr val="tx1"/>
                </a:solidFill>
                <a:latin typeface="Cambria Math" charset="0"/>
                <a:ea typeface="Cambria Math" charset="0"/>
                <a:cs typeface="Cambria Math" charset="0"/>
              </a:rPr>
              <a:t>infinitum </a:t>
            </a:r>
            <a:r>
              <a:rPr lang="en-US" dirty="0">
                <a:solidFill>
                  <a:schemeClr val="tx1"/>
                </a:solidFill>
                <a:latin typeface="Cambria Math" charset="0"/>
                <a:ea typeface="Cambria Math" charset="0"/>
                <a:cs typeface="Cambria Math" charset="0"/>
              </a:rPr>
              <a:t>(Popper, pp. </a:t>
            </a:r>
            <a:r>
              <a:rPr lang="en-US" dirty="0" smtClean="0">
                <a:solidFill>
                  <a:schemeClr val="tx1"/>
                </a:solidFill>
                <a:latin typeface="Cambria Math" charset="0"/>
                <a:ea typeface="Cambria Math" charset="0"/>
                <a:cs typeface="Cambria Math" charset="0"/>
              </a:rPr>
              <a:t>24).</a:t>
            </a:r>
            <a:endParaRPr lang="en-US"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IX</a:t>
            </a:r>
            <a:endParaRPr lang="en-US" sz="3200" dirty="0">
              <a:latin typeface="Cambria"/>
              <a:cs typeface="Cambria"/>
            </a:endParaRPr>
          </a:p>
        </p:txBody>
      </p:sp>
    </p:spTree>
    <p:extLst>
      <p:ext uri="{BB962C8B-B14F-4D97-AF65-F5344CB8AC3E}">
        <p14:creationId xmlns:p14="http://schemas.microsoft.com/office/powerpoint/2010/main" val="187665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b="1" i="1" dirty="0" smtClean="0">
                <a:solidFill>
                  <a:srgbClr val="FF0000"/>
                </a:solidFill>
                <a:latin typeface="Cambria Math" charset="0"/>
                <a:ea typeface="Cambria Math" charset="0"/>
                <a:cs typeface="Cambria Math" charset="0"/>
              </a:rPr>
              <a:t>Theories</a:t>
            </a:r>
          </a:p>
          <a:p>
            <a:pPr algn="just"/>
            <a:r>
              <a:rPr lang="en-US" dirty="0" smtClean="0">
                <a:solidFill>
                  <a:schemeClr val="tx1"/>
                </a:solidFill>
                <a:latin typeface="Cambria Math" charset="0"/>
                <a:ea typeface="Cambria Math" charset="0"/>
                <a:cs typeface="Cambria Math" charset="0"/>
              </a:rPr>
              <a:t>Three </a:t>
            </a:r>
            <a:r>
              <a:rPr lang="en-US" dirty="0">
                <a:solidFill>
                  <a:schemeClr val="tx1"/>
                </a:solidFill>
                <a:latin typeface="Cambria Math" charset="0"/>
                <a:ea typeface="Cambria Math" charset="0"/>
                <a:cs typeface="Cambria Math" charset="0"/>
              </a:rPr>
              <a:t>requirements that the empirical theoretical system should satisfy.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First</a:t>
            </a:r>
            <a:r>
              <a:rPr lang="en-US" dirty="0">
                <a:solidFill>
                  <a:schemeClr val="tx1"/>
                </a:solidFill>
                <a:latin typeface="Cambria Math" charset="0"/>
                <a:ea typeface="Cambria Math" charset="0"/>
                <a:cs typeface="Cambria Math" charset="0"/>
              </a:rPr>
              <a:t>, it must be </a:t>
            </a:r>
            <a:r>
              <a:rPr lang="en-US" b="1" i="1" dirty="0">
                <a:solidFill>
                  <a:srgbClr val="FF0000"/>
                </a:solidFill>
                <a:latin typeface="Cambria Math" charset="0"/>
                <a:ea typeface="Cambria Math" charset="0"/>
                <a:cs typeface="Cambria Math" charset="0"/>
              </a:rPr>
              <a:t>synthetic</a:t>
            </a:r>
            <a:r>
              <a:rPr lang="en-US" dirty="0">
                <a:solidFill>
                  <a:srgbClr val="FF0000"/>
                </a:solidFill>
                <a:latin typeface="Cambria Math" charset="0"/>
                <a:ea typeface="Cambria Math" charset="0"/>
                <a:cs typeface="Cambria Math" charset="0"/>
              </a:rPr>
              <a:t>,</a:t>
            </a:r>
            <a:r>
              <a:rPr lang="en-US" dirty="0">
                <a:solidFill>
                  <a:schemeClr val="tx1"/>
                </a:solidFill>
                <a:latin typeface="Cambria Math" charset="0"/>
                <a:ea typeface="Cambria Math" charset="0"/>
                <a:cs typeface="Cambria Math" charset="0"/>
              </a:rPr>
              <a:t> so that it may represent a non-contradictory, a possible world.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Secondly</a:t>
            </a:r>
            <a:r>
              <a:rPr lang="en-US" dirty="0">
                <a:solidFill>
                  <a:schemeClr val="tx1"/>
                </a:solidFill>
                <a:latin typeface="Cambria Math" charset="0"/>
                <a:ea typeface="Cambria Math" charset="0"/>
                <a:cs typeface="Cambria Math" charset="0"/>
              </a:rPr>
              <a:t>, it must satisfy the criterion of </a:t>
            </a:r>
            <a:r>
              <a:rPr lang="en-US" b="1" i="1" dirty="0">
                <a:solidFill>
                  <a:srgbClr val="FF0000"/>
                </a:solidFill>
                <a:latin typeface="Cambria Math" charset="0"/>
                <a:ea typeface="Cambria Math" charset="0"/>
                <a:cs typeface="Cambria Math" charset="0"/>
              </a:rPr>
              <a:t>demarcation</a:t>
            </a:r>
            <a:r>
              <a:rPr lang="en-US" dirty="0">
                <a:solidFill>
                  <a:schemeClr val="tx1"/>
                </a:solidFill>
                <a:latin typeface="Cambria Math" charset="0"/>
                <a:ea typeface="Cambria Math" charset="0"/>
                <a:cs typeface="Cambria Math" charset="0"/>
              </a:rPr>
              <a:t>. It must not be metaphysical, but must represent a world of possible experience.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Thirdly</a:t>
            </a:r>
            <a:r>
              <a:rPr lang="en-US" dirty="0">
                <a:solidFill>
                  <a:schemeClr val="tx1"/>
                </a:solidFill>
                <a:latin typeface="Cambria Math" charset="0"/>
                <a:ea typeface="Cambria Math" charset="0"/>
                <a:cs typeface="Cambria Math" charset="0"/>
              </a:rPr>
              <a:t>, it must be a </a:t>
            </a:r>
            <a:r>
              <a:rPr lang="en-US" b="1" i="1" dirty="0">
                <a:solidFill>
                  <a:srgbClr val="FF0000"/>
                </a:solidFill>
                <a:latin typeface="Cambria Math" charset="0"/>
                <a:ea typeface="Cambria Math" charset="0"/>
                <a:cs typeface="Cambria Math" charset="0"/>
              </a:rPr>
              <a:t>system distinguished</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in some way from other such systems as the one which represents our world of experience (Popper, pp. 16-17</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X</a:t>
            </a:r>
            <a:endParaRPr lang="en-US" sz="3200" dirty="0">
              <a:latin typeface="Cambria"/>
              <a:cs typeface="Cambria"/>
            </a:endParaRPr>
          </a:p>
        </p:txBody>
      </p:sp>
    </p:spTree>
    <p:extLst>
      <p:ext uri="{BB962C8B-B14F-4D97-AF65-F5344CB8AC3E}">
        <p14:creationId xmlns:p14="http://schemas.microsoft.com/office/powerpoint/2010/main" val="189561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92500" lnSpcReduction="10000"/>
          </a:bodyPr>
          <a:lstStyle/>
          <a:p>
            <a:pPr marL="0" indent="0" algn="ctr">
              <a:buNone/>
            </a:pPr>
            <a:r>
              <a:rPr lang="en-US" b="1" i="1" dirty="0">
                <a:solidFill>
                  <a:srgbClr val="FF0000"/>
                </a:solidFill>
                <a:latin typeface="Cambria Math" charset="0"/>
                <a:ea typeface="Cambria Math" charset="0"/>
                <a:cs typeface="Cambria Math" charset="0"/>
              </a:rPr>
              <a:t>A</a:t>
            </a:r>
            <a:r>
              <a:rPr lang="en-US" b="1" i="1" dirty="0" smtClean="0">
                <a:solidFill>
                  <a:srgbClr val="FF0000"/>
                </a:solidFill>
                <a:latin typeface="Cambria Math" charset="0"/>
                <a:ea typeface="Cambria Math" charset="0"/>
                <a:cs typeface="Cambria Math" charset="0"/>
              </a:rPr>
              <a:t>xioms and Theories</a:t>
            </a:r>
          </a:p>
          <a:p>
            <a:pPr algn="just"/>
            <a:r>
              <a:rPr lang="en-US" dirty="0">
                <a:solidFill>
                  <a:schemeClr val="tx1"/>
                </a:solidFill>
                <a:latin typeface="Cambria Math" charset="0"/>
                <a:ea typeface="Cambria Math" charset="0"/>
                <a:cs typeface="Cambria Math" charset="0"/>
              </a:rPr>
              <a:t>A</a:t>
            </a:r>
            <a:r>
              <a:rPr lang="en-US" dirty="0" smtClean="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theoretical system may be said to be axiomatized if a set of statements, the axioms, has been formulated satisfying the following four fundamental requirements: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system of axioms must be </a:t>
            </a:r>
            <a:r>
              <a:rPr lang="en-US" i="1" dirty="0">
                <a:solidFill>
                  <a:srgbClr val="FF0000"/>
                </a:solidFill>
                <a:latin typeface="Cambria Math" charset="0"/>
                <a:ea typeface="Cambria Math" charset="0"/>
                <a:cs typeface="Cambria Math" charset="0"/>
              </a:rPr>
              <a:t>free from contradiction </a:t>
            </a:r>
            <a:r>
              <a:rPr lang="en-US" dirty="0">
                <a:solidFill>
                  <a:schemeClr val="tx1"/>
                </a:solidFill>
                <a:latin typeface="Cambria Math" charset="0"/>
                <a:ea typeface="Cambria Math" charset="0"/>
                <a:cs typeface="Cambria Math" charset="0"/>
              </a:rPr>
              <a:t>(whether self-contradiction or mutual contradiction</a:t>
            </a:r>
            <a:r>
              <a:rPr lang="en-US" dirty="0" smtClean="0">
                <a:solidFill>
                  <a:schemeClr val="tx1"/>
                </a:solidFill>
                <a:latin typeface="Cambria Math" charset="0"/>
                <a:ea typeface="Cambria Math" charset="0"/>
                <a:cs typeface="Cambria Math" charset="0"/>
              </a:rPr>
              <a:t>). </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system must be </a:t>
            </a:r>
            <a:r>
              <a:rPr lang="en-US" i="1" dirty="0">
                <a:solidFill>
                  <a:srgbClr val="FF0000"/>
                </a:solidFill>
                <a:latin typeface="Cambria Math" charset="0"/>
                <a:ea typeface="Cambria Math" charset="0"/>
                <a:cs typeface="Cambria Math" charset="0"/>
              </a:rPr>
              <a:t>independent</a:t>
            </a:r>
            <a:r>
              <a:rPr lang="en-US" dirty="0">
                <a:solidFill>
                  <a:schemeClr val="tx1"/>
                </a:solidFill>
                <a:latin typeface="Cambria Math" charset="0"/>
                <a:ea typeface="Cambria Math" charset="0"/>
                <a:cs typeface="Cambria Math" charset="0"/>
              </a:rPr>
              <a:t>, i.e. it must not contain any axiom deducible from the remaining axioms.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axioms should be </a:t>
            </a:r>
            <a:r>
              <a:rPr lang="en-US" i="1" dirty="0">
                <a:solidFill>
                  <a:srgbClr val="FF0000"/>
                </a:solidFill>
                <a:latin typeface="Cambria Math" charset="0"/>
                <a:ea typeface="Cambria Math" charset="0"/>
                <a:cs typeface="Cambria Math" charset="0"/>
              </a:rPr>
              <a:t>sufficient for the deduction </a:t>
            </a:r>
            <a:r>
              <a:rPr lang="en-US" dirty="0">
                <a:solidFill>
                  <a:schemeClr val="tx1"/>
                </a:solidFill>
                <a:latin typeface="Cambria Math" charset="0"/>
                <a:ea typeface="Cambria Math" charset="0"/>
                <a:cs typeface="Cambria Math" charset="0"/>
              </a:rPr>
              <a:t>of all statements belonging to the theory which is to be </a:t>
            </a:r>
            <a:r>
              <a:rPr lang="en-US" dirty="0" smtClean="0">
                <a:solidFill>
                  <a:schemeClr val="tx1"/>
                </a:solidFill>
                <a:latin typeface="Cambria Math" charset="0"/>
                <a:ea typeface="Cambria Math" charset="0"/>
                <a:cs typeface="Cambria Math" charset="0"/>
              </a:rPr>
              <a:t>axiomatized</a:t>
            </a:r>
            <a:r>
              <a:rPr lang="en-US" dirty="0">
                <a:solidFill>
                  <a:schemeClr val="tx1"/>
                </a:solidFill>
                <a:latin typeface="Cambria Math" charset="0"/>
                <a:ea typeface="Cambria Math" charset="0"/>
                <a:cs typeface="Cambria Math" charset="0"/>
              </a:rPr>
              <a:t>.</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i="1" dirty="0" smtClean="0">
                <a:solidFill>
                  <a:srgbClr val="FF0000"/>
                </a:solidFill>
                <a:latin typeface="Cambria Math" charset="0"/>
                <a:ea typeface="Cambria Math" charset="0"/>
                <a:cs typeface="Cambria Math" charset="0"/>
              </a:rPr>
              <a:t>necessary</a:t>
            </a:r>
            <a:r>
              <a:rPr lang="en-US" i="1" dirty="0">
                <a:solidFill>
                  <a:srgbClr val="FF0000"/>
                </a:solidFill>
                <a:latin typeface="Cambria Math" charset="0"/>
                <a:ea typeface="Cambria Math" charset="0"/>
                <a:cs typeface="Cambria Math" charset="0"/>
              </a:rPr>
              <a:t>,</a:t>
            </a:r>
            <a:r>
              <a:rPr lang="en-US" dirty="0">
                <a:solidFill>
                  <a:schemeClr val="tx1"/>
                </a:solidFill>
                <a:latin typeface="Cambria Math" charset="0"/>
                <a:ea typeface="Cambria Math" charset="0"/>
                <a:cs typeface="Cambria Math" charset="0"/>
              </a:rPr>
              <a:t> for the same purpose; which means that they should contain no superfluous assumptions (Popper, pp. 51</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XI</a:t>
            </a:r>
            <a:endParaRPr lang="en-US" sz="3200" dirty="0">
              <a:latin typeface="Cambria"/>
              <a:cs typeface="Cambria"/>
            </a:endParaRPr>
          </a:p>
        </p:txBody>
      </p:sp>
    </p:spTree>
    <p:extLst>
      <p:ext uri="{BB962C8B-B14F-4D97-AF65-F5344CB8AC3E}">
        <p14:creationId xmlns:p14="http://schemas.microsoft.com/office/powerpoint/2010/main" val="317832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77500" lnSpcReduction="20000"/>
          </a:bodyPr>
          <a:lstStyle/>
          <a:p>
            <a:pPr marL="0" indent="0" algn="ctr">
              <a:buNone/>
            </a:pPr>
            <a:r>
              <a:rPr lang="en-US" b="1" i="1" dirty="0">
                <a:solidFill>
                  <a:srgbClr val="FF0000"/>
                </a:solidFill>
                <a:latin typeface="Cambria Math" charset="0"/>
                <a:ea typeface="Cambria Math" charset="0"/>
                <a:cs typeface="Cambria Math" charset="0"/>
              </a:rPr>
              <a:t>Kuhn </a:t>
            </a:r>
            <a:r>
              <a:rPr lang="en-US" b="1" i="1" dirty="0" smtClean="0">
                <a:solidFill>
                  <a:srgbClr val="FF0000"/>
                </a:solidFill>
                <a:latin typeface="Cambria Math" charset="0"/>
                <a:ea typeface="Cambria Math" charset="0"/>
                <a:cs typeface="Cambria Math" charset="0"/>
              </a:rPr>
              <a:t>general assumptions</a:t>
            </a:r>
          </a:p>
          <a:p>
            <a:pPr algn="just"/>
            <a:r>
              <a:rPr lang="en-US" dirty="0" smtClean="0">
                <a:solidFill>
                  <a:schemeClr val="tx1"/>
                </a:solidFill>
                <a:latin typeface="Cambria Math" charset="0"/>
                <a:ea typeface="Cambria Math" charset="0"/>
                <a:cs typeface="Cambria Math" charset="0"/>
              </a:rPr>
              <a:t>A</a:t>
            </a:r>
            <a:r>
              <a:rPr lang="en-US" dirty="0">
                <a:solidFill>
                  <a:schemeClr val="tx1"/>
                </a:solidFill>
                <a:latin typeface="Cambria Math" charset="0"/>
                <a:ea typeface="Cambria Math" charset="0"/>
                <a:cs typeface="Cambria Math" charset="0"/>
              </a:rPr>
              <a:t> </a:t>
            </a:r>
            <a:r>
              <a:rPr lang="en-US" b="1" i="1" dirty="0">
                <a:solidFill>
                  <a:srgbClr val="00B050"/>
                </a:solidFill>
                <a:latin typeface="Cambria Math" charset="0"/>
                <a:ea typeface="Cambria Math" charset="0"/>
                <a:cs typeface="Cambria Math" charset="0"/>
              </a:rPr>
              <a:t>scientific community</a:t>
            </a:r>
            <a:r>
              <a:rPr lang="en-US" b="1" dirty="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cannot practice its trade without some set of </a:t>
            </a:r>
            <a:r>
              <a:rPr lang="en-US" b="1" i="1" dirty="0">
                <a:solidFill>
                  <a:srgbClr val="FF0000"/>
                </a:solidFill>
                <a:latin typeface="Cambria Math" charset="0"/>
                <a:ea typeface="Cambria Math" charset="0"/>
                <a:cs typeface="Cambria Math" charset="0"/>
              </a:rPr>
              <a:t>received beliefs</a:t>
            </a:r>
            <a:r>
              <a:rPr lang="en-US" i="1"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lvl="0" algn="just"/>
            <a:r>
              <a:rPr lang="en-US" b="1" i="1" dirty="0">
                <a:solidFill>
                  <a:srgbClr val="00B050"/>
                </a:solidFill>
                <a:latin typeface="Cambria Math" charset="0"/>
                <a:ea typeface="Cambria Math" charset="0"/>
                <a:cs typeface="Cambria Math" charset="0"/>
              </a:rPr>
              <a:t>Normal science </a:t>
            </a:r>
            <a:r>
              <a:rPr lang="en-US" dirty="0">
                <a:solidFill>
                  <a:schemeClr val="tx1"/>
                </a:solidFill>
                <a:latin typeface="Cambria Math" charset="0"/>
                <a:ea typeface="Cambria Math" charset="0"/>
                <a:cs typeface="Cambria Math" charset="0"/>
              </a:rPr>
              <a:t>often suppresses fundamental </a:t>
            </a:r>
            <a:r>
              <a:rPr lang="en-US" b="1" i="1" dirty="0">
                <a:solidFill>
                  <a:srgbClr val="FF0000"/>
                </a:solidFill>
                <a:latin typeface="Cambria Math" charset="0"/>
                <a:ea typeface="Cambria Math" charset="0"/>
                <a:cs typeface="Cambria Math" charset="0"/>
              </a:rPr>
              <a:t>novelties</a:t>
            </a:r>
            <a:r>
              <a:rPr lang="en-US" dirty="0">
                <a:solidFill>
                  <a:schemeClr val="tx1"/>
                </a:solidFill>
                <a:latin typeface="Cambria Math" charset="0"/>
                <a:ea typeface="Cambria Math" charset="0"/>
                <a:cs typeface="Cambria Math" charset="0"/>
              </a:rPr>
              <a:t> because novelties are necessarily subversive of its basic commitments.</a:t>
            </a:r>
            <a:endParaRPr lang="pt-BR" dirty="0">
              <a:solidFill>
                <a:schemeClr val="tx1"/>
              </a:solidFill>
              <a:latin typeface="Cambria Math" charset="0"/>
              <a:ea typeface="Cambria Math" charset="0"/>
              <a:cs typeface="Cambria Math" charset="0"/>
            </a:endParaRPr>
          </a:p>
          <a:p>
            <a:pPr lvl="0" algn="just"/>
            <a:r>
              <a:rPr lang="en-US" b="1" i="1" dirty="0">
                <a:solidFill>
                  <a:srgbClr val="FF0000"/>
                </a:solidFill>
                <a:latin typeface="Cambria Math" charset="0"/>
                <a:ea typeface="Cambria Math" charset="0"/>
                <a:cs typeface="Cambria Math" charset="0"/>
              </a:rPr>
              <a:t>Research</a:t>
            </a:r>
            <a:r>
              <a:rPr lang="en-US" dirty="0">
                <a:solidFill>
                  <a:schemeClr val="tx1"/>
                </a:solidFill>
                <a:latin typeface="Cambria Math" charset="0"/>
                <a:ea typeface="Cambria Math" charset="0"/>
                <a:cs typeface="Cambria Math" charset="0"/>
              </a:rPr>
              <a:t> is "a strenuous and devoted attempt to force nature into the conceptual boxes supplied by professional education".</a:t>
            </a:r>
            <a:endParaRPr lang="pt-BR" dirty="0">
              <a:solidFill>
                <a:schemeClr val="tx1"/>
              </a:solidFill>
              <a:latin typeface="Cambria Math" charset="0"/>
              <a:ea typeface="Cambria Math" charset="0"/>
              <a:cs typeface="Cambria Math" charset="0"/>
            </a:endParaRPr>
          </a:p>
          <a:p>
            <a:pPr lvl="0" algn="just"/>
            <a:r>
              <a:rPr lang="en-US" dirty="0">
                <a:solidFill>
                  <a:schemeClr val="tx1"/>
                </a:solidFill>
                <a:latin typeface="Cambria Math" charset="0"/>
                <a:ea typeface="Cambria Math" charset="0"/>
                <a:cs typeface="Cambria Math" charset="0"/>
              </a:rPr>
              <a:t>A </a:t>
            </a:r>
            <a:r>
              <a:rPr lang="en-US" b="1" i="1" dirty="0">
                <a:solidFill>
                  <a:srgbClr val="FF0000"/>
                </a:solidFill>
                <a:latin typeface="Cambria Math" charset="0"/>
                <a:ea typeface="Cambria Math" charset="0"/>
                <a:cs typeface="Cambria Math" charset="0"/>
              </a:rPr>
              <a:t>shift</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in professional commitments to shared assumptions takes place when an </a:t>
            </a:r>
            <a:r>
              <a:rPr lang="en-US" b="1" i="1" dirty="0">
                <a:solidFill>
                  <a:srgbClr val="00B050"/>
                </a:solidFill>
                <a:latin typeface="Cambria Math" charset="0"/>
                <a:ea typeface="Cambria Math" charset="0"/>
                <a:cs typeface="Cambria Math" charset="0"/>
              </a:rPr>
              <a:t>anomaly</a:t>
            </a:r>
            <a:r>
              <a:rPr lang="en-US" dirty="0">
                <a:solidFill>
                  <a:srgbClr val="00B05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subverts the existing tradition of scientific practice.</a:t>
            </a:r>
            <a:endParaRPr lang="pt-BR" dirty="0">
              <a:solidFill>
                <a:schemeClr val="tx1"/>
              </a:solidFill>
              <a:latin typeface="Cambria Math" charset="0"/>
              <a:ea typeface="Cambria Math" charset="0"/>
              <a:cs typeface="Cambria Math" charset="0"/>
            </a:endParaRPr>
          </a:p>
          <a:p>
            <a:pPr lvl="0" algn="just"/>
            <a:r>
              <a:rPr lang="en-US" dirty="0">
                <a:solidFill>
                  <a:schemeClr val="tx1"/>
                </a:solidFill>
                <a:latin typeface="Cambria Math" charset="0"/>
                <a:ea typeface="Cambria Math" charset="0"/>
                <a:cs typeface="Cambria Math" charset="0"/>
              </a:rPr>
              <a:t>These shifts are what Kuhn describes as </a:t>
            </a:r>
            <a:r>
              <a:rPr lang="en-US" b="1" i="1" dirty="0">
                <a:solidFill>
                  <a:srgbClr val="00B050"/>
                </a:solidFill>
                <a:latin typeface="Cambria Math" charset="0"/>
                <a:ea typeface="Cambria Math" charset="0"/>
                <a:cs typeface="Cambria Math" charset="0"/>
              </a:rPr>
              <a:t>scientific revolutions</a:t>
            </a:r>
            <a:r>
              <a:rPr lang="en-US" dirty="0">
                <a:solidFill>
                  <a:schemeClr val="tx1"/>
                </a:solidFill>
                <a:latin typeface="Cambria Math" charset="0"/>
                <a:ea typeface="Cambria Math" charset="0"/>
                <a:cs typeface="Cambria Math" charset="0"/>
              </a:rPr>
              <a:t>—"the tradition-shattering complements to the tradition-bound activity of normal science".</a:t>
            </a:r>
            <a:endParaRPr lang="pt-BR" dirty="0">
              <a:solidFill>
                <a:schemeClr val="tx1"/>
              </a:solidFill>
              <a:latin typeface="Cambria Math" charset="0"/>
              <a:ea typeface="Cambria Math" charset="0"/>
              <a:cs typeface="Cambria Math" charset="0"/>
            </a:endParaRPr>
          </a:p>
          <a:p>
            <a:pPr lvl="0" algn="just"/>
            <a:r>
              <a:rPr lang="en-US" b="1" i="1" dirty="0">
                <a:solidFill>
                  <a:srgbClr val="FF0000"/>
                </a:solidFill>
                <a:latin typeface="Cambria Math" charset="0"/>
                <a:ea typeface="Cambria Math" charset="0"/>
                <a:cs typeface="Cambria Math" charset="0"/>
              </a:rPr>
              <a:t>New assumptions </a:t>
            </a:r>
            <a:r>
              <a:rPr lang="en-US" dirty="0">
                <a:solidFill>
                  <a:schemeClr val="tx1"/>
                </a:solidFill>
                <a:latin typeface="Cambria Math" charset="0"/>
                <a:ea typeface="Cambria Math" charset="0"/>
                <a:cs typeface="Cambria Math" charset="0"/>
              </a:rPr>
              <a:t>(paradigms/theories) require the reconstruction of prior assumptions and the reevaluation of prior facts. This is difficult and time consuming. It is also strongly resisted by the established community</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I</a:t>
            </a:r>
            <a:endParaRPr lang="en-US" sz="3200" dirty="0">
              <a:latin typeface="Cambria"/>
              <a:cs typeface="Cambria"/>
            </a:endParaRPr>
          </a:p>
        </p:txBody>
      </p:sp>
    </p:spTree>
    <p:extLst>
      <p:ext uri="{BB962C8B-B14F-4D97-AF65-F5344CB8AC3E}">
        <p14:creationId xmlns:p14="http://schemas.microsoft.com/office/powerpoint/2010/main" val="69824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85000" lnSpcReduction="10000"/>
          </a:bodyPr>
          <a:lstStyle/>
          <a:p>
            <a:pPr marL="0" indent="0" algn="ctr">
              <a:buNone/>
            </a:pPr>
            <a:r>
              <a:rPr lang="en-US" b="1" i="1" dirty="0" smtClean="0">
                <a:solidFill>
                  <a:srgbClr val="FF0000"/>
                </a:solidFill>
                <a:latin typeface="Cambria Math" charset="0"/>
                <a:ea typeface="Cambria Math" charset="0"/>
                <a:cs typeface="Cambria Math" charset="0"/>
              </a:rPr>
              <a:t>Normal science</a:t>
            </a:r>
          </a:p>
          <a:p>
            <a:pPr algn="just"/>
            <a:r>
              <a:rPr lang="en-US" b="1" i="1" dirty="0" smtClean="0">
                <a:solidFill>
                  <a:srgbClr val="FF0000"/>
                </a:solidFill>
                <a:latin typeface="Cambria Math" charset="0"/>
                <a:ea typeface="Cambria Math" charset="0"/>
                <a:cs typeface="Cambria Math" charset="0"/>
              </a:rPr>
              <a:t>Normal science</a:t>
            </a:r>
            <a:r>
              <a:rPr lang="en-US" b="1" dirty="0" smtClean="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is predicated on the assumption that the scientific community knows what the world is like - scientists take great pains to defend that assumption. </a:t>
            </a:r>
            <a:endParaRPr lang="pt-BR" dirty="0" smtClean="0">
              <a:solidFill>
                <a:schemeClr val="tx1"/>
              </a:solidFill>
              <a:latin typeface="Cambria Math" charset="0"/>
              <a:ea typeface="Cambria Math" charset="0"/>
              <a:cs typeface="Cambria Math" charset="0"/>
            </a:endParaRPr>
          </a:p>
          <a:p>
            <a:pPr algn="just"/>
            <a:r>
              <a:rPr lang="en-US" b="1" i="1" dirty="0" smtClean="0">
                <a:solidFill>
                  <a:srgbClr val="FF0000"/>
                </a:solidFill>
                <a:latin typeface="Cambria Math" charset="0"/>
                <a:ea typeface="Cambria Math" charset="0"/>
                <a:cs typeface="Cambria Math" charset="0"/>
              </a:rPr>
              <a:t>Normal science</a:t>
            </a:r>
            <a:r>
              <a:rPr lang="en-US" i="1" dirty="0" smtClean="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"means research firmly based upon one or more past scientific achievements, achievements that some particular scientific community acknowledges for a time as supplying the foundation for its further practice".</a:t>
            </a:r>
          </a:p>
          <a:p>
            <a:pPr algn="just"/>
            <a:r>
              <a:rPr lang="en-US" b="1" i="1" dirty="0" smtClean="0">
                <a:solidFill>
                  <a:srgbClr val="FF0000"/>
                </a:solidFill>
                <a:latin typeface="Cambria Math" charset="0"/>
                <a:ea typeface="Cambria Math" charset="0"/>
                <a:cs typeface="Cambria Math" charset="0"/>
              </a:rPr>
              <a:t>Normal science </a:t>
            </a:r>
            <a:r>
              <a:rPr lang="en-US" dirty="0" smtClean="0">
                <a:solidFill>
                  <a:schemeClr val="tx1"/>
                </a:solidFill>
                <a:latin typeface="Cambria Math" charset="0"/>
                <a:ea typeface="Cambria Math" charset="0"/>
                <a:cs typeface="Cambria Math" charset="0"/>
              </a:rPr>
              <a:t>must be</a:t>
            </a:r>
            <a:r>
              <a:rPr lang="pt-BR" dirty="0" smtClean="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sufficiently</a:t>
            </a:r>
            <a:r>
              <a:rPr lang="en-US" dirty="0">
                <a:solidFill>
                  <a:schemeClr val="tx1"/>
                </a:solidFill>
                <a:latin typeface="Cambria Math" charset="0"/>
                <a:ea typeface="Cambria Math" charset="0"/>
                <a:cs typeface="Cambria Math" charset="0"/>
              </a:rPr>
              <a:t> </a:t>
            </a:r>
            <a:r>
              <a:rPr lang="en-US" i="1" dirty="0">
                <a:solidFill>
                  <a:srgbClr val="00B050"/>
                </a:solidFill>
                <a:latin typeface="Cambria Math" charset="0"/>
                <a:ea typeface="Cambria Math" charset="0"/>
                <a:cs typeface="Cambria Math" charset="0"/>
              </a:rPr>
              <a:t>unprecedented</a:t>
            </a:r>
            <a:r>
              <a:rPr lang="en-US" dirty="0">
                <a:solidFill>
                  <a:schemeClr val="tx1"/>
                </a:solidFill>
                <a:latin typeface="Cambria Math" charset="0"/>
                <a:ea typeface="Cambria Math" charset="0"/>
                <a:cs typeface="Cambria Math" charset="0"/>
              </a:rPr>
              <a:t> to attract an enduring group of adherents away from competing modes of scientific activity and</a:t>
            </a:r>
            <a:endParaRPr lang="pt-BR" dirty="0">
              <a:solidFill>
                <a:schemeClr val="tx1"/>
              </a:solidFill>
              <a:latin typeface="Cambria Math" charset="0"/>
              <a:ea typeface="Cambria Math" charset="0"/>
              <a:cs typeface="Cambria Math" charset="0"/>
            </a:endParaRPr>
          </a:p>
          <a:p>
            <a:pPr algn="just"/>
            <a:r>
              <a:rPr lang="en-US" b="1" i="1" dirty="0" smtClean="0">
                <a:solidFill>
                  <a:srgbClr val="FF0000"/>
                </a:solidFill>
                <a:latin typeface="Cambria Math" charset="0"/>
                <a:ea typeface="Cambria Math" charset="0"/>
                <a:cs typeface="Cambria Math" charset="0"/>
              </a:rPr>
              <a:t>Normal science </a:t>
            </a:r>
            <a:r>
              <a:rPr lang="en-US" dirty="0" smtClean="0">
                <a:solidFill>
                  <a:schemeClr val="tx1"/>
                </a:solidFill>
                <a:latin typeface="Cambria Math" charset="0"/>
                <a:ea typeface="Cambria Math" charset="0"/>
                <a:cs typeface="Cambria Math" charset="0"/>
              </a:rPr>
              <a:t>must be sufficiently</a:t>
            </a:r>
            <a:r>
              <a:rPr lang="en-US" dirty="0">
                <a:solidFill>
                  <a:schemeClr val="tx1"/>
                </a:solidFill>
                <a:latin typeface="Cambria Math" charset="0"/>
                <a:ea typeface="Cambria Math" charset="0"/>
                <a:cs typeface="Cambria Math" charset="0"/>
              </a:rPr>
              <a:t> </a:t>
            </a:r>
            <a:r>
              <a:rPr lang="en-US" i="1" dirty="0">
                <a:solidFill>
                  <a:srgbClr val="00B050"/>
                </a:solidFill>
                <a:latin typeface="Cambria Math" charset="0"/>
                <a:ea typeface="Cambria Math" charset="0"/>
                <a:cs typeface="Cambria Math" charset="0"/>
              </a:rPr>
              <a:t>open-ended</a:t>
            </a:r>
            <a:r>
              <a:rPr lang="en-US" dirty="0">
                <a:solidFill>
                  <a:schemeClr val="tx1"/>
                </a:solidFill>
                <a:latin typeface="Cambria Math" charset="0"/>
                <a:ea typeface="Cambria Math" charset="0"/>
                <a:cs typeface="Cambria Math" charset="0"/>
              </a:rPr>
              <a:t> to leave all sorts of problems for the redefined group of practitioners (and their students) to resolve, </a:t>
            </a:r>
            <a:r>
              <a:rPr lang="en-US" dirty="0" err="1">
                <a:solidFill>
                  <a:schemeClr val="tx1"/>
                </a:solidFill>
                <a:latin typeface="Cambria Math" charset="0"/>
                <a:ea typeface="Cambria Math" charset="0"/>
                <a:cs typeface="Cambria Math" charset="0"/>
              </a:rPr>
              <a:t>i</a:t>
            </a:r>
            <a:r>
              <a:rPr lang="en-US" dirty="0">
                <a:solidFill>
                  <a:schemeClr val="tx1"/>
                </a:solidFill>
                <a:latin typeface="Cambria Math" charset="0"/>
                <a:ea typeface="Cambria Math" charset="0"/>
                <a:cs typeface="Cambria Math" charset="0"/>
              </a:rPr>
              <a:t>. e., research</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"The road to a firm research consensus is extraordinarily </a:t>
            </a:r>
            <a:r>
              <a:rPr lang="en-US" dirty="0" smtClean="0">
                <a:solidFill>
                  <a:schemeClr val="tx1"/>
                </a:solidFill>
                <a:latin typeface="Cambria Math" charset="0"/>
                <a:ea typeface="Cambria Math" charset="0"/>
                <a:cs typeface="Cambria Math" charset="0"/>
              </a:rPr>
              <a:t>arduous”.</a:t>
            </a:r>
          </a:p>
          <a:p>
            <a:pPr algn="just"/>
            <a:endParaRPr lang="pt-BR" dirty="0" smtClean="0">
              <a:solidFill>
                <a:schemeClr val="tx1"/>
              </a:solidFill>
              <a:latin typeface="Cambria Math" charset="0"/>
              <a:ea typeface="Cambria Math" charset="0"/>
              <a:cs typeface="Cambria Math" charset="0"/>
            </a:endParaRPr>
          </a:p>
          <a:p>
            <a:pPr marL="0" indent="0" algn="ctr">
              <a:buNone/>
            </a:pP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II</a:t>
            </a:r>
            <a:endParaRPr lang="en-US" sz="3200" dirty="0">
              <a:latin typeface="Cambria"/>
              <a:cs typeface="Cambria"/>
            </a:endParaRPr>
          </a:p>
        </p:txBody>
      </p:sp>
    </p:spTree>
    <p:extLst>
      <p:ext uri="{BB962C8B-B14F-4D97-AF65-F5344CB8AC3E}">
        <p14:creationId xmlns:p14="http://schemas.microsoft.com/office/powerpoint/2010/main" val="82008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85000" lnSpcReduction="20000"/>
          </a:bodyPr>
          <a:lstStyle/>
          <a:p>
            <a:pPr marL="0" indent="0" algn="ctr">
              <a:buNone/>
            </a:pPr>
            <a:r>
              <a:rPr lang="en-US" b="1" i="1" dirty="0" smtClean="0">
                <a:solidFill>
                  <a:srgbClr val="FF0000"/>
                </a:solidFill>
                <a:latin typeface="Cambria Math" charset="0"/>
                <a:ea typeface="Cambria Math" charset="0"/>
                <a:cs typeface="Cambria Math" charset="0"/>
              </a:rPr>
              <a:t>Paradigms</a:t>
            </a:r>
          </a:p>
          <a:p>
            <a:pPr algn="just"/>
            <a:r>
              <a:rPr lang="en-US" b="1" i="1" dirty="0" smtClean="0">
                <a:solidFill>
                  <a:srgbClr val="00B050"/>
                </a:solidFill>
                <a:latin typeface="Cambria Math" charset="0"/>
                <a:ea typeface="Cambria Math" charset="0"/>
                <a:cs typeface="Cambria Math" charset="0"/>
              </a:rPr>
              <a:t>Normal science </a:t>
            </a:r>
            <a:r>
              <a:rPr lang="en-US" dirty="0">
                <a:solidFill>
                  <a:schemeClr val="tx1"/>
                </a:solidFill>
                <a:latin typeface="Cambria Math" charset="0"/>
                <a:ea typeface="Cambria Math" charset="0"/>
                <a:cs typeface="Cambria Math" charset="0"/>
              </a:rPr>
              <a:t>achievements </a:t>
            </a:r>
            <a:r>
              <a:rPr lang="en-US" dirty="0" smtClean="0">
                <a:solidFill>
                  <a:schemeClr val="tx1"/>
                </a:solidFill>
                <a:latin typeface="Cambria Math" charset="0"/>
                <a:ea typeface="Cambria Math" charset="0"/>
                <a:cs typeface="Cambria Math" charset="0"/>
              </a:rPr>
              <a:t>are </a:t>
            </a:r>
            <a:r>
              <a:rPr lang="en-US" dirty="0">
                <a:solidFill>
                  <a:schemeClr val="tx1"/>
                </a:solidFill>
                <a:latin typeface="Cambria Math" charset="0"/>
                <a:ea typeface="Cambria Math" charset="0"/>
                <a:cs typeface="Cambria Math" charset="0"/>
              </a:rPr>
              <a:t>called </a:t>
            </a:r>
            <a:r>
              <a:rPr lang="en-US" b="1" i="1" dirty="0">
                <a:solidFill>
                  <a:srgbClr val="FF0000"/>
                </a:solidFill>
                <a:latin typeface="Cambria Math" charset="0"/>
                <a:ea typeface="Cambria Math" charset="0"/>
                <a:cs typeface="Cambria Math" charset="0"/>
              </a:rPr>
              <a:t>paradigms</a:t>
            </a:r>
            <a:r>
              <a:rPr lang="en-US"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b="1" i="1" dirty="0" smtClean="0">
                <a:solidFill>
                  <a:srgbClr val="FF0000"/>
                </a:solidFill>
                <a:latin typeface="Cambria Math" charset="0"/>
                <a:ea typeface="Cambria Math" charset="0"/>
                <a:cs typeface="Cambria Math" charset="0"/>
              </a:rPr>
              <a:t>Paradigms</a:t>
            </a:r>
            <a:r>
              <a:rPr lang="en-US" dirty="0" smtClean="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help scientific communities to </a:t>
            </a:r>
            <a:r>
              <a:rPr lang="en-US" i="1" dirty="0">
                <a:solidFill>
                  <a:schemeClr val="tx1"/>
                </a:solidFill>
                <a:latin typeface="Cambria Math" charset="0"/>
                <a:ea typeface="Cambria Math" charset="0"/>
                <a:cs typeface="Cambria Math" charset="0"/>
              </a:rPr>
              <a:t>bound</a:t>
            </a:r>
            <a:r>
              <a:rPr lang="en-US" dirty="0">
                <a:solidFill>
                  <a:schemeClr val="tx1"/>
                </a:solidFill>
                <a:latin typeface="Cambria Math" charset="0"/>
                <a:ea typeface="Cambria Math" charset="0"/>
                <a:cs typeface="Cambria Math" charset="0"/>
              </a:rPr>
              <a:t> their discipline in that they help the scientist to</a:t>
            </a:r>
            <a:endParaRPr lang="pt-BR" dirty="0">
              <a:solidFill>
                <a:schemeClr val="tx1"/>
              </a:solidFill>
              <a:latin typeface="Cambria Math" charset="0"/>
              <a:ea typeface="Cambria Math" charset="0"/>
              <a:cs typeface="Cambria Math" charset="0"/>
            </a:endParaRPr>
          </a:p>
          <a:p>
            <a:pPr marL="457200" lvl="0" indent="-457200" algn="just">
              <a:buFont typeface="+mj-lt"/>
              <a:buAutoNum type="arabicPeriod"/>
            </a:pPr>
            <a:r>
              <a:rPr lang="en-US" dirty="0">
                <a:solidFill>
                  <a:schemeClr val="tx1"/>
                </a:solidFill>
                <a:latin typeface="Cambria Math" charset="0"/>
                <a:ea typeface="Cambria Math" charset="0"/>
                <a:cs typeface="Cambria Math" charset="0"/>
              </a:rPr>
              <a:t>create avenues of inquiry.</a:t>
            </a:r>
            <a:endParaRPr lang="pt-BR" dirty="0">
              <a:solidFill>
                <a:schemeClr val="tx1"/>
              </a:solidFill>
              <a:latin typeface="Cambria Math" charset="0"/>
              <a:ea typeface="Cambria Math" charset="0"/>
              <a:cs typeface="Cambria Math" charset="0"/>
            </a:endParaRPr>
          </a:p>
          <a:p>
            <a:pPr marL="457200" lvl="0" indent="-457200" algn="just">
              <a:buFont typeface="+mj-lt"/>
              <a:buAutoNum type="arabicPeriod"/>
            </a:pPr>
            <a:r>
              <a:rPr lang="en-US" dirty="0">
                <a:solidFill>
                  <a:schemeClr val="tx1"/>
                </a:solidFill>
                <a:latin typeface="Cambria Math" charset="0"/>
                <a:ea typeface="Cambria Math" charset="0"/>
                <a:cs typeface="Cambria Math" charset="0"/>
              </a:rPr>
              <a:t>formulate questions.</a:t>
            </a:r>
            <a:endParaRPr lang="pt-BR" dirty="0">
              <a:solidFill>
                <a:schemeClr val="tx1"/>
              </a:solidFill>
              <a:latin typeface="Cambria Math" charset="0"/>
              <a:ea typeface="Cambria Math" charset="0"/>
              <a:cs typeface="Cambria Math" charset="0"/>
            </a:endParaRPr>
          </a:p>
          <a:p>
            <a:pPr marL="457200" lvl="0" indent="-457200" algn="just">
              <a:buFont typeface="+mj-lt"/>
              <a:buAutoNum type="arabicPeriod"/>
            </a:pPr>
            <a:r>
              <a:rPr lang="en-US" dirty="0">
                <a:solidFill>
                  <a:schemeClr val="tx1"/>
                </a:solidFill>
                <a:latin typeface="Cambria Math" charset="0"/>
                <a:ea typeface="Cambria Math" charset="0"/>
                <a:cs typeface="Cambria Math" charset="0"/>
              </a:rPr>
              <a:t>select methods with which to examine questions.</a:t>
            </a:r>
            <a:endParaRPr lang="pt-BR" dirty="0">
              <a:solidFill>
                <a:schemeClr val="tx1"/>
              </a:solidFill>
              <a:latin typeface="Cambria Math" charset="0"/>
              <a:ea typeface="Cambria Math" charset="0"/>
              <a:cs typeface="Cambria Math" charset="0"/>
            </a:endParaRPr>
          </a:p>
          <a:p>
            <a:pPr marL="457200" lvl="0" indent="-457200" algn="just">
              <a:buFont typeface="+mj-lt"/>
              <a:buAutoNum type="arabicPeriod"/>
            </a:pPr>
            <a:r>
              <a:rPr lang="en-US" dirty="0">
                <a:solidFill>
                  <a:schemeClr val="tx1"/>
                </a:solidFill>
                <a:latin typeface="Cambria Math" charset="0"/>
                <a:ea typeface="Cambria Math" charset="0"/>
                <a:cs typeface="Cambria Math" charset="0"/>
              </a:rPr>
              <a:t>define areas of relevance.</a:t>
            </a:r>
            <a:endParaRPr lang="pt-BR" dirty="0">
              <a:solidFill>
                <a:schemeClr val="tx1"/>
              </a:solidFill>
              <a:latin typeface="Cambria Math" charset="0"/>
              <a:ea typeface="Cambria Math" charset="0"/>
              <a:cs typeface="Cambria Math" charset="0"/>
            </a:endParaRPr>
          </a:p>
          <a:p>
            <a:pPr marL="457200" lvl="0" indent="-457200" algn="just">
              <a:buFont typeface="+mj-lt"/>
              <a:buAutoNum type="arabicPeriod"/>
            </a:pPr>
            <a:r>
              <a:rPr lang="en-US" dirty="0">
                <a:solidFill>
                  <a:schemeClr val="tx1"/>
                </a:solidFill>
                <a:latin typeface="Cambria Math" charset="0"/>
                <a:ea typeface="Cambria Math" charset="0"/>
                <a:cs typeface="Cambria Math" charset="0"/>
              </a:rPr>
              <a:t>[establish/create meaning</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b="1" i="1" dirty="0">
                <a:solidFill>
                  <a:srgbClr val="FF0000"/>
                </a:solidFill>
                <a:latin typeface="Cambria Math" charset="0"/>
                <a:ea typeface="Cambria Math" charset="0"/>
                <a:cs typeface="Cambria Math" charset="0"/>
              </a:rPr>
              <a:t>A paradigm is essential to scientific inquiry</a:t>
            </a:r>
            <a:r>
              <a:rPr lang="en-US" dirty="0">
                <a:solidFill>
                  <a:schemeClr val="tx1"/>
                </a:solidFill>
                <a:latin typeface="Cambria Math" charset="0"/>
                <a:ea typeface="Cambria Math" charset="0"/>
                <a:cs typeface="Cambria Math" charset="0"/>
              </a:rPr>
              <a:t>—"no natural history can be interpreted in the absence of at least some implicit body of intertwined theoretical and methodological belief that permits selection, evaluation, and criticism</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a:p>
            <a:pPr marL="0" indent="0" algn="ctr">
              <a:buNone/>
            </a:pP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III</a:t>
            </a:r>
            <a:endParaRPr lang="en-US" sz="3200" dirty="0">
              <a:latin typeface="Cambria"/>
              <a:cs typeface="Cambria"/>
            </a:endParaRPr>
          </a:p>
        </p:txBody>
      </p:sp>
    </p:spTree>
    <p:extLst>
      <p:ext uri="{BB962C8B-B14F-4D97-AF65-F5344CB8AC3E}">
        <p14:creationId xmlns:p14="http://schemas.microsoft.com/office/powerpoint/2010/main" val="84307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01874"/>
            <a:ext cx="8042276" cy="5829906"/>
          </a:xfrm>
        </p:spPr>
        <p:txBody>
          <a:bodyPr>
            <a:noAutofit/>
          </a:bodyPr>
          <a:lstStyle/>
          <a:p>
            <a:pPr marL="0" indent="0" algn="ctr">
              <a:buNone/>
            </a:pPr>
            <a:r>
              <a:rPr lang="en-US" sz="1800" b="1" i="1" dirty="0" smtClean="0">
                <a:solidFill>
                  <a:srgbClr val="FF0000"/>
                </a:solidFill>
                <a:latin typeface="Cambria Math" charset="0"/>
                <a:ea typeface="Cambria Math" charset="0"/>
                <a:cs typeface="Cambria Math" charset="0"/>
              </a:rPr>
              <a:t>Paradigms</a:t>
            </a:r>
          </a:p>
          <a:p>
            <a:pPr marL="0" indent="0" algn="ctr">
              <a:buNone/>
            </a:pPr>
            <a:r>
              <a:rPr lang="en-US" sz="1800" b="1" i="1" dirty="0">
                <a:solidFill>
                  <a:srgbClr val="00B050"/>
                </a:solidFill>
                <a:latin typeface="Cambria Math" charset="0"/>
                <a:ea typeface="Cambria Math" charset="0"/>
                <a:cs typeface="Cambria Math" charset="0"/>
              </a:rPr>
              <a:t>How are paradigms created, and how do scientific revolutions take place</a:t>
            </a:r>
            <a:r>
              <a:rPr lang="en-US" sz="1800" b="1" i="1" dirty="0" smtClean="0">
                <a:solidFill>
                  <a:srgbClr val="00B050"/>
                </a:solidFill>
                <a:latin typeface="Cambria Math" charset="0"/>
                <a:ea typeface="Cambria Math" charset="0"/>
                <a:cs typeface="Cambria Math" charset="0"/>
              </a:rPr>
              <a:t>?</a:t>
            </a:r>
            <a:endParaRPr lang="pt-BR" sz="1800" b="1" i="1" dirty="0">
              <a:solidFill>
                <a:srgbClr val="00B050"/>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Inquiry begins with a random collection of "mere </a:t>
            </a:r>
            <a:r>
              <a:rPr lang="en-US" sz="1800" dirty="0" smtClean="0">
                <a:solidFill>
                  <a:schemeClr val="tx1"/>
                </a:solidFill>
                <a:latin typeface="Cambria Math" charset="0"/>
                <a:ea typeface="Cambria Math" charset="0"/>
                <a:cs typeface="Cambria Math" charset="0"/>
              </a:rPr>
              <a:t>facts”.</a:t>
            </a:r>
          </a:p>
          <a:p>
            <a:pPr marL="457200" indent="-457200" algn="just">
              <a:buFont typeface="+mj-lt"/>
              <a:buAutoNum type="arabicPeriod"/>
            </a:pPr>
            <a:r>
              <a:rPr lang="en-US" sz="1800" dirty="0" smtClean="0">
                <a:solidFill>
                  <a:schemeClr val="tx1"/>
                </a:solidFill>
                <a:latin typeface="Cambria Math" charset="0"/>
                <a:ea typeface="Cambria Math" charset="0"/>
                <a:cs typeface="Cambria Math" charset="0"/>
              </a:rPr>
              <a:t>During </a:t>
            </a:r>
            <a:r>
              <a:rPr lang="en-US" sz="1800" dirty="0">
                <a:solidFill>
                  <a:schemeClr val="tx1"/>
                </a:solidFill>
                <a:latin typeface="Cambria Math" charset="0"/>
                <a:ea typeface="Cambria Math" charset="0"/>
                <a:cs typeface="Cambria Math" charset="0"/>
              </a:rPr>
              <a:t>these early stages of inquiry, different researchers confronting the same phenomena describe and interpret them in different ways.</a:t>
            </a:r>
            <a:endParaRPr lang="pt-BR" sz="1800"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In time, these descriptions and interpretations entirely disappear.</a:t>
            </a:r>
            <a:endParaRPr lang="pt-BR" sz="1800"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A </a:t>
            </a:r>
            <a:r>
              <a:rPr lang="en-US" sz="1800" i="1" dirty="0">
                <a:solidFill>
                  <a:srgbClr val="00B050"/>
                </a:solidFill>
                <a:latin typeface="Cambria Math" charset="0"/>
                <a:ea typeface="Cambria Math" charset="0"/>
                <a:cs typeface="Cambria Math" charset="0"/>
              </a:rPr>
              <a:t>preparadigmatic</a:t>
            </a:r>
            <a:r>
              <a:rPr lang="en-US" sz="1800" dirty="0">
                <a:solidFill>
                  <a:srgbClr val="00B050"/>
                </a:solidFill>
                <a:latin typeface="Cambria Math" charset="0"/>
                <a:ea typeface="Cambria Math" charset="0"/>
                <a:cs typeface="Cambria Math" charset="0"/>
              </a:rPr>
              <a:t> </a:t>
            </a:r>
            <a:r>
              <a:rPr lang="en-US" sz="1800" dirty="0">
                <a:solidFill>
                  <a:schemeClr val="tx1"/>
                </a:solidFill>
                <a:latin typeface="Cambria Math" charset="0"/>
                <a:ea typeface="Cambria Math" charset="0"/>
                <a:cs typeface="Cambria Math" charset="0"/>
              </a:rPr>
              <a:t>school (movement) appears.</a:t>
            </a:r>
            <a:endParaRPr lang="pt-BR" sz="1800"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Such a school often emphasizes a special part of the collection of facts.</a:t>
            </a:r>
            <a:endParaRPr lang="pt-BR" sz="1800"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From the competition of </a:t>
            </a:r>
            <a:r>
              <a:rPr lang="en-US" sz="1800" i="1" dirty="0">
                <a:solidFill>
                  <a:srgbClr val="00B050"/>
                </a:solidFill>
                <a:latin typeface="Cambria Math" charset="0"/>
                <a:ea typeface="Cambria Math" charset="0"/>
                <a:cs typeface="Cambria Math" charset="0"/>
              </a:rPr>
              <a:t>preparadigmatic </a:t>
            </a:r>
            <a:r>
              <a:rPr lang="en-US" sz="1800" dirty="0">
                <a:solidFill>
                  <a:schemeClr val="tx1"/>
                </a:solidFill>
                <a:latin typeface="Cambria Math" charset="0"/>
                <a:ea typeface="Cambria Math" charset="0"/>
                <a:cs typeface="Cambria Math" charset="0"/>
              </a:rPr>
              <a:t>schools, one </a:t>
            </a:r>
            <a:r>
              <a:rPr lang="en-US" sz="1800" i="1" dirty="0">
                <a:solidFill>
                  <a:srgbClr val="00B050"/>
                </a:solidFill>
                <a:latin typeface="Cambria Math" charset="0"/>
                <a:ea typeface="Cambria Math" charset="0"/>
                <a:cs typeface="Cambria Math" charset="0"/>
              </a:rPr>
              <a:t>paradigm</a:t>
            </a:r>
            <a:r>
              <a:rPr lang="en-US" sz="1800" dirty="0">
                <a:solidFill>
                  <a:schemeClr val="tx1"/>
                </a:solidFill>
                <a:latin typeface="Cambria Math" charset="0"/>
                <a:ea typeface="Cambria Math" charset="0"/>
                <a:cs typeface="Cambria Math" charset="0"/>
              </a:rPr>
              <a:t> </a:t>
            </a:r>
            <a:r>
              <a:rPr lang="en-US" sz="1800" dirty="0" smtClean="0">
                <a:solidFill>
                  <a:schemeClr val="tx1"/>
                </a:solidFill>
                <a:latin typeface="Cambria Math" charset="0"/>
                <a:ea typeface="Cambria Math" charset="0"/>
                <a:cs typeface="Cambria Math" charset="0"/>
              </a:rPr>
              <a:t>emerges</a:t>
            </a: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A</a:t>
            </a:r>
            <a:r>
              <a:rPr lang="en-US" sz="1800" dirty="0" smtClean="0">
                <a:solidFill>
                  <a:schemeClr val="tx1"/>
                </a:solidFill>
                <a:latin typeface="Cambria Math" charset="0"/>
                <a:ea typeface="Cambria Math" charset="0"/>
                <a:cs typeface="Cambria Math" charset="0"/>
              </a:rPr>
              <a:t> </a:t>
            </a:r>
            <a:r>
              <a:rPr lang="en-US" sz="1800" i="1" dirty="0">
                <a:solidFill>
                  <a:srgbClr val="00B050"/>
                </a:solidFill>
                <a:latin typeface="Cambria Math" charset="0"/>
                <a:ea typeface="Cambria Math" charset="0"/>
                <a:cs typeface="Cambria Math" charset="0"/>
              </a:rPr>
              <a:t>paradigm</a:t>
            </a:r>
            <a:r>
              <a:rPr lang="en-US" sz="1800" dirty="0">
                <a:solidFill>
                  <a:schemeClr val="tx1"/>
                </a:solidFill>
                <a:latin typeface="Cambria Math" charset="0"/>
                <a:ea typeface="Cambria Math" charset="0"/>
                <a:cs typeface="Cambria Math" charset="0"/>
              </a:rPr>
              <a:t> grows in strength and in the number of advocates, </a:t>
            </a:r>
            <a:endParaRPr lang="en-US" sz="1800"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sz="1800" dirty="0">
                <a:solidFill>
                  <a:schemeClr val="tx1"/>
                </a:solidFill>
                <a:latin typeface="Cambria Math" charset="0"/>
                <a:ea typeface="Cambria Math" charset="0"/>
                <a:cs typeface="Cambria Math" charset="0"/>
              </a:rPr>
              <a:t>T</a:t>
            </a:r>
            <a:r>
              <a:rPr lang="en-US" sz="1800" dirty="0" smtClean="0">
                <a:solidFill>
                  <a:schemeClr val="tx1"/>
                </a:solidFill>
                <a:latin typeface="Cambria Math" charset="0"/>
                <a:ea typeface="Cambria Math" charset="0"/>
                <a:cs typeface="Cambria Math" charset="0"/>
              </a:rPr>
              <a:t>he </a:t>
            </a:r>
            <a:r>
              <a:rPr lang="en-US" sz="1800" dirty="0">
                <a:solidFill>
                  <a:schemeClr val="tx1"/>
                </a:solidFill>
                <a:latin typeface="Cambria Math" charset="0"/>
                <a:ea typeface="Cambria Math" charset="0"/>
                <a:cs typeface="Cambria Math" charset="0"/>
              </a:rPr>
              <a:t>preparadigmatic schools (or the previous paradigm) </a:t>
            </a:r>
            <a:r>
              <a:rPr lang="en-US" sz="1800" dirty="0" smtClean="0">
                <a:solidFill>
                  <a:schemeClr val="tx1"/>
                </a:solidFill>
                <a:latin typeface="Cambria Math" charset="0"/>
                <a:ea typeface="Cambria Math" charset="0"/>
                <a:cs typeface="Cambria Math" charset="0"/>
              </a:rPr>
              <a:t>fade.</a:t>
            </a:r>
            <a:endParaRPr lang="pt-BR" sz="18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480377"/>
          </a:xfrm>
        </p:spPr>
        <p:txBody>
          <a:bodyPr anchor="ctr"/>
          <a:lstStyle/>
          <a:p>
            <a:r>
              <a:rPr lang="en-US" sz="3200" dirty="0" smtClean="0">
                <a:latin typeface="Cambria"/>
                <a:cs typeface="Cambria"/>
              </a:rPr>
              <a:t>Thomas Khun IV</a:t>
            </a:r>
            <a:endParaRPr lang="en-US" sz="3200" dirty="0">
              <a:latin typeface="Cambria"/>
              <a:cs typeface="Cambria"/>
            </a:endParaRPr>
          </a:p>
        </p:txBody>
      </p:sp>
    </p:spTree>
    <p:extLst>
      <p:ext uri="{BB962C8B-B14F-4D97-AF65-F5344CB8AC3E}">
        <p14:creationId xmlns:p14="http://schemas.microsoft.com/office/powerpoint/2010/main" val="1168751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92500" lnSpcReduction="10000"/>
          </a:bodyPr>
          <a:lstStyle/>
          <a:p>
            <a:pPr marL="0" indent="0" algn="ctr">
              <a:buNone/>
            </a:pPr>
            <a:r>
              <a:rPr lang="en-US" b="1" i="1" dirty="0" smtClean="0">
                <a:solidFill>
                  <a:srgbClr val="FF0000"/>
                </a:solidFill>
                <a:latin typeface="Cambria Math" charset="0"/>
                <a:ea typeface="Cambria Math" charset="0"/>
                <a:cs typeface="Cambria Math" charset="0"/>
              </a:rPr>
              <a:t>Paradigms</a:t>
            </a:r>
          </a:p>
          <a:p>
            <a:pPr lvl="0" algn="just"/>
            <a:r>
              <a:rPr lang="en-US" sz="2200" b="1" i="1" dirty="0" smtClean="0">
                <a:solidFill>
                  <a:srgbClr val="00B050"/>
                </a:solidFill>
                <a:latin typeface="Cambria Math" charset="0"/>
                <a:ea typeface="Cambria Math" charset="0"/>
                <a:cs typeface="Cambria Math" charset="0"/>
              </a:rPr>
              <a:t>Paradigm</a:t>
            </a:r>
            <a:r>
              <a:rPr lang="en-US" sz="2200" dirty="0" smtClean="0">
                <a:solidFill>
                  <a:schemeClr val="tx1"/>
                </a:solidFill>
                <a:latin typeface="Cambria Math" charset="0"/>
                <a:ea typeface="Cambria Math" charset="0"/>
                <a:cs typeface="Cambria Math" charset="0"/>
              </a:rPr>
              <a:t> </a:t>
            </a:r>
            <a:r>
              <a:rPr lang="en-US" sz="2200" dirty="0">
                <a:solidFill>
                  <a:schemeClr val="tx1"/>
                </a:solidFill>
                <a:latin typeface="Cambria Math" charset="0"/>
                <a:ea typeface="Cambria Math" charset="0"/>
                <a:cs typeface="Cambria Math" charset="0"/>
              </a:rPr>
              <a:t>transforms a group into a profession </a:t>
            </a:r>
            <a:r>
              <a:rPr lang="en-US" sz="2200" dirty="0" smtClean="0">
                <a:solidFill>
                  <a:schemeClr val="tx1"/>
                </a:solidFill>
                <a:latin typeface="Cambria Math" charset="0"/>
                <a:ea typeface="Cambria Math" charset="0"/>
                <a:cs typeface="Cambria Math" charset="0"/>
              </a:rPr>
              <a:t>or a </a:t>
            </a:r>
            <a:r>
              <a:rPr lang="en-US" sz="2200" dirty="0">
                <a:solidFill>
                  <a:schemeClr val="tx1"/>
                </a:solidFill>
                <a:latin typeface="Cambria Math" charset="0"/>
                <a:ea typeface="Cambria Math" charset="0"/>
                <a:cs typeface="Cambria Math" charset="0"/>
              </a:rPr>
              <a:t>discipline. </a:t>
            </a:r>
            <a:endParaRPr lang="en-US" sz="2200" dirty="0" smtClean="0">
              <a:solidFill>
                <a:schemeClr val="tx1"/>
              </a:solidFill>
              <a:latin typeface="Cambria Math" charset="0"/>
              <a:ea typeface="Cambria Math" charset="0"/>
              <a:cs typeface="Cambria Math" charset="0"/>
            </a:endParaRPr>
          </a:p>
          <a:p>
            <a:pPr marL="457200" lvl="0" indent="-457200" algn="just">
              <a:buFont typeface="+mj-lt"/>
              <a:buAutoNum type="arabicPeriod"/>
            </a:pPr>
            <a:r>
              <a:rPr lang="en-US" sz="2200" dirty="0" smtClean="0">
                <a:solidFill>
                  <a:schemeClr val="tx1"/>
                </a:solidFill>
                <a:latin typeface="Cambria Math" charset="0"/>
                <a:ea typeface="Cambria Math" charset="0"/>
                <a:cs typeface="Cambria Math" charset="0"/>
              </a:rPr>
              <a:t>formation </a:t>
            </a:r>
            <a:r>
              <a:rPr lang="en-US" sz="2200" dirty="0">
                <a:solidFill>
                  <a:schemeClr val="tx1"/>
                </a:solidFill>
                <a:latin typeface="Cambria Math" charset="0"/>
                <a:ea typeface="Cambria Math" charset="0"/>
                <a:cs typeface="Cambria Math" charset="0"/>
              </a:rPr>
              <a:t>of specialized </a:t>
            </a:r>
            <a:r>
              <a:rPr lang="en-US" sz="2200" dirty="0" smtClean="0">
                <a:solidFill>
                  <a:schemeClr val="tx1"/>
                </a:solidFill>
                <a:latin typeface="Cambria Math" charset="0"/>
                <a:ea typeface="Cambria Math" charset="0"/>
                <a:cs typeface="Cambria Math" charset="0"/>
              </a:rPr>
              <a:t>journals.</a:t>
            </a:r>
          </a:p>
          <a:p>
            <a:pPr marL="457200" lvl="0" indent="-457200" algn="just">
              <a:buFont typeface="+mj-lt"/>
              <a:buAutoNum type="arabicPeriod"/>
            </a:pPr>
            <a:r>
              <a:rPr lang="en-US" sz="2200" dirty="0" smtClean="0">
                <a:solidFill>
                  <a:schemeClr val="tx1"/>
                </a:solidFill>
                <a:latin typeface="Cambria Math" charset="0"/>
                <a:ea typeface="Cambria Math" charset="0"/>
                <a:cs typeface="Cambria Math" charset="0"/>
              </a:rPr>
              <a:t>foundation </a:t>
            </a:r>
            <a:r>
              <a:rPr lang="en-US" sz="2200" dirty="0">
                <a:solidFill>
                  <a:schemeClr val="tx1"/>
                </a:solidFill>
                <a:latin typeface="Cambria Math" charset="0"/>
                <a:ea typeface="Cambria Math" charset="0"/>
                <a:cs typeface="Cambria Math" charset="0"/>
              </a:rPr>
              <a:t>of professional </a:t>
            </a:r>
            <a:r>
              <a:rPr lang="en-US" sz="2200" dirty="0" smtClean="0">
                <a:solidFill>
                  <a:schemeClr val="tx1"/>
                </a:solidFill>
                <a:latin typeface="Cambria Math" charset="0"/>
                <a:ea typeface="Cambria Math" charset="0"/>
                <a:cs typeface="Cambria Math" charset="0"/>
              </a:rPr>
              <a:t>societies. </a:t>
            </a:r>
          </a:p>
          <a:p>
            <a:pPr marL="457200" lvl="0" indent="-457200" algn="just">
              <a:buFont typeface="+mj-lt"/>
              <a:buAutoNum type="arabicPeriod"/>
            </a:pPr>
            <a:r>
              <a:rPr lang="en-US" sz="2200" dirty="0" smtClean="0">
                <a:solidFill>
                  <a:schemeClr val="tx1"/>
                </a:solidFill>
                <a:latin typeface="Cambria Math" charset="0"/>
                <a:ea typeface="Cambria Math" charset="0"/>
                <a:cs typeface="Cambria Math" charset="0"/>
              </a:rPr>
              <a:t>claim </a:t>
            </a:r>
            <a:r>
              <a:rPr lang="en-US" sz="2200" dirty="0">
                <a:solidFill>
                  <a:schemeClr val="tx1"/>
                </a:solidFill>
                <a:latin typeface="Cambria Math" charset="0"/>
                <a:ea typeface="Cambria Math" charset="0"/>
                <a:cs typeface="Cambria Math" charset="0"/>
              </a:rPr>
              <a:t>to a special place in </a:t>
            </a:r>
            <a:r>
              <a:rPr lang="en-US" sz="2200" dirty="0" smtClean="0">
                <a:solidFill>
                  <a:schemeClr val="tx1"/>
                </a:solidFill>
                <a:latin typeface="Cambria Math" charset="0"/>
                <a:ea typeface="Cambria Math" charset="0"/>
                <a:cs typeface="Cambria Math" charset="0"/>
              </a:rPr>
              <a:t>academia.</a:t>
            </a:r>
            <a:endParaRPr lang="pt-BR" sz="2200" dirty="0">
              <a:solidFill>
                <a:schemeClr val="tx1"/>
              </a:solidFill>
              <a:latin typeface="Cambria Math" charset="0"/>
              <a:ea typeface="Cambria Math" charset="0"/>
              <a:cs typeface="Cambria Math" charset="0"/>
            </a:endParaRPr>
          </a:p>
          <a:p>
            <a:pPr algn="just"/>
            <a:r>
              <a:rPr lang="en-US" sz="2200" b="1" i="1" dirty="0" smtClean="0">
                <a:solidFill>
                  <a:srgbClr val="00B050"/>
                </a:solidFill>
                <a:latin typeface="Cambria Math" charset="0"/>
                <a:ea typeface="Cambria Math" charset="0"/>
                <a:cs typeface="Cambria Math" charset="0"/>
              </a:rPr>
              <a:t>Paradigm</a:t>
            </a:r>
            <a:r>
              <a:rPr lang="en-US" sz="2200" dirty="0" smtClean="0">
                <a:solidFill>
                  <a:schemeClr val="tx1"/>
                </a:solidFill>
                <a:latin typeface="Cambria Math" charset="0"/>
                <a:ea typeface="Cambria Math" charset="0"/>
                <a:cs typeface="Cambria Math" charset="0"/>
              </a:rPr>
              <a:t> </a:t>
            </a:r>
            <a:r>
              <a:rPr lang="en-US" sz="2200" dirty="0">
                <a:solidFill>
                  <a:schemeClr val="tx1"/>
                </a:solidFill>
                <a:latin typeface="Cambria Math" charset="0"/>
                <a:ea typeface="Cambria Math" charset="0"/>
                <a:cs typeface="Cambria Math" charset="0"/>
              </a:rPr>
              <a:t>gain their status because “they are more successful than their competitors in solving a few problems that the group of practitioners has come to recognize as acute".</a:t>
            </a:r>
            <a:endParaRPr lang="pt-BR" sz="2200" dirty="0">
              <a:solidFill>
                <a:schemeClr val="tx1"/>
              </a:solidFill>
              <a:latin typeface="Cambria Math" charset="0"/>
              <a:ea typeface="Cambria Math" charset="0"/>
              <a:cs typeface="Cambria Math" charset="0"/>
            </a:endParaRPr>
          </a:p>
          <a:p>
            <a:pPr lvl="1" algn="just"/>
            <a:r>
              <a:rPr lang="en-US" dirty="0">
                <a:solidFill>
                  <a:schemeClr val="tx1"/>
                </a:solidFill>
                <a:latin typeface="Cambria Math" charset="0"/>
                <a:ea typeface="Cambria Math" charset="0"/>
                <a:cs typeface="Cambria Math" charset="0"/>
              </a:rPr>
              <a:t>But more successful does not mean completely successful with a single problem or notably successful with any large </a:t>
            </a:r>
            <a:r>
              <a:rPr lang="en-US" dirty="0" smtClean="0">
                <a:solidFill>
                  <a:schemeClr val="tx1"/>
                </a:solidFill>
                <a:latin typeface="Cambria Math" charset="0"/>
                <a:ea typeface="Cambria Math" charset="0"/>
                <a:cs typeface="Cambria Math" charset="0"/>
              </a:rPr>
              <a:t>number of problems (or facts).</a:t>
            </a:r>
            <a:endParaRPr lang="pt-BR" dirty="0">
              <a:solidFill>
                <a:schemeClr val="tx1"/>
              </a:solidFill>
              <a:latin typeface="Cambria Math" charset="0"/>
              <a:ea typeface="Cambria Math" charset="0"/>
              <a:cs typeface="Cambria Math" charset="0"/>
            </a:endParaRPr>
          </a:p>
          <a:p>
            <a:pPr lvl="1" algn="just"/>
            <a:r>
              <a:rPr lang="en-US" dirty="0">
                <a:solidFill>
                  <a:schemeClr val="tx1"/>
                </a:solidFill>
                <a:latin typeface="Cambria Math" charset="0"/>
                <a:ea typeface="Cambria Math" charset="0"/>
                <a:cs typeface="Cambria Math" charset="0"/>
              </a:rPr>
              <a:t>Initially, a paradigm offers the promise of success.</a:t>
            </a:r>
            <a:endParaRPr lang="pt-BR" dirty="0">
              <a:solidFill>
                <a:schemeClr val="tx1"/>
              </a:solidFill>
              <a:latin typeface="Cambria Math" charset="0"/>
              <a:ea typeface="Cambria Math" charset="0"/>
              <a:cs typeface="Cambria Math" charset="0"/>
            </a:endParaRPr>
          </a:p>
          <a:p>
            <a:pPr marL="0" indent="0" algn="ctr">
              <a:buNone/>
            </a:pPr>
            <a:r>
              <a:rPr lang="en-US" sz="2200" dirty="0">
                <a:solidFill>
                  <a:srgbClr val="FF0000"/>
                </a:solidFill>
                <a:latin typeface="Cambria Math" charset="0"/>
                <a:ea typeface="Cambria Math" charset="0"/>
                <a:cs typeface="Cambria Math" charset="0"/>
              </a:rPr>
              <a:t>Normal science consists in the actualization of that </a:t>
            </a:r>
            <a:r>
              <a:rPr lang="en-US" sz="2200" dirty="0" smtClean="0">
                <a:solidFill>
                  <a:srgbClr val="FF0000"/>
                </a:solidFill>
                <a:latin typeface="Cambria Math" charset="0"/>
                <a:ea typeface="Cambria Math" charset="0"/>
                <a:cs typeface="Cambria Math" charset="0"/>
              </a:rPr>
              <a:t>promise</a:t>
            </a:r>
            <a:endParaRPr lang="pt-BR" sz="2200" dirty="0" smtClean="0">
              <a:solidFill>
                <a:schemeClr val="tx1"/>
              </a:solidFill>
              <a:latin typeface="Cambria Math" charset="0"/>
              <a:ea typeface="Cambria Math" charset="0"/>
              <a:cs typeface="Cambria Math" charset="0"/>
            </a:endParaRPr>
          </a:p>
          <a:p>
            <a:pPr marL="0" indent="0" algn="ctr">
              <a:buNone/>
            </a:pP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V</a:t>
            </a:r>
            <a:endParaRPr lang="en-US" sz="3200" dirty="0">
              <a:latin typeface="Cambria"/>
              <a:cs typeface="Cambria"/>
            </a:endParaRPr>
          </a:p>
        </p:txBody>
      </p:sp>
    </p:spTree>
    <p:extLst>
      <p:ext uri="{BB962C8B-B14F-4D97-AF65-F5344CB8AC3E}">
        <p14:creationId xmlns:p14="http://schemas.microsoft.com/office/powerpoint/2010/main" val="189260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dirty="0">
                <a:solidFill>
                  <a:schemeClr val="tx1"/>
                </a:solidFill>
                <a:latin typeface="Cambria Math" charset="0"/>
                <a:ea typeface="Cambria Math" charset="0"/>
                <a:cs typeface="Cambria Math" charset="0"/>
              </a:rPr>
              <a:t> </a:t>
            </a:r>
            <a:r>
              <a:rPr lang="en-US" b="1" i="1" dirty="0" smtClean="0">
                <a:solidFill>
                  <a:srgbClr val="FF0000"/>
                </a:solidFill>
                <a:latin typeface="Cambria Math" charset="0"/>
                <a:ea typeface="Cambria Math" charset="0"/>
                <a:cs typeface="Cambria Math" charset="0"/>
              </a:rPr>
              <a:t>Anomalies</a:t>
            </a:r>
            <a:endParaRPr lang="pt-BR" b="1" i="1" dirty="0">
              <a:solidFill>
                <a:srgbClr val="FF0000"/>
              </a:solidFill>
              <a:latin typeface="Cambria Math" charset="0"/>
              <a:ea typeface="Cambria Math" charset="0"/>
              <a:cs typeface="Cambria Math" charset="0"/>
            </a:endParaRPr>
          </a:p>
          <a:p>
            <a:pPr algn="just"/>
            <a:r>
              <a:rPr lang="en-US" i="1" dirty="0" smtClean="0">
                <a:solidFill>
                  <a:schemeClr val="tx1"/>
                </a:solidFill>
                <a:latin typeface="Cambria Math" charset="0"/>
                <a:ea typeface="Cambria Math" charset="0"/>
                <a:cs typeface="Cambria Math" charset="0"/>
              </a:rPr>
              <a:t>Discovery</a:t>
            </a:r>
            <a:r>
              <a:rPr lang="en-US" dirty="0">
                <a:solidFill>
                  <a:schemeClr val="tx1"/>
                </a:solidFill>
                <a:latin typeface="Cambria Math" charset="0"/>
                <a:ea typeface="Cambria Math" charset="0"/>
                <a:cs typeface="Cambria Math" charset="0"/>
              </a:rPr>
              <a:t> can be made by </a:t>
            </a:r>
            <a:r>
              <a:rPr lang="en-US" b="1" i="1" dirty="0">
                <a:solidFill>
                  <a:srgbClr val="00B050"/>
                </a:solidFill>
                <a:latin typeface="Cambria Math" charset="0"/>
                <a:ea typeface="Cambria Math" charset="0"/>
                <a:cs typeface="Cambria Math" charset="0"/>
              </a:rPr>
              <a:t>anomalies</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b="1" i="1" dirty="0" smtClean="0">
                <a:solidFill>
                  <a:srgbClr val="FF0000"/>
                </a:solidFill>
                <a:latin typeface="Cambria Math" charset="0"/>
                <a:ea typeface="Cambria Math" charset="0"/>
                <a:cs typeface="Cambria Math" charset="0"/>
              </a:rPr>
              <a:t>Normal </a:t>
            </a:r>
            <a:r>
              <a:rPr lang="en-US" b="1" i="1" dirty="0">
                <a:solidFill>
                  <a:srgbClr val="FF0000"/>
                </a:solidFill>
                <a:latin typeface="Cambria Math" charset="0"/>
                <a:ea typeface="Cambria Math" charset="0"/>
                <a:cs typeface="Cambria Math" charset="0"/>
              </a:rPr>
              <a:t>science </a:t>
            </a:r>
            <a:r>
              <a:rPr lang="en-US" dirty="0">
                <a:solidFill>
                  <a:schemeClr val="tx1"/>
                </a:solidFill>
                <a:latin typeface="Cambria Math" charset="0"/>
                <a:ea typeface="Cambria Math" charset="0"/>
                <a:cs typeface="Cambria Math" charset="0"/>
              </a:rPr>
              <a:t>does not aim at novelties of fact or theory and, when successful, finds none</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i="1" dirty="0" smtClean="0">
                <a:solidFill>
                  <a:srgbClr val="0070C0"/>
                </a:solidFill>
                <a:latin typeface="Cambria Math" charset="0"/>
                <a:ea typeface="Cambria Math" charset="0"/>
                <a:cs typeface="Cambria Math" charset="0"/>
              </a:rPr>
              <a:t>Discovery</a:t>
            </a:r>
            <a:r>
              <a:rPr lang="en-US"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novelty </a:t>
            </a:r>
            <a:r>
              <a:rPr lang="en-US" dirty="0">
                <a:solidFill>
                  <a:schemeClr val="tx1"/>
                </a:solidFill>
                <a:latin typeface="Cambria Math" charset="0"/>
                <a:ea typeface="Cambria Math" charset="0"/>
                <a:cs typeface="Cambria Math" charset="0"/>
              </a:rPr>
              <a:t>of fact.</a:t>
            </a:r>
            <a:endParaRPr lang="pt-BR" dirty="0">
              <a:solidFill>
                <a:schemeClr val="tx1"/>
              </a:solidFill>
              <a:latin typeface="Cambria Math" charset="0"/>
              <a:ea typeface="Cambria Math" charset="0"/>
              <a:cs typeface="Cambria Math" charset="0"/>
            </a:endParaRPr>
          </a:p>
          <a:p>
            <a:pPr algn="just"/>
            <a:r>
              <a:rPr lang="en-US" i="1" dirty="0">
                <a:solidFill>
                  <a:srgbClr val="0070C0"/>
                </a:solidFill>
                <a:latin typeface="Cambria Math" charset="0"/>
                <a:ea typeface="Cambria Math" charset="0"/>
                <a:cs typeface="Cambria Math" charset="0"/>
              </a:rPr>
              <a:t>Discovery </a:t>
            </a:r>
            <a:r>
              <a:rPr lang="en-US" dirty="0">
                <a:solidFill>
                  <a:schemeClr val="tx1"/>
                </a:solidFill>
                <a:latin typeface="Cambria Math" charset="0"/>
                <a:ea typeface="Cambria Math" charset="0"/>
                <a:cs typeface="Cambria Math" charset="0"/>
              </a:rPr>
              <a:t>begins with the awareness of </a:t>
            </a:r>
            <a:r>
              <a:rPr lang="en-US" i="1" dirty="0">
                <a:solidFill>
                  <a:srgbClr val="00B050"/>
                </a:solidFill>
                <a:latin typeface="Cambria Math" charset="0"/>
                <a:ea typeface="Cambria Math" charset="0"/>
                <a:cs typeface="Cambria Math" charset="0"/>
              </a:rPr>
              <a:t>anomaly</a:t>
            </a:r>
            <a:r>
              <a:rPr lang="en-US"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Novelty </a:t>
            </a:r>
            <a:r>
              <a:rPr lang="en-US" dirty="0">
                <a:solidFill>
                  <a:schemeClr val="tx1"/>
                </a:solidFill>
                <a:latin typeface="Cambria Math" charset="0"/>
                <a:ea typeface="Cambria Math" charset="0"/>
                <a:cs typeface="Cambria Math" charset="0"/>
              </a:rPr>
              <a:t>emerges only with difficulty, manifested by resistance, against a background provided by </a:t>
            </a:r>
            <a:r>
              <a:rPr lang="en-US" dirty="0" smtClean="0">
                <a:solidFill>
                  <a:schemeClr val="tx1"/>
                </a:solidFill>
                <a:latin typeface="Cambria Math" charset="0"/>
                <a:ea typeface="Cambria Math" charset="0"/>
                <a:cs typeface="Cambria Math" charset="0"/>
              </a:rPr>
              <a:t>expectation.</a:t>
            </a:r>
          </a:p>
          <a:p>
            <a:pPr algn="just"/>
            <a:r>
              <a:rPr lang="en-US" dirty="0" smtClean="0">
                <a:solidFill>
                  <a:schemeClr val="tx1"/>
                </a:solidFill>
                <a:latin typeface="Cambria Math" charset="0"/>
                <a:ea typeface="Cambria Math" charset="0"/>
                <a:cs typeface="Cambria Math" charset="0"/>
              </a:rPr>
              <a:t>Fundamental </a:t>
            </a:r>
            <a:r>
              <a:rPr lang="en-US" dirty="0">
                <a:solidFill>
                  <a:schemeClr val="tx1"/>
                </a:solidFill>
                <a:latin typeface="Cambria Math" charset="0"/>
                <a:ea typeface="Cambria Math" charset="0"/>
                <a:cs typeface="Cambria Math" charset="0"/>
              </a:rPr>
              <a:t>novelties of fact and theory bring about paradigm change</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VI</a:t>
            </a:r>
            <a:endParaRPr lang="en-US" sz="3200" dirty="0">
              <a:latin typeface="Cambria"/>
              <a:cs typeface="Cambria"/>
            </a:endParaRPr>
          </a:p>
        </p:txBody>
      </p:sp>
    </p:spTree>
    <p:extLst>
      <p:ext uri="{BB962C8B-B14F-4D97-AF65-F5344CB8AC3E}">
        <p14:creationId xmlns:p14="http://schemas.microsoft.com/office/powerpoint/2010/main" val="2095748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sz="2800" b="1" i="1" dirty="0">
                <a:solidFill>
                  <a:srgbClr val="00B050"/>
                </a:solidFill>
                <a:latin typeface="Cambria Math" charset="0"/>
                <a:ea typeface="Cambria Math" charset="0"/>
                <a:cs typeface="Cambria Math" charset="0"/>
              </a:rPr>
              <a:t> </a:t>
            </a:r>
            <a:r>
              <a:rPr lang="en-US" sz="2800" b="1" i="1" dirty="0" smtClean="0">
                <a:solidFill>
                  <a:srgbClr val="FF0000"/>
                </a:solidFill>
                <a:latin typeface="Cambria Math" charset="0"/>
                <a:ea typeface="Cambria Math" charset="0"/>
                <a:cs typeface="Cambria Math" charset="0"/>
              </a:rPr>
              <a:t>Anomalies</a:t>
            </a:r>
            <a:endParaRPr lang="pt-BR" sz="2800" b="1" i="1" dirty="0">
              <a:solidFill>
                <a:srgbClr val="FF0000"/>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a:t>
            </a:r>
            <a:r>
              <a:rPr lang="en-US" sz="2800" i="1" dirty="0">
                <a:solidFill>
                  <a:srgbClr val="FF0000"/>
                </a:solidFill>
                <a:latin typeface="Cambria Math" charset="0"/>
                <a:ea typeface="Cambria Math" charset="0"/>
                <a:cs typeface="Cambria Math" charset="0"/>
              </a:rPr>
              <a:t>paradigm change </a:t>
            </a:r>
            <a:r>
              <a:rPr lang="en-US" sz="2800" dirty="0">
                <a:solidFill>
                  <a:schemeClr val="tx1"/>
                </a:solidFill>
                <a:latin typeface="Cambria Math" charset="0"/>
                <a:ea typeface="Cambria Math" charset="0"/>
                <a:cs typeface="Cambria Math" charset="0"/>
              </a:rPr>
              <a:t>is complete when the paradigm/theory has been adjusted so that the </a:t>
            </a:r>
            <a:r>
              <a:rPr lang="en-US" sz="2800" b="1" i="1" dirty="0">
                <a:solidFill>
                  <a:srgbClr val="00B050"/>
                </a:solidFill>
                <a:latin typeface="Cambria Math" charset="0"/>
                <a:ea typeface="Cambria Math" charset="0"/>
                <a:cs typeface="Cambria Math" charset="0"/>
              </a:rPr>
              <a:t>anomalous</a:t>
            </a:r>
            <a:r>
              <a:rPr lang="en-US" sz="2800" dirty="0">
                <a:solidFill>
                  <a:schemeClr val="tx1"/>
                </a:solidFill>
                <a:latin typeface="Cambria Math" charset="0"/>
                <a:ea typeface="Cambria Math" charset="0"/>
                <a:cs typeface="Cambria Math" charset="0"/>
              </a:rPr>
              <a:t> become the expected</a:t>
            </a:r>
            <a:r>
              <a:rPr lang="en-US" sz="2800" dirty="0" smtClean="0">
                <a:solidFill>
                  <a:schemeClr val="tx1"/>
                </a:solidFill>
                <a:latin typeface="Cambria Math" charset="0"/>
                <a:ea typeface="Cambria Math" charset="0"/>
                <a:cs typeface="Cambria Math" charset="0"/>
              </a:rPr>
              <a:t>.</a:t>
            </a:r>
            <a:endParaRPr lang="pt-BR" sz="2800" dirty="0">
              <a:solidFill>
                <a:schemeClr val="tx1"/>
              </a:solidFill>
              <a:latin typeface="Cambria Math" charset="0"/>
              <a:ea typeface="Cambria Math" charset="0"/>
              <a:cs typeface="Cambria Math" charset="0"/>
            </a:endParaRPr>
          </a:p>
          <a:p>
            <a:pPr algn="just"/>
            <a:r>
              <a:rPr lang="en-US" sz="2800" dirty="0">
                <a:solidFill>
                  <a:schemeClr val="tx1"/>
                </a:solidFill>
                <a:latin typeface="Cambria Math" charset="0"/>
                <a:ea typeface="Cambria Math" charset="0"/>
                <a:cs typeface="Cambria Math" charset="0"/>
              </a:rPr>
              <a:t>Unanticipated outcomes derived from theoretical studies can lead to the perception of an </a:t>
            </a:r>
            <a:r>
              <a:rPr lang="en-US" sz="2800" b="1" i="1" dirty="0">
                <a:solidFill>
                  <a:srgbClr val="00B050"/>
                </a:solidFill>
                <a:latin typeface="Cambria Math" charset="0"/>
                <a:ea typeface="Cambria Math" charset="0"/>
                <a:cs typeface="Cambria Math" charset="0"/>
              </a:rPr>
              <a:t>anomaly</a:t>
            </a:r>
            <a:r>
              <a:rPr lang="en-US" sz="2800" dirty="0">
                <a:solidFill>
                  <a:schemeClr val="tx1"/>
                </a:solidFill>
                <a:latin typeface="Cambria Math" charset="0"/>
                <a:ea typeface="Cambria Math" charset="0"/>
                <a:cs typeface="Cambria Math" charset="0"/>
              </a:rPr>
              <a:t> and the awareness of novelty.</a:t>
            </a:r>
            <a:endParaRPr lang="pt-BR" sz="2800" dirty="0">
              <a:solidFill>
                <a:schemeClr val="tx1"/>
              </a:solidFill>
              <a:latin typeface="Cambria Math" charset="0"/>
              <a:ea typeface="Cambria Math" charset="0"/>
              <a:cs typeface="Cambria Math" charset="0"/>
            </a:endParaRPr>
          </a:p>
          <a:p>
            <a:pPr algn="just"/>
            <a:r>
              <a:rPr lang="en-US" sz="2800" dirty="0">
                <a:solidFill>
                  <a:schemeClr val="tx1"/>
                </a:solidFill>
                <a:latin typeface="Cambria Math" charset="0"/>
                <a:ea typeface="Cambria Math" charset="0"/>
                <a:cs typeface="Cambria Math" charset="0"/>
              </a:rPr>
              <a:t>The emergence of a new theory is generated by the persistent failure of the </a:t>
            </a:r>
            <a:r>
              <a:rPr lang="en-US" sz="2800" b="1" i="1" dirty="0">
                <a:solidFill>
                  <a:srgbClr val="00B050"/>
                </a:solidFill>
                <a:latin typeface="Cambria Math" charset="0"/>
                <a:ea typeface="Cambria Math" charset="0"/>
                <a:cs typeface="Cambria Math" charset="0"/>
              </a:rPr>
              <a:t>puzzles</a:t>
            </a:r>
            <a:r>
              <a:rPr lang="en-US" sz="2800" b="1" dirty="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of normal </a:t>
            </a:r>
            <a:r>
              <a:rPr lang="en-US" sz="2800" dirty="0" smtClean="0">
                <a:solidFill>
                  <a:schemeClr val="tx1"/>
                </a:solidFill>
                <a:latin typeface="Cambria Math" charset="0"/>
                <a:ea typeface="Cambria Math" charset="0"/>
                <a:cs typeface="Cambria Math" charset="0"/>
              </a:rPr>
              <a:t>science.</a:t>
            </a: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VII</a:t>
            </a:r>
            <a:endParaRPr lang="en-US" sz="3200" dirty="0">
              <a:latin typeface="Cambria"/>
              <a:cs typeface="Cambria"/>
            </a:endParaRPr>
          </a:p>
        </p:txBody>
      </p:sp>
    </p:spTree>
    <p:extLst>
      <p:ext uri="{BB962C8B-B14F-4D97-AF65-F5344CB8AC3E}">
        <p14:creationId xmlns:p14="http://schemas.microsoft.com/office/powerpoint/2010/main" val="46464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92500" lnSpcReduction="10000"/>
          </a:bodyPr>
          <a:lstStyle/>
          <a:p>
            <a:pPr marL="0" indent="0" algn="ctr">
              <a:buNone/>
            </a:pPr>
            <a:r>
              <a:rPr lang="en-US" b="1" i="1" dirty="0" smtClean="0">
                <a:solidFill>
                  <a:srgbClr val="00B0F0"/>
                </a:solidFill>
                <a:latin typeface="Cambria Math" charset="0"/>
                <a:ea typeface="Cambria Math" charset="0"/>
                <a:cs typeface="Cambria Math" charset="0"/>
              </a:rPr>
              <a:t>Problem of demarcation</a:t>
            </a:r>
          </a:p>
          <a:p>
            <a:pPr algn="just"/>
            <a:r>
              <a:rPr lang="en-US" dirty="0" smtClean="0">
                <a:solidFill>
                  <a:schemeClr val="tx1"/>
                </a:solidFill>
                <a:latin typeface="Cambria Math" charset="0"/>
                <a:ea typeface="Cambria Math" charset="0"/>
                <a:cs typeface="Cambria Math" charset="0"/>
              </a:rPr>
              <a:t>A popular </a:t>
            </a:r>
            <a:r>
              <a:rPr lang="en-US" dirty="0">
                <a:solidFill>
                  <a:schemeClr val="tx1"/>
                </a:solidFill>
                <a:latin typeface="Cambria Math" charset="0"/>
                <a:ea typeface="Cambria Math" charset="0"/>
                <a:cs typeface="Cambria Math" charset="0"/>
              </a:rPr>
              <a:t>answer to the problem of </a:t>
            </a:r>
            <a:r>
              <a:rPr lang="en-US" dirty="0" smtClean="0">
                <a:solidFill>
                  <a:schemeClr val="tx1"/>
                </a:solidFill>
                <a:latin typeface="Cambria Math" charset="0"/>
                <a:ea typeface="Cambria Math" charset="0"/>
                <a:cs typeface="Cambria Math" charset="0"/>
              </a:rPr>
              <a:t>demarcation: the </a:t>
            </a:r>
            <a:r>
              <a:rPr lang="en-US" dirty="0">
                <a:solidFill>
                  <a:schemeClr val="tx1"/>
                </a:solidFill>
                <a:latin typeface="Cambria Math" charset="0"/>
                <a:ea typeface="Cambria Math" charset="0"/>
                <a:cs typeface="Cambria Math" charset="0"/>
              </a:rPr>
              <a:t>epistemic enterprises on the left </a:t>
            </a:r>
            <a:r>
              <a:rPr lang="en-US" dirty="0" smtClean="0">
                <a:solidFill>
                  <a:schemeClr val="tx1"/>
                </a:solidFill>
                <a:latin typeface="Cambria Math" charset="0"/>
                <a:ea typeface="Cambria Math" charset="0"/>
                <a:cs typeface="Cambria Math" charset="0"/>
              </a:rPr>
              <a:t>seek </a:t>
            </a:r>
            <a:r>
              <a:rPr lang="en-US" dirty="0">
                <a:solidFill>
                  <a:schemeClr val="tx1"/>
                </a:solidFill>
                <a:latin typeface="Cambria Math" charset="0"/>
                <a:ea typeface="Cambria Math" charset="0"/>
                <a:cs typeface="Cambria Math" charset="0"/>
              </a:rPr>
              <a:t>out verification or confirmation by evidence, in accordance with the </a:t>
            </a:r>
            <a:r>
              <a:rPr lang="en-US" dirty="0">
                <a:solidFill>
                  <a:srgbClr val="FF0000"/>
                </a:solidFill>
                <a:latin typeface="Cambria Math" charset="0"/>
                <a:ea typeface="Cambria Math" charset="0"/>
                <a:cs typeface="Cambria Math" charset="0"/>
              </a:rPr>
              <a:t>inductive method</a:t>
            </a:r>
            <a:r>
              <a:rPr lang="en-US" dirty="0">
                <a:solidFill>
                  <a:schemeClr val="tx1"/>
                </a:solidFill>
                <a:latin typeface="Cambria Math" charset="0"/>
                <a:ea typeface="Cambria Math" charset="0"/>
                <a:cs typeface="Cambria Math" charset="0"/>
              </a:rPr>
              <a:t>; whereas the epistemic enterprises on the right do not. </a:t>
            </a:r>
            <a:endParaRPr lang="pt-BR" dirty="0">
              <a:solidFill>
                <a:schemeClr val="tx1"/>
              </a:solidFill>
              <a:latin typeface="Cambria Math" charset="0"/>
              <a:ea typeface="Cambria Math" charset="0"/>
              <a:cs typeface="Cambria Math" charset="0"/>
            </a:endParaRPr>
          </a:p>
          <a:p>
            <a:pPr marL="0" indent="0" algn="just">
              <a:buNone/>
            </a:pPr>
            <a:r>
              <a:rPr lang="en-US" dirty="0" smtClean="0">
                <a:solidFill>
                  <a:srgbClr val="00B050"/>
                </a:solidFill>
                <a:latin typeface="Cambria Math" charset="0"/>
                <a:ea typeface="Cambria Math" charset="0"/>
                <a:cs typeface="Cambria Math" charset="0"/>
              </a:rPr>
              <a:t>	</a:t>
            </a:r>
            <a:r>
              <a:rPr lang="en-US" dirty="0" smtClean="0">
                <a:solidFill>
                  <a:srgbClr val="00B050"/>
                </a:solidFill>
                <a:latin typeface="Cambria Math" charset="0"/>
                <a:ea typeface="Cambria Math" charset="0"/>
                <a:cs typeface="Cambria Math" charset="0"/>
              </a:rPr>
              <a:t>Pseudo- Science </a:t>
            </a:r>
            <a:r>
              <a:rPr lang="en-US" dirty="0">
                <a:solidFill>
                  <a:srgbClr val="00B050"/>
                </a:solidFill>
                <a:latin typeface="Cambria Math" charset="0"/>
                <a:ea typeface="Cambria Math" charset="0"/>
                <a:cs typeface="Cambria Math" charset="0"/>
              </a:rPr>
              <a:t>	</a:t>
            </a:r>
            <a:r>
              <a:rPr lang="en-US" dirty="0" smtClean="0">
                <a:solidFill>
                  <a:srgbClr val="00B050"/>
                </a:solidFill>
                <a:latin typeface="Cambria Math" charset="0"/>
                <a:ea typeface="Cambria Math" charset="0"/>
                <a:cs typeface="Cambria Math" charset="0"/>
              </a:rPr>
              <a:t>		</a:t>
            </a:r>
            <a:r>
              <a:rPr lang="en-US" dirty="0" smtClean="0">
                <a:solidFill>
                  <a:srgbClr val="00B050"/>
                </a:solidFill>
                <a:latin typeface="Cambria Math" charset="0"/>
                <a:ea typeface="Cambria Math" charset="0"/>
                <a:cs typeface="Cambria Math" charset="0"/>
              </a:rPr>
              <a:t>Science </a:t>
            </a:r>
            <a:endParaRPr lang="pt-BR" dirty="0">
              <a:solidFill>
                <a:srgbClr val="00B050"/>
              </a:solidFill>
              <a:latin typeface="Cambria Math" charset="0"/>
              <a:ea typeface="Cambria Math" charset="0"/>
              <a:cs typeface="Cambria Math" charset="0"/>
            </a:endParaRPr>
          </a:p>
          <a:p>
            <a:pPr marL="0" indent="0" algn="just">
              <a:buNone/>
            </a:pPr>
            <a:r>
              <a:rPr lang="en-US" sz="1900" dirty="0">
                <a:solidFill>
                  <a:schemeClr val="tx1"/>
                </a:solidFill>
                <a:latin typeface="Cambria Math" charset="0"/>
                <a:ea typeface="Cambria Math" charset="0"/>
                <a:cs typeface="Cambria Math" charset="0"/>
              </a:rPr>
              <a:t>• seeks verification by evidence </a:t>
            </a:r>
            <a:r>
              <a:rPr lang="en-US" sz="1900" dirty="0" smtClean="0">
                <a:solidFill>
                  <a:schemeClr val="tx1"/>
                </a:solidFill>
                <a:latin typeface="Cambria Math" charset="0"/>
                <a:ea typeface="Cambria Math" charset="0"/>
                <a:cs typeface="Cambria Math" charset="0"/>
              </a:rPr>
              <a:t>	• </a:t>
            </a:r>
            <a:r>
              <a:rPr lang="en-US" sz="1900" dirty="0">
                <a:solidFill>
                  <a:schemeClr val="tx1"/>
                </a:solidFill>
                <a:latin typeface="Cambria Math" charset="0"/>
                <a:ea typeface="Cambria Math" charset="0"/>
                <a:cs typeface="Cambria Math" charset="0"/>
              </a:rPr>
              <a:t>does not seek </a:t>
            </a:r>
            <a:r>
              <a:rPr lang="en-US" sz="1900" dirty="0" smtClean="0">
                <a:solidFill>
                  <a:schemeClr val="tx1"/>
                </a:solidFill>
                <a:latin typeface="Cambria Math" charset="0"/>
                <a:ea typeface="Cambria Math" charset="0"/>
                <a:cs typeface="Cambria Math" charset="0"/>
              </a:rPr>
              <a:t>verification by </a:t>
            </a:r>
            <a:r>
              <a:rPr lang="en-US" sz="1900" dirty="0">
                <a:solidFill>
                  <a:schemeClr val="tx1"/>
                </a:solidFill>
                <a:latin typeface="Cambria Math" charset="0"/>
                <a:ea typeface="Cambria Math" charset="0"/>
                <a:cs typeface="Cambria Math" charset="0"/>
              </a:rPr>
              <a:t>evidence </a:t>
            </a:r>
            <a:endParaRPr lang="pt-BR" sz="1900" dirty="0">
              <a:solidFill>
                <a:schemeClr val="tx1"/>
              </a:solidFill>
              <a:latin typeface="Cambria Math" charset="0"/>
              <a:ea typeface="Cambria Math" charset="0"/>
              <a:cs typeface="Cambria Math" charset="0"/>
            </a:endParaRPr>
          </a:p>
          <a:p>
            <a:pPr marL="0" indent="0" algn="just">
              <a:buNone/>
            </a:pPr>
            <a:r>
              <a:rPr lang="en-US" sz="1900" dirty="0">
                <a:solidFill>
                  <a:schemeClr val="tx1"/>
                </a:solidFill>
                <a:latin typeface="Cambria Math" charset="0"/>
                <a:ea typeface="Cambria Math" charset="0"/>
                <a:cs typeface="Cambria Math" charset="0"/>
              </a:rPr>
              <a:t>• uses inductive method </a:t>
            </a:r>
            <a:r>
              <a:rPr lang="en-US" sz="1900" dirty="0" smtClean="0">
                <a:solidFill>
                  <a:schemeClr val="tx1"/>
                </a:solidFill>
                <a:latin typeface="Cambria Math" charset="0"/>
                <a:ea typeface="Cambria Math" charset="0"/>
                <a:cs typeface="Cambria Math" charset="0"/>
              </a:rPr>
              <a:t>	</a:t>
            </a:r>
            <a:r>
              <a:rPr lang="en-US" sz="1900" dirty="0">
                <a:solidFill>
                  <a:schemeClr val="tx1"/>
                </a:solidFill>
                <a:latin typeface="Cambria Math" charset="0"/>
                <a:ea typeface="Cambria Math" charset="0"/>
                <a:cs typeface="Cambria Math" charset="0"/>
              </a:rPr>
              <a:t>	• does not use inductive </a:t>
            </a:r>
            <a:r>
              <a:rPr lang="en-US" sz="1900" dirty="0" smtClean="0">
                <a:solidFill>
                  <a:schemeClr val="tx1"/>
                </a:solidFill>
                <a:latin typeface="Cambria Math" charset="0"/>
                <a:ea typeface="Cambria Math" charset="0"/>
                <a:cs typeface="Cambria Math" charset="0"/>
              </a:rPr>
              <a:t>method </a:t>
            </a:r>
          </a:p>
          <a:p>
            <a:pPr marL="0" indent="0" algn="just">
              <a:buNone/>
            </a:pPr>
            <a:endParaRPr lang="pt-BR" sz="1900"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Popper thinks that this is wrong. He thinks that what distinguishes science from pseudo-science is not that it is verified by evidence, but rather that it makes </a:t>
            </a:r>
            <a:r>
              <a:rPr lang="en-US" b="1" i="1" dirty="0">
                <a:solidFill>
                  <a:srgbClr val="00B0F0"/>
                </a:solidFill>
                <a:latin typeface="Cambria Math" charset="0"/>
                <a:ea typeface="Cambria Math" charset="0"/>
                <a:cs typeface="Cambria Math" charset="0"/>
              </a:rPr>
              <a:t>risky predictions</a:t>
            </a:r>
            <a:r>
              <a:rPr lang="en-US" dirty="0">
                <a:solidFill>
                  <a:schemeClr val="tx1"/>
                </a:solidFill>
                <a:latin typeface="Cambria Math" charset="0"/>
                <a:ea typeface="Cambria Math" charset="0"/>
                <a:cs typeface="Cambria Math" charset="0"/>
              </a:rPr>
              <a:t>, that it is capable of being refuted.</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I</a:t>
            </a:r>
            <a:endParaRPr lang="en-US" sz="3200" dirty="0">
              <a:latin typeface="Cambria"/>
              <a:cs typeface="Cambria"/>
            </a:endParaRPr>
          </a:p>
        </p:txBody>
      </p:sp>
    </p:spTree>
    <p:extLst>
      <p:ext uri="{BB962C8B-B14F-4D97-AF65-F5344CB8AC3E}">
        <p14:creationId xmlns:p14="http://schemas.microsoft.com/office/powerpoint/2010/main" val="513205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b="1" i="1" dirty="0">
                <a:solidFill>
                  <a:srgbClr val="00B050"/>
                </a:solidFill>
                <a:latin typeface="Cambria Math" charset="0"/>
                <a:ea typeface="Cambria Math" charset="0"/>
                <a:cs typeface="Cambria Math" charset="0"/>
              </a:rPr>
              <a:t> </a:t>
            </a:r>
            <a:endParaRPr lang="en-US" b="1" i="1" dirty="0" smtClean="0">
              <a:solidFill>
                <a:srgbClr val="00B050"/>
              </a:solidFill>
              <a:latin typeface="Cambria Math" charset="0"/>
              <a:ea typeface="Cambria Math" charset="0"/>
              <a:cs typeface="Cambria Math" charset="0"/>
            </a:endParaRPr>
          </a:p>
          <a:p>
            <a:pPr marL="0" indent="0" algn="ctr">
              <a:buNone/>
            </a:pPr>
            <a:r>
              <a:rPr lang="en-US" sz="2800" dirty="0" smtClean="0">
                <a:solidFill>
                  <a:schemeClr val="tx1"/>
                </a:solidFill>
                <a:latin typeface="Cambria Math" charset="0"/>
                <a:ea typeface="Cambria Math" charset="0"/>
                <a:cs typeface="Cambria Math" charset="0"/>
              </a:rPr>
              <a:t>Failure </a:t>
            </a:r>
            <a:r>
              <a:rPr lang="en-US" sz="2800" dirty="0">
                <a:solidFill>
                  <a:schemeClr val="tx1"/>
                </a:solidFill>
                <a:latin typeface="Cambria Math" charset="0"/>
                <a:ea typeface="Cambria Math" charset="0"/>
                <a:cs typeface="Cambria Math" charset="0"/>
              </a:rPr>
              <a:t>of existing </a:t>
            </a:r>
            <a:r>
              <a:rPr lang="en-US" sz="2800" i="1" dirty="0" smtClean="0">
                <a:solidFill>
                  <a:srgbClr val="00B050"/>
                </a:solidFill>
                <a:latin typeface="Cambria Math" charset="0"/>
                <a:ea typeface="Cambria Math" charset="0"/>
                <a:cs typeface="Cambria Math" charset="0"/>
              </a:rPr>
              <a:t>puzzles</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is the prelude to a search for new ones</a:t>
            </a:r>
            <a:r>
              <a:rPr lang="en-US" sz="2800" dirty="0" smtClean="0">
                <a:solidFill>
                  <a:schemeClr val="tx1"/>
                </a:solidFill>
                <a:latin typeface="Cambria Math" charset="0"/>
                <a:ea typeface="Cambria Math" charset="0"/>
                <a:cs typeface="Cambria Math" charset="0"/>
              </a:rPr>
              <a:t>.</a:t>
            </a:r>
          </a:p>
          <a:p>
            <a:pPr marL="0" indent="0" algn="ctr">
              <a:buNone/>
            </a:pPr>
            <a:endParaRPr lang="en-US" sz="2800" b="1" i="1" u="sng" dirty="0" smtClean="0">
              <a:solidFill>
                <a:srgbClr val="FF0000"/>
              </a:solidFill>
              <a:latin typeface="Cambria Math" charset="0"/>
              <a:ea typeface="Cambria Math" charset="0"/>
              <a:cs typeface="Cambria Math" charset="0"/>
            </a:endParaRPr>
          </a:p>
          <a:p>
            <a:pPr marL="0" indent="0" algn="ctr">
              <a:buNone/>
            </a:pPr>
            <a:r>
              <a:rPr lang="en-US" sz="2800" b="1" i="1" dirty="0" smtClean="0">
                <a:solidFill>
                  <a:srgbClr val="FF0000"/>
                </a:solidFill>
                <a:latin typeface="Cambria Math" charset="0"/>
                <a:ea typeface="Cambria Math" charset="0"/>
                <a:cs typeface="Cambria Math" charset="0"/>
              </a:rPr>
              <a:t>A </a:t>
            </a:r>
            <a:r>
              <a:rPr lang="en-US" sz="2800" b="1" i="1" dirty="0">
                <a:solidFill>
                  <a:srgbClr val="00B050"/>
                </a:solidFill>
                <a:latin typeface="Cambria Math" charset="0"/>
                <a:ea typeface="Cambria Math" charset="0"/>
                <a:cs typeface="Cambria Math" charset="0"/>
              </a:rPr>
              <a:t>scientific revolution </a:t>
            </a:r>
            <a:r>
              <a:rPr lang="en-US" sz="2800" b="1" i="1" dirty="0">
                <a:solidFill>
                  <a:srgbClr val="FF0000"/>
                </a:solidFill>
                <a:latin typeface="Cambria Math" charset="0"/>
                <a:ea typeface="Cambria Math" charset="0"/>
                <a:cs typeface="Cambria Math" charset="0"/>
              </a:rPr>
              <a:t>is a noncumulative developmental episode in which an older </a:t>
            </a:r>
            <a:r>
              <a:rPr lang="en-US" sz="2800" b="1" i="1" dirty="0">
                <a:solidFill>
                  <a:srgbClr val="00B050"/>
                </a:solidFill>
                <a:latin typeface="Cambria Math" charset="0"/>
                <a:ea typeface="Cambria Math" charset="0"/>
                <a:cs typeface="Cambria Math" charset="0"/>
              </a:rPr>
              <a:t>paradigm</a:t>
            </a:r>
            <a:r>
              <a:rPr lang="en-US" sz="2800" b="1" i="1" dirty="0">
                <a:solidFill>
                  <a:srgbClr val="FF0000"/>
                </a:solidFill>
                <a:latin typeface="Cambria Math" charset="0"/>
                <a:ea typeface="Cambria Math" charset="0"/>
                <a:cs typeface="Cambria Math" charset="0"/>
              </a:rPr>
              <a:t> is replaced in whole or in part by an incompatible new one. </a:t>
            </a:r>
            <a:endParaRPr lang="pt-BR" sz="2800" b="1" i="1" dirty="0">
              <a:solidFill>
                <a:srgbClr val="FF0000"/>
              </a:solidFill>
              <a:latin typeface="Cambria Math" charset="0"/>
              <a:ea typeface="Cambria Math" charset="0"/>
              <a:cs typeface="Cambria Math" charset="0"/>
            </a:endParaRPr>
          </a:p>
          <a:p>
            <a:pPr marL="0" indent="0" algn="ctr">
              <a:buNone/>
            </a:pPr>
            <a:endParaRPr lang="pt-BR" sz="2800" dirty="0">
              <a:solidFill>
                <a:srgbClr val="FF0000"/>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Thomas Khun VIII</a:t>
            </a:r>
            <a:endParaRPr lang="en-US" sz="3200" dirty="0">
              <a:latin typeface="Cambria"/>
              <a:cs typeface="Cambria"/>
            </a:endParaRPr>
          </a:p>
        </p:txBody>
      </p:sp>
    </p:spTree>
    <p:extLst>
      <p:ext uri="{BB962C8B-B14F-4D97-AF65-F5344CB8AC3E}">
        <p14:creationId xmlns:p14="http://schemas.microsoft.com/office/powerpoint/2010/main" val="1685143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algn="just"/>
            <a:r>
              <a:rPr lang="en-US" dirty="0">
                <a:solidFill>
                  <a:schemeClr val="tx1"/>
                </a:solidFill>
                <a:latin typeface="Cambria Math" charset="0"/>
                <a:ea typeface="Cambria Math" charset="0"/>
                <a:cs typeface="Cambria Math" charset="0"/>
              </a:rPr>
              <a:t>Lakatos’s solution borrowed elements from both Popper and Kuhn, but both in this juxtaposition, and in its layering of additional features, it provided a different approach to describing and appraising scientific </a:t>
            </a:r>
            <a:r>
              <a:rPr lang="en-US" dirty="0" smtClean="0">
                <a:solidFill>
                  <a:schemeClr val="tx1"/>
                </a:solidFill>
                <a:latin typeface="Cambria Math" charset="0"/>
                <a:ea typeface="Cambria Math" charset="0"/>
                <a:cs typeface="Cambria Math" charset="0"/>
              </a:rPr>
              <a:t>theories.</a:t>
            </a:r>
          </a:p>
          <a:p>
            <a:pPr algn="just"/>
            <a:r>
              <a:rPr lang="en-US" dirty="0" smtClean="0">
                <a:solidFill>
                  <a:schemeClr val="tx1"/>
                </a:solidFill>
                <a:latin typeface="Cambria Math" charset="0"/>
                <a:ea typeface="Cambria Math" charset="0"/>
                <a:cs typeface="Cambria Math" charset="0"/>
              </a:rPr>
              <a:t>Lakatos’s </a:t>
            </a:r>
            <a:r>
              <a:rPr lang="en-US" dirty="0">
                <a:solidFill>
                  <a:schemeClr val="tx1"/>
                </a:solidFill>
                <a:latin typeface="Cambria Math" charset="0"/>
                <a:ea typeface="Cambria Math" charset="0"/>
                <a:cs typeface="Cambria Math" charset="0"/>
              </a:rPr>
              <a:t>model of scientific change goes beyond Popper’s by shifting the unit of appraisal from individual theories to</a:t>
            </a:r>
            <a:r>
              <a:rPr lang="en-US" b="1" dirty="0">
                <a:solidFill>
                  <a:schemeClr val="tx1"/>
                </a:solidFill>
                <a:latin typeface="Cambria Math" charset="0"/>
                <a:ea typeface="Cambria Math" charset="0"/>
                <a:cs typeface="Cambria Math" charset="0"/>
              </a:rPr>
              <a:t> </a:t>
            </a:r>
            <a:r>
              <a:rPr lang="en-US" b="1" i="1" dirty="0">
                <a:solidFill>
                  <a:srgbClr val="FF0000"/>
                </a:solidFill>
                <a:latin typeface="Cambria Math" charset="0"/>
                <a:ea typeface="Cambria Math" charset="0"/>
                <a:cs typeface="Cambria Math" charset="0"/>
              </a:rPr>
              <a:t>sequences of theories</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Lakatos labeled these </a:t>
            </a:r>
            <a:r>
              <a:rPr lang="en-US" b="1" i="1" dirty="0">
                <a:solidFill>
                  <a:srgbClr val="FF0000"/>
                </a:solidFill>
                <a:latin typeface="Cambria Math" charset="0"/>
                <a:ea typeface="Cambria Math" charset="0"/>
                <a:cs typeface="Cambria Math" charset="0"/>
              </a:rPr>
              <a:t>scientific research programs </a:t>
            </a:r>
            <a:r>
              <a:rPr lang="en-US" dirty="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SRPs)</a:t>
            </a: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hey </a:t>
            </a:r>
            <a:r>
              <a:rPr lang="en-US" dirty="0">
                <a:solidFill>
                  <a:schemeClr val="tx1"/>
                </a:solidFill>
                <a:latin typeface="Cambria Math" charset="0"/>
                <a:ea typeface="Cambria Math" charset="0"/>
                <a:cs typeface="Cambria Math" charset="0"/>
              </a:rPr>
              <a:t>comprise a series of theories linked by a set of constitutive and guiding assumptions</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Imre Lakatos I</a:t>
            </a:r>
            <a:endParaRPr lang="en-US" sz="3200" dirty="0">
              <a:latin typeface="Cambria"/>
              <a:cs typeface="Cambria"/>
            </a:endParaRPr>
          </a:p>
        </p:txBody>
      </p:sp>
    </p:spTree>
    <p:extLst>
      <p:ext uri="{BB962C8B-B14F-4D97-AF65-F5344CB8AC3E}">
        <p14:creationId xmlns:p14="http://schemas.microsoft.com/office/powerpoint/2010/main" val="1002925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Autofit/>
          </a:bodyPr>
          <a:lstStyle/>
          <a:p>
            <a:pPr marL="0" indent="0" algn="ctr">
              <a:buNone/>
            </a:pPr>
            <a:r>
              <a:rPr lang="en-US" sz="2000" i="1" dirty="0" smtClean="0">
                <a:solidFill>
                  <a:srgbClr val="FF0000"/>
                </a:solidFill>
                <a:latin typeface="Cambria Math" charset="0"/>
                <a:ea typeface="Cambria Math" charset="0"/>
                <a:cs typeface="Cambria Math" charset="0"/>
              </a:rPr>
              <a:t>SRPs</a:t>
            </a:r>
          </a:p>
          <a:p>
            <a:pPr algn="just"/>
            <a:r>
              <a:rPr lang="en-US" sz="2100" dirty="0" smtClean="0">
                <a:solidFill>
                  <a:schemeClr val="tx1"/>
                </a:solidFill>
                <a:latin typeface="Cambria Math" charset="0"/>
                <a:ea typeface="Cambria Math" charset="0"/>
                <a:cs typeface="Cambria Math" charset="0"/>
              </a:rPr>
              <a:t>The </a:t>
            </a:r>
            <a:r>
              <a:rPr lang="en-US" sz="2100" b="1" i="1" dirty="0" smtClean="0">
                <a:solidFill>
                  <a:srgbClr val="FF0000"/>
                </a:solidFill>
                <a:latin typeface="Cambria Math" charset="0"/>
                <a:ea typeface="Cambria Math" charset="0"/>
                <a:cs typeface="Cambria Math" charset="0"/>
              </a:rPr>
              <a:t>hard core </a:t>
            </a:r>
            <a:r>
              <a:rPr lang="en-US" sz="2100" dirty="0" smtClean="0">
                <a:solidFill>
                  <a:schemeClr val="tx1"/>
                </a:solidFill>
                <a:latin typeface="Cambria Math" charset="0"/>
                <a:ea typeface="Cambria Math" charset="0"/>
                <a:cs typeface="Cambria Math" charset="0"/>
              </a:rPr>
              <a:t>(or hard core assumptions) comprises the fundamental premises of a scientific research program. </a:t>
            </a:r>
          </a:p>
          <a:p>
            <a:pPr algn="just"/>
            <a:r>
              <a:rPr lang="en-US" sz="2100" dirty="0" smtClean="0">
                <a:solidFill>
                  <a:schemeClr val="tx1"/>
                </a:solidFill>
                <a:latin typeface="Cambria Math" charset="0"/>
                <a:ea typeface="Cambria Math" charset="0"/>
                <a:cs typeface="Cambria Math" charset="0"/>
              </a:rPr>
              <a:t>The hard core is protected by a </a:t>
            </a:r>
            <a:r>
              <a:rPr lang="en-US" sz="2100" b="1" i="1" dirty="0" smtClean="0">
                <a:solidFill>
                  <a:srgbClr val="FF0000"/>
                </a:solidFill>
                <a:latin typeface="Cambria Math" charset="0"/>
                <a:ea typeface="Cambria Math" charset="0"/>
                <a:cs typeface="Cambria Math" charset="0"/>
              </a:rPr>
              <a:t>negative heuristic</a:t>
            </a:r>
            <a:r>
              <a:rPr lang="en-US" sz="2100" dirty="0" smtClean="0">
                <a:solidFill>
                  <a:schemeClr val="tx1"/>
                </a:solidFill>
                <a:latin typeface="Cambria Math" charset="0"/>
                <a:ea typeface="Cambria Math" charset="0"/>
                <a:cs typeface="Cambria Math" charset="0"/>
              </a:rPr>
              <a:t>, which is the rule that forbids scholars within this scientific research program from contradicting its fundamental premises or hard core (e.g., in response to newly discovered evidence that seems to disconfirm the theory). </a:t>
            </a:r>
          </a:p>
          <a:p>
            <a:pPr algn="just"/>
            <a:r>
              <a:rPr lang="en-US" sz="2100" dirty="0" smtClean="0">
                <a:solidFill>
                  <a:schemeClr val="tx1"/>
                </a:solidFill>
                <a:latin typeface="Cambria Math" charset="0"/>
                <a:ea typeface="Cambria Math" charset="0"/>
                <a:cs typeface="Cambria Math" charset="0"/>
              </a:rPr>
              <a:t>Alteration of the hard core would result in the creation of a new SRP, because the hard core essentially defines the SRP; if it changes, the SRP changes.</a:t>
            </a:r>
          </a:p>
          <a:p>
            <a:pPr algn="just"/>
            <a:r>
              <a:rPr lang="en-US" sz="2100" dirty="0" smtClean="0">
                <a:solidFill>
                  <a:schemeClr val="tx1"/>
                </a:solidFill>
                <a:latin typeface="Cambria Math" charset="0"/>
                <a:ea typeface="Cambria Math" charset="0"/>
                <a:cs typeface="Cambria Math" charset="0"/>
              </a:rPr>
              <a:t>A scientific research program also has a protective </a:t>
            </a:r>
            <a:r>
              <a:rPr lang="en-US" sz="2100" b="1" i="1" dirty="0" smtClean="0">
                <a:solidFill>
                  <a:srgbClr val="FF0000"/>
                </a:solidFill>
                <a:latin typeface="Cambria Math" charset="0"/>
                <a:ea typeface="Cambria Math" charset="0"/>
                <a:cs typeface="Cambria Math" charset="0"/>
              </a:rPr>
              <a:t>belt of auxiliary hypotheses. </a:t>
            </a:r>
            <a:r>
              <a:rPr lang="en-US" sz="2100" dirty="0" smtClean="0">
                <a:solidFill>
                  <a:schemeClr val="tx1"/>
                </a:solidFill>
                <a:latin typeface="Cambria Math" charset="0"/>
                <a:ea typeface="Cambria Math" charset="0"/>
                <a:cs typeface="Cambria Math" charset="0"/>
              </a:rPr>
              <a:t>These are propositions that are tested, adjusted and readjusted, and replaced as new evidence comes to bear. </a:t>
            </a:r>
            <a:endParaRPr lang="pt-BR" sz="2100" b="1" i="1" u="sng"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455325"/>
          </a:xfrm>
        </p:spPr>
        <p:txBody>
          <a:bodyPr anchor="ctr"/>
          <a:lstStyle/>
          <a:p>
            <a:r>
              <a:rPr lang="en-US" sz="3200" dirty="0" smtClean="0">
                <a:latin typeface="Cambria"/>
                <a:cs typeface="Cambria"/>
              </a:rPr>
              <a:t>Imre Lakatos II</a:t>
            </a:r>
            <a:endParaRPr lang="en-US" sz="3200" dirty="0">
              <a:latin typeface="Cambria"/>
              <a:cs typeface="Cambria"/>
            </a:endParaRPr>
          </a:p>
        </p:txBody>
      </p:sp>
    </p:spTree>
    <p:extLst>
      <p:ext uri="{BB962C8B-B14F-4D97-AF65-F5344CB8AC3E}">
        <p14:creationId xmlns:p14="http://schemas.microsoft.com/office/powerpoint/2010/main" val="1722953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Autofit/>
          </a:bodyPr>
          <a:lstStyle/>
          <a:p>
            <a:pPr marL="0" indent="0" algn="ctr">
              <a:buNone/>
            </a:pPr>
            <a:r>
              <a:rPr lang="en-US" sz="2000" b="1" dirty="0" smtClean="0">
                <a:solidFill>
                  <a:srgbClr val="FF0000"/>
                </a:solidFill>
                <a:latin typeface="Cambria Math" charset="0"/>
                <a:ea typeface="Cambria Math" charset="0"/>
                <a:cs typeface="Cambria Math" charset="0"/>
              </a:rPr>
              <a:t>Intra-program </a:t>
            </a:r>
            <a:r>
              <a:rPr lang="en-US" sz="2000" b="1" dirty="0">
                <a:solidFill>
                  <a:srgbClr val="FF0000"/>
                </a:solidFill>
                <a:latin typeface="Cambria Math" charset="0"/>
                <a:ea typeface="Cambria Math" charset="0"/>
                <a:cs typeface="Cambria Math" charset="0"/>
              </a:rPr>
              <a:t>problemshift</a:t>
            </a:r>
            <a:endParaRPr lang="en-US" sz="2000" dirty="0" smtClean="0">
              <a:solidFill>
                <a:srgbClr val="FF0000"/>
              </a:solidFill>
              <a:latin typeface="Cambria Math" charset="0"/>
              <a:ea typeface="Cambria Math" charset="0"/>
              <a:cs typeface="Cambria Math" charset="0"/>
            </a:endParaRPr>
          </a:p>
          <a:p>
            <a:pPr algn="just"/>
            <a:r>
              <a:rPr lang="en-US" sz="2000" dirty="0" smtClean="0">
                <a:solidFill>
                  <a:schemeClr val="tx1"/>
                </a:solidFill>
                <a:latin typeface="Cambria Math" charset="0"/>
                <a:ea typeface="Cambria Math" charset="0"/>
                <a:cs typeface="Cambria Math" charset="0"/>
              </a:rPr>
              <a:t>The </a:t>
            </a:r>
            <a:r>
              <a:rPr lang="en-US" sz="2000" dirty="0">
                <a:solidFill>
                  <a:schemeClr val="tx1"/>
                </a:solidFill>
                <a:latin typeface="Cambria Math" charset="0"/>
                <a:ea typeface="Cambria Math" charset="0"/>
                <a:cs typeface="Cambria Math" charset="0"/>
              </a:rPr>
              <a:t>replacement of one set of auxiliary hypotheses with another constitutes an </a:t>
            </a:r>
            <a:r>
              <a:rPr lang="en-US" sz="2000" b="1" i="1" dirty="0">
                <a:solidFill>
                  <a:srgbClr val="00B050"/>
                </a:solidFill>
                <a:latin typeface="Cambria Math" charset="0"/>
                <a:ea typeface="Cambria Math" charset="0"/>
                <a:cs typeface="Cambria Math" charset="0"/>
              </a:rPr>
              <a:t>intra-program problemshift</a:t>
            </a:r>
            <a:r>
              <a:rPr lang="en-US" sz="2000" dirty="0">
                <a:solidFill>
                  <a:schemeClr val="tx1"/>
                </a:solidFill>
                <a:latin typeface="Cambria Math" charset="0"/>
                <a:ea typeface="Cambria Math" charset="0"/>
                <a:cs typeface="Cambria Math" charset="0"/>
              </a:rPr>
              <a:t>—it is “intra” or within the program because only the protective belt, not the hard core, is changed</a:t>
            </a:r>
            <a:r>
              <a:rPr lang="en-US" sz="2000" dirty="0" smtClean="0">
                <a:solidFill>
                  <a:schemeClr val="tx1"/>
                </a:solidFill>
                <a:latin typeface="Cambria Math" charset="0"/>
                <a:ea typeface="Cambria Math" charset="0"/>
                <a:cs typeface="Cambria Math" charset="0"/>
              </a:rPr>
              <a:t>.</a:t>
            </a:r>
            <a:endParaRPr lang="pt-BR" sz="2000" dirty="0">
              <a:solidFill>
                <a:schemeClr val="tx1"/>
              </a:solidFill>
              <a:latin typeface="Cambria Math" charset="0"/>
              <a:ea typeface="Cambria Math" charset="0"/>
              <a:cs typeface="Cambria Math" charset="0"/>
            </a:endParaRPr>
          </a:p>
          <a:p>
            <a:pPr algn="just"/>
            <a:r>
              <a:rPr lang="en-US" sz="2000" b="1" i="1" dirty="0">
                <a:solidFill>
                  <a:srgbClr val="00B050"/>
                </a:solidFill>
                <a:latin typeface="Cambria Math" charset="0"/>
                <a:ea typeface="Cambria Math" charset="0"/>
                <a:cs typeface="Cambria Math" charset="0"/>
              </a:rPr>
              <a:t>Intra-program problemshifts </a:t>
            </a:r>
            <a:r>
              <a:rPr lang="en-US" sz="2000" dirty="0">
                <a:solidFill>
                  <a:schemeClr val="tx1"/>
                </a:solidFill>
                <a:latin typeface="Cambria Math" charset="0"/>
                <a:ea typeface="Cambria Math" charset="0"/>
                <a:cs typeface="Cambria Math" charset="0"/>
              </a:rPr>
              <a:t>should be undertaken in accordance with the program’s </a:t>
            </a:r>
            <a:r>
              <a:rPr lang="en-US" sz="2000" b="1" i="1" dirty="0">
                <a:solidFill>
                  <a:srgbClr val="FF0000"/>
                </a:solidFill>
                <a:latin typeface="Cambria Math" charset="0"/>
                <a:ea typeface="Cambria Math" charset="0"/>
                <a:cs typeface="Cambria Math" charset="0"/>
              </a:rPr>
              <a:t>positive heuristic</a:t>
            </a:r>
            <a:r>
              <a:rPr lang="en-US" sz="2000" dirty="0">
                <a:solidFill>
                  <a:schemeClr val="tx1"/>
                </a:solidFill>
                <a:latin typeface="Cambria Math" charset="0"/>
                <a:ea typeface="Cambria Math" charset="0"/>
                <a:cs typeface="Cambria Math" charset="0"/>
              </a:rPr>
              <a:t>, a set of suggestions or hints that guide the development of specific theories within the program.  </a:t>
            </a:r>
            <a:endParaRPr lang="pt-BR" sz="2000" dirty="0">
              <a:solidFill>
                <a:schemeClr val="tx1"/>
              </a:solidFill>
              <a:latin typeface="Cambria Math" charset="0"/>
              <a:ea typeface="Cambria Math" charset="0"/>
              <a:cs typeface="Cambria Math" charset="0"/>
            </a:endParaRPr>
          </a:p>
          <a:p>
            <a:pPr algn="just"/>
            <a:r>
              <a:rPr lang="en-US" sz="2000" dirty="0">
                <a:solidFill>
                  <a:schemeClr val="tx1"/>
                </a:solidFill>
                <a:latin typeface="Cambria Math" charset="0"/>
                <a:ea typeface="Cambria Math" charset="0"/>
                <a:cs typeface="Cambria Math" charset="0"/>
              </a:rPr>
              <a:t>Despite the </a:t>
            </a:r>
            <a:r>
              <a:rPr lang="en-US" sz="2000" b="1" i="1" dirty="0">
                <a:solidFill>
                  <a:srgbClr val="FF0000"/>
                </a:solidFill>
                <a:latin typeface="Cambria Math" charset="0"/>
                <a:ea typeface="Cambria Math" charset="0"/>
                <a:cs typeface="Cambria Math" charset="0"/>
              </a:rPr>
              <a:t>negative heuristic</a:t>
            </a:r>
            <a:r>
              <a:rPr lang="en-US" sz="2000" dirty="0">
                <a:solidFill>
                  <a:schemeClr val="tx1"/>
                </a:solidFill>
                <a:latin typeface="Cambria Math" charset="0"/>
                <a:ea typeface="Cambria Math" charset="0"/>
                <a:cs typeface="Cambria Math" charset="0"/>
              </a:rPr>
              <a:t>, scholars sometimes develop new theories which interfere with the hard core, thus creating a new research program through an </a:t>
            </a:r>
            <a:r>
              <a:rPr lang="en-US" sz="2000" b="1" i="1" dirty="0">
                <a:solidFill>
                  <a:srgbClr val="00B050"/>
                </a:solidFill>
                <a:latin typeface="Cambria Math" charset="0"/>
                <a:ea typeface="Cambria Math" charset="0"/>
                <a:cs typeface="Cambria Math" charset="0"/>
              </a:rPr>
              <a:t>inter-program problemshift</a:t>
            </a:r>
            <a:r>
              <a:rPr lang="en-US" sz="2000" dirty="0">
                <a:solidFill>
                  <a:schemeClr val="tx1"/>
                </a:solidFill>
                <a:latin typeface="Cambria Math" charset="0"/>
                <a:ea typeface="Cambria Math" charset="0"/>
                <a:cs typeface="Cambria Math" charset="0"/>
              </a:rPr>
              <a:t>. </a:t>
            </a:r>
            <a:endParaRPr lang="en-US" sz="2000" dirty="0" smtClean="0">
              <a:solidFill>
                <a:schemeClr val="tx1"/>
              </a:solidFill>
              <a:latin typeface="Cambria Math" charset="0"/>
              <a:ea typeface="Cambria Math" charset="0"/>
              <a:cs typeface="Cambria Math" charset="0"/>
            </a:endParaRPr>
          </a:p>
          <a:p>
            <a:pPr algn="just"/>
            <a:r>
              <a:rPr lang="en-US" sz="2000" dirty="0">
                <a:solidFill>
                  <a:schemeClr val="tx2"/>
                </a:solidFill>
                <a:latin typeface="Cambria Math" charset="0"/>
                <a:ea typeface="Cambria Math" charset="0"/>
                <a:cs typeface="Cambria Math" charset="0"/>
              </a:rPr>
              <a:t>Lakatos </a:t>
            </a:r>
            <a:r>
              <a:rPr lang="en-US" sz="2000" dirty="0" smtClean="0">
                <a:solidFill>
                  <a:schemeClr val="tx2"/>
                </a:solidFill>
                <a:latin typeface="Cambria Math" charset="0"/>
                <a:ea typeface="Cambria Math" charset="0"/>
                <a:cs typeface="Cambria Math" charset="0"/>
              </a:rPr>
              <a:t>argues that  SRPs should </a:t>
            </a:r>
            <a:r>
              <a:rPr lang="en-US" sz="2000" dirty="0">
                <a:solidFill>
                  <a:schemeClr val="tx2"/>
                </a:solidFill>
                <a:latin typeface="Cambria Math" charset="0"/>
                <a:ea typeface="Cambria Math" charset="0"/>
                <a:cs typeface="Cambria Math" charset="0"/>
              </a:rPr>
              <a:t>be judged on the basis of rational criteria</a:t>
            </a:r>
            <a:r>
              <a:rPr lang="en-US" sz="2000" b="1" dirty="0">
                <a:solidFill>
                  <a:schemeClr val="tx2"/>
                </a:solidFill>
                <a:latin typeface="Cambria Math" charset="0"/>
                <a:ea typeface="Cambria Math" charset="0"/>
                <a:cs typeface="Cambria Math" charset="0"/>
              </a:rPr>
              <a:t>: </a:t>
            </a:r>
            <a:r>
              <a:rPr lang="en-US" sz="2000" b="1" dirty="0">
                <a:solidFill>
                  <a:srgbClr val="FF0000"/>
                </a:solidFill>
                <a:latin typeface="Cambria Math" charset="0"/>
                <a:ea typeface="Cambria Math" charset="0"/>
                <a:cs typeface="Cambria Math" charset="0"/>
              </a:rPr>
              <a:t>their ability to successfully generate predictions of novel facts that are subsequently corroborated with empirical evidence</a:t>
            </a:r>
            <a:r>
              <a:rPr lang="en-US" sz="2000" dirty="0"/>
              <a:t>.</a:t>
            </a:r>
            <a:r>
              <a:rPr lang="pt-BR" sz="2000" dirty="0"/>
              <a:t> </a:t>
            </a:r>
            <a:endParaRPr lang="pt-BR" sz="20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Imre Lakatos III</a:t>
            </a:r>
            <a:endParaRPr lang="en-US" sz="3200" dirty="0">
              <a:latin typeface="Cambria"/>
              <a:cs typeface="Cambria"/>
            </a:endParaRPr>
          </a:p>
        </p:txBody>
      </p:sp>
    </p:spTree>
    <p:extLst>
      <p:ext uri="{BB962C8B-B14F-4D97-AF65-F5344CB8AC3E}">
        <p14:creationId xmlns:p14="http://schemas.microsoft.com/office/powerpoint/2010/main" val="27476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fontScale="85000" lnSpcReduction="20000"/>
          </a:bodyPr>
          <a:lstStyle/>
          <a:p>
            <a:pPr marL="0" indent="0" algn="ctr">
              <a:buNone/>
            </a:pPr>
            <a:r>
              <a:rPr lang="en-US" b="1" i="1" dirty="0">
                <a:solidFill>
                  <a:schemeClr val="accent1"/>
                </a:solidFill>
                <a:latin typeface="Cambria Math" charset="0"/>
                <a:ea typeface="Cambria Math" charset="0"/>
                <a:cs typeface="Cambria Math" charset="0"/>
              </a:rPr>
              <a:t>David Hume’s problem of induction </a:t>
            </a:r>
            <a:endParaRPr lang="en-US" b="1" i="1" dirty="0" smtClean="0">
              <a:solidFill>
                <a:schemeClr val="accent1"/>
              </a:solidFill>
              <a:latin typeface="Cambria Math" charset="0"/>
              <a:ea typeface="Cambria Math" charset="0"/>
              <a:cs typeface="Cambria Math" charset="0"/>
            </a:endParaRPr>
          </a:p>
          <a:p>
            <a:pPr marL="0" indent="0" algn="ctr">
              <a:buNone/>
            </a:pPr>
            <a:r>
              <a:rPr lang="en-US" dirty="0" smtClean="0">
                <a:solidFill>
                  <a:schemeClr val="tx1"/>
                </a:solidFill>
                <a:latin typeface="Cambria Math" charset="0"/>
                <a:ea typeface="Cambria Math" charset="0"/>
                <a:cs typeface="Cambria Math" charset="0"/>
              </a:rPr>
              <a:t>(</a:t>
            </a:r>
            <a:r>
              <a:rPr lang="en-US" i="1" dirty="0">
                <a:solidFill>
                  <a:schemeClr val="tx1"/>
                </a:solidFill>
                <a:latin typeface="Cambria Math" charset="0"/>
                <a:ea typeface="Cambria Math" charset="0"/>
                <a:cs typeface="Cambria Math" charset="0"/>
              </a:rPr>
              <a:t>Enquiry Concerning Human Understanding</a:t>
            </a:r>
            <a:r>
              <a:rPr lang="en-US" dirty="0">
                <a:solidFill>
                  <a:schemeClr val="tx1"/>
                </a:solidFill>
                <a:latin typeface="Cambria Math" charset="0"/>
                <a:ea typeface="Cambria Math" charset="0"/>
                <a:cs typeface="Cambria Math" charset="0"/>
              </a:rPr>
              <a:t>, 1748). </a:t>
            </a:r>
            <a:endParaRPr lang="pt-BR" dirty="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For Popper </a:t>
            </a:r>
            <a:r>
              <a:rPr lang="en-US" dirty="0">
                <a:solidFill>
                  <a:schemeClr val="tx1"/>
                </a:solidFill>
                <a:latin typeface="Cambria Math" charset="0"/>
                <a:ea typeface="Cambria Math" charset="0"/>
                <a:cs typeface="Cambria Math" charset="0"/>
              </a:rPr>
              <a:t>science does not use </a:t>
            </a:r>
            <a:r>
              <a:rPr lang="en-US" b="1" i="1" dirty="0">
                <a:solidFill>
                  <a:srgbClr val="FF0000"/>
                </a:solidFill>
                <a:latin typeface="Cambria Math" charset="0"/>
                <a:ea typeface="Cambria Math" charset="0"/>
                <a:cs typeface="Cambria Math" charset="0"/>
              </a:rPr>
              <a:t>induction</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It </a:t>
            </a:r>
            <a:r>
              <a:rPr lang="en-US" dirty="0">
                <a:solidFill>
                  <a:schemeClr val="tx1"/>
                </a:solidFill>
                <a:latin typeface="Cambria Math" charset="0"/>
                <a:ea typeface="Cambria Math" charset="0"/>
                <a:cs typeface="Cambria Math" charset="0"/>
              </a:rPr>
              <a:t>does not proceed by reaching conclusions about unobserved things on the basis of observed ones.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Einstein’s </a:t>
            </a:r>
            <a:r>
              <a:rPr lang="en-US" dirty="0">
                <a:solidFill>
                  <a:schemeClr val="tx1"/>
                </a:solidFill>
                <a:latin typeface="Cambria Math" charset="0"/>
                <a:ea typeface="Cambria Math" charset="0"/>
                <a:cs typeface="Cambria Math" charset="0"/>
              </a:rPr>
              <a:t>theory is </a:t>
            </a:r>
            <a:r>
              <a:rPr lang="en-US" dirty="0" smtClean="0">
                <a:solidFill>
                  <a:schemeClr val="tx1"/>
                </a:solidFill>
                <a:latin typeface="Cambria Math" charset="0"/>
                <a:ea typeface="Cambria Math" charset="0"/>
                <a:cs typeface="Cambria Math" charset="0"/>
              </a:rPr>
              <a:t>not correct </a:t>
            </a:r>
            <a:r>
              <a:rPr lang="en-US" dirty="0">
                <a:solidFill>
                  <a:schemeClr val="tx1"/>
                </a:solidFill>
                <a:latin typeface="Cambria Math" charset="0"/>
                <a:ea typeface="Cambria Math" charset="0"/>
                <a:cs typeface="Cambria Math" charset="0"/>
              </a:rPr>
              <a:t>on the basis of its prediction of Eddington’s observation of star’s light shifting during the solar eclipse of </a:t>
            </a:r>
            <a:r>
              <a:rPr lang="en-US" dirty="0" smtClean="0">
                <a:solidFill>
                  <a:schemeClr val="tx1"/>
                </a:solidFill>
                <a:latin typeface="Cambria Math" charset="0"/>
                <a:ea typeface="Cambria Math" charset="0"/>
                <a:cs typeface="Cambria Math" charset="0"/>
              </a:rPr>
              <a:t>1919. Rather, Einstein’s has </a:t>
            </a:r>
            <a:r>
              <a:rPr lang="en-US" b="1" i="1" dirty="0" smtClean="0">
                <a:solidFill>
                  <a:srgbClr val="FF0000"/>
                </a:solidFill>
                <a:latin typeface="Cambria Math" charset="0"/>
                <a:ea typeface="Cambria Math" charset="0"/>
                <a:cs typeface="Cambria Math" charset="0"/>
              </a:rPr>
              <a:t>internal logical consistency</a:t>
            </a:r>
            <a:r>
              <a:rPr lang="en-US" dirty="0" smtClean="0">
                <a:solidFill>
                  <a:schemeClr val="tx1"/>
                </a:solidFill>
                <a:latin typeface="Cambria Math" charset="0"/>
                <a:ea typeface="Cambria Math" charset="0"/>
                <a:cs typeface="Cambria Math" charset="0"/>
              </a:rPr>
              <a:t>. </a:t>
            </a:r>
          </a:p>
          <a:p>
            <a:pPr algn="just"/>
            <a:r>
              <a:rPr lang="en-US" dirty="0" smtClean="0">
                <a:solidFill>
                  <a:schemeClr val="tx1"/>
                </a:solidFill>
                <a:latin typeface="Cambria Math" charset="0"/>
                <a:ea typeface="Cambria Math" charset="0"/>
                <a:cs typeface="Cambria Math" charset="0"/>
              </a:rPr>
              <a:t>Popper treats </a:t>
            </a:r>
            <a:r>
              <a:rPr lang="en-US" dirty="0">
                <a:solidFill>
                  <a:schemeClr val="tx1"/>
                </a:solidFill>
                <a:latin typeface="Cambria Math" charset="0"/>
                <a:ea typeface="Cambria Math" charset="0"/>
                <a:cs typeface="Cambria Math" charset="0"/>
              </a:rPr>
              <a:t>its theories as mere provisional conjectures. They are accepted only </a:t>
            </a:r>
            <a:r>
              <a:rPr lang="en-US" b="1" i="1" dirty="0">
                <a:solidFill>
                  <a:srgbClr val="FF0000"/>
                </a:solidFill>
                <a:latin typeface="Cambria Math" charset="0"/>
                <a:ea typeface="Cambria Math" charset="0"/>
                <a:cs typeface="Cambria Math" charset="0"/>
              </a:rPr>
              <a:t>tentatively</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Popper’s main reason for rejecting inductive logic is precisely that it does not provide a suitable distinguishing mark of the empirical, non-metaphysical, character of a theoretical system; or in other words, that it does not provide a suitable ‘</a:t>
            </a:r>
            <a:r>
              <a:rPr lang="en-US" dirty="0">
                <a:solidFill>
                  <a:srgbClr val="FF0000"/>
                </a:solidFill>
                <a:latin typeface="Cambria Math" charset="0"/>
                <a:ea typeface="Cambria Math" charset="0"/>
                <a:cs typeface="Cambria Math" charset="0"/>
              </a:rPr>
              <a:t>criterion of demarcation</a:t>
            </a:r>
            <a:r>
              <a:rPr lang="en-US" dirty="0">
                <a:solidFill>
                  <a:schemeClr val="tx1"/>
                </a:solidFill>
                <a:latin typeface="Cambria Math" charset="0"/>
                <a:ea typeface="Cambria Math" charset="0"/>
                <a:cs typeface="Cambria Math" charset="0"/>
              </a:rPr>
              <a:t>’ (Popper, pp. 11</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II</a:t>
            </a:r>
            <a:endParaRPr lang="en-US" sz="3200" dirty="0">
              <a:latin typeface="Cambria"/>
              <a:cs typeface="Cambria"/>
            </a:endParaRPr>
          </a:p>
        </p:txBody>
      </p:sp>
    </p:spTree>
    <p:extLst>
      <p:ext uri="{BB962C8B-B14F-4D97-AF65-F5344CB8AC3E}">
        <p14:creationId xmlns:p14="http://schemas.microsoft.com/office/powerpoint/2010/main" val="15387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lnSpcReduction="10000"/>
          </a:bodyPr>
          <a:lstStyle/>
          <a:p>
            <a:pPr marL="0" indent="0" algn="ctr">
              <a:buNone/>
            </a:pPr>
            <a:r>
              <a:rPr lang="en-US" b="1" i="1" dirty="0">
                <a:solidFill>
                  <a:schemeClr val="accent1"/>
                </a:solidFill>
                <a:latin typeface="Cambria Math" charset="0"/>
                <a:ea typeface="Cambria Math" charset="0"/>
                <a:cs typeface="Cambria Math" charset="0"/>
              </a:rPr>
              <a:t>Deductive approach for theories</a:t>
            </a:r>
            <a:endParaRPr lang="pt-BR" b="1" i="1" dirty="0">
              <a:solidFill>
                <a:schemeClr val="accent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The method of critically testing theories, and selecting them according to the results of tests, always proceeds on the following lines.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From </a:t>
            </a:r>
            <a:r>
              <a:rPr lang="en-US" dirty="0">
                <a:solidFill>
                  <a:schemeClr val="tx1"/>
                </a:solidFill>
                <a:latin typeface="Cambria Math" charset="0"/>
                <a:ea typeface="Cambria Math" charset="0"/>
                <a:cs typeface="Cambria Math" charset="0"/>
              </a:rPr>
              <a:t>a new idea, put up tentatively, and not yet justified in any </a:t>
            </a:r>
            <a:r>
              <a:rPr lang="en-US" dirty="0" smtClean="0">
                <a:solidFill>
                  <a:schemeClr val="tx1"/>
                </a:solidFill>
                <a:latin typeface="Cambria Math" charset="0"/>
                <a:ea typeface="Cambria Math" charset="0"/>
                <a:cs typeface="Cambria Math" charset="0"/>
              </a:rPr>
              <a:t>way - an </a:t>
            </a:r>
            <a:r>
              <a:rPr lang="en-US" dirty="0">
                <a:solidFill>
                  <a:schemeClr val="tx1"/>
                </a:solidFill>
                <a:latin typeface="Cambria Math" charset="0"/>
                <a:ea typeface="Cambria Math" charset="0"/>
                <a:cs typeface="Cambria Math" charset="0"/>
              </a:rPr>
              <a:t>anticipation, a hypothesis, or a theoretical system - </a:t>
            </a:r>
            <a:r>
              <a:rPr lang="en-US" b="1" i="1" u="sng" dirty="0">
                <a:solidFill>
                  <a:srgbClr val="FF0000"/>
                </a:solidFill>
                <a:latin typeface="Cambria Math" charset="0"/>
                <a:ea typeface="Cambria Math" charset="0"/>
                <a:cs typeface="Cambria Math" charset="0"/>
              </a:rPr>
              <a:t>conclusions are drawn by means of logical deduction</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These </a:t>
            </a:r>
            <a:r>
              <a:rPr lang="en-US" dirty="0">
                <a:solidFill>
                  <a:schemeClr val="tx1"/>
                </a:solidFill>
                <a:latin typeface="Cambria Math" charset="0"/>
                <a:ea typeface="Cambria Math" charset="0"/>
                <a:cs typeface="Cambria Math" charset="0"/>
              </a:rPr>
              <a:t>conclusions are then compared with one another and with other relevant statements, so as to find what </a:t>
            </a:r>
            <a:r>
              <a:rPr lang="en-US" b="1" i="1" dirty="0">
                <a:solidFill>
                  <a:srgbClr val="FF0000"/>
                </a:solidFill>
                <a:latin typeface="Cambria Math" charset="0"/>
                <a:ea typeface="Cambria Math" charset="0"/>
                <a:cs typeface="Cambria Math" charset="0"/>
              </a:rPr>
              <a:t>logical relations </a:t>
            </a:r>
            <a:r>
              <a:rPr lang="en-US" dirty="0">
                <a:solidFill>
                  <a:schemeClr val="tx1"/>
                </a:solidFill>
                <a:latin typeface="Cambria Math" charset="0"/>
                <a:ea typeface="Cambria Math" charset="0"/>
                <a:cs typeface="Cambria Math" charset="0"/>
              </a:rPr>
              <a:t>(such as equivalence, derivability, compatibility, or incompatibility) exist between them (Popper pp. 09</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III</a:t>
            </a:r>
            <a:endParaRPr lang="en-US" sz="3200" dirty="0">
              <a:latin typeface="Cambria"/>
              <a:cs typeface="Cambria"/>
            </a:endParaRPr>
          </a:p>
        </p:txBody>
      </p:sp>
    </p:spTree>
    <p:extLst>
      <p:ext uri="{BB962C8B-B14F-4D97-AF65-F5344CB8AC3E}">
        <p14:creationId xmlns:p14="http://schemas.microsoft.com/office/powerpoint/2010/main" val="211828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marL="0" indent="0" algn="ctr">
              <a:buNone/>
            </a:pPr>
            <a:r>
              <a:rPr lang="en-US" b="1" i="1" dirty="0" smtClean="0">
                <a:solidFill>
                  <a:schemeClr val="accent1"/>
                </a:solidFill>
                <a:latin typeface="Cambria Math" charset="0"/>
                <a:ea typeface="Cambria Math" charset="0"/>
                <a:cs typeface="Cambria Math" charset="0"/>
              </a:rPr>
              <a:t>Falsifiability</a:t>
            </a:r>
            <a:endParaRPr lang="pt-BR" b="1" i="1" dirty="0">
              <a:solidFill>
                <a:schemeClr val="accent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Popper </a:t>
            </a:r>
            <a:r>
              <a:rPr lang="en-US" dirty="0">
                <a:solidFill>
                  <a:schemeClr val="tx1"/>
                </a:solidFill>
                <a:latin typeface="Cambria Math" charset="0"/>
                <a:ea typeface="Cambria Math" charset="0"/>
                <a:cs typeface="Cambria Math" charset="0"/>
              </a:rPr>
              <a:t>thinks that what distinguishes science from pseudo-science is </a:t>
            </a:r>
            <a:r>
              <a:rPr lang="en-US" b="1" i="1" dirty="0">
                <a:solidFill>
                  <a:srgbClr val="FF0000"/>
                </a:solidFill>
                <a:latin typeface="Cambria Math" charset="0"/>
                <a:ea typeface="Cambria Math" charset="0"/>
                <a:cs typeface="Cambria Math" charset="0"/>
              </a:rPr>
              <a:t>f</a:t>
            </a:r>
            <a:r>
              <a:rPr lang="en-US" i="1" dirty="0">
                <a:solidFill>
                  <a:srgbClr val="FF0000"/>
                </a:solidFill>
                <a:latin typeface="Cambria Math" charset="0"/>
                <a:ea typeface="Cambria Math" charset="0"/>
                <a:cs typeface="Cambria Math" charset="0"/>
              </a:rPr>
              <a:t>alsifiability</a:t>
            </a:r>
            <a:r>
              <a:rPr lang="en-US" dirty="0">
                <a:solidFill>
                  <a:schemeClr val="tx1"/>
                </a:solidFill>
                <a:latin typeface="Cambria Math" charset="0"/>
                <a:ea typeface="Cambria Math" charset="0"/>
                <a:cs typeface="Cambria Math" charset="0"/>
              </a:rPr>
              <a:t>. That is, science is capable of being refuted by evidence. Pseudo-science, on the other hand, is not falsifiable. It only gathers evidence in its favor; it never makes </a:t>
            </a:r>
            <a:r>
              <a:rPr lang="en-US" i="1" dirty="0">
                <a:solidFill>
                  <a:srgbClr val="FF0000"/>
                </a:solidFill>
                <a:latin typeface="Cambria Math" charset="0"/>
                <a:ea typeface="Cambria Math" charset="0"/>
                <a:cs typeface="Cambria Math" charset="0"/>
              </a:rPr>
              <a:t>risky predictions</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which could potentially be refuted</a:t>
            </a:r>
            <a:r>
              <a:rPr lang="en-US" dirty="0" smtClean="0">
                <a:solidFill>
                  <a:schemeClr val="tx1"/>
                </a:solidFill>
                <a:latin typeface="Cambria Math" charset="0"/>
                <a:ea typeface="Cambria Math" charset="0"/>
                <a:cs typeface="Cambria Math" charset="0"/>
              </a:rPr>
              <a:t>.</a:t>
            </a:r>
          </a:p>
          <a:p>
            <a:pPr algn="just"/>
            <a:r>
              <a:rPr lang="en-US" dirty="0">
                <a:solidFill>
                  <a:schemeClr val="tx1"/>
                </a:solidFill>
                <a:latin typeface="Cambria Math" charset="0"/>
                <a:ea typeface="Cambria Math" charset="0"/>
                <a:cs typeface="Cambria Math" charset="0"/>
              </a:rPr>
              <a:t>Popper certainly admits that a system is empirical or scientific only if it is capable of being tested by experience. These considerations suggest that not the </a:t>
            </a:r>
            <a:r>
              <a:rPr lang="en-US" i="1" dirty="0">
                <a:solidFill>
                  <a:srgbClr val="FF0000"/>
                </a:solidFill>
                <a:latin typeface="Cambria Math" charset="0"/>
                <a:ea typeface="Cambria Math" charset="0"/>
                <a:cs typeface="Cambria Math" charset="0"/>
              </a:rPr>
              <a:t>verifiability</a:t>
            </a:r>
            <a:r>
              <a:rPr lang="en-US" dirty="0">
                <a:solidFill>
                  <a:schemeClr val="tx1"/>
                </a:solidFill>
                <a:latin typeface="Cambria Math" charset="0"/>
                <a:ea typeface="Cambria Math" charset="0"/>
                <a:cs typeface="Cambria Math" charset="0"/>
              </a:rPr>
              <a:t> (David Hume), but the </a:t>
            </a:r>
            <a:r>
              <a:rPr lang="en-US" i="1" dirty="0">
                <a:solidFill>
                  <a:srgbClr val="FF0000"/>
                </a:solidFill>
                <a:latin typeface="Cambria Math" charset="0"/>
                <a:ea typeface="Cambria Math" charset="0"/>
                <a:cs typeface="Cambria Math" charset="0"/>
              </a:rPr>
              <a:t>falsifiability</a:t>
            </a:r>
            <a:r>
              <a:rPr lang="en-US" dirty="0">
                <a:solidFill>
                  <a:schemeClr val="tx1"/>
                </a:solidFill>
                <a:latin typeface="Cambria Math" charset="0"/>
                <a:ea typeface="Cambria Math" charset="0"/>
                <a:cs typeface="Cambria Math" charset="0"/>
              </a:rPr>
              <a:t> of a system is to be taken as a criterion of demarcation (Popper, pp. 18</a:t>
            </a:r>
            <a:r>
              <a:rPr lang="en-US" dirty="0" smtClean="0">
                <a:solidFill>
                  <a:schemeClr val="tx1"/>
                </a:solidFill>
                <a:latin typeface="Cambria Math" charset="0"/>
                <a:ea typeface="Cambria Math" charset="0"/>
                <a:cs typeface="Cambria Math" charset="0"/>
              </a:rPr>
              <a:t>).</a:t>
            </a:r>
          </a:p>
          <a:p>
            <a:pPr algn="just"/>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480377"/>
          </a:xfrm>
        </p:spPr>
        <p:txBody>
          <a:bodyPr anchor="ctr"/>
          <a:lstStyle/>
          <a:p>
            <a:r>
              <a:rPr lang="en-US" sz="3200" dirty="0" smtClean="0">
                <a:latin typeface="Cambria"/>
                <a:cs typeface="Cambria"/>
              </a:rPr>
              <a:t>Karl Popper IV</a:t>
            </a:r>
            <a:endParaRPr lang="en-US" sz="3200" dirty="0">
              <a:latin typeface="Cambria"/>
              <a:cs typeface="Cambria"/>
            </a:endParaRPr>
          </a:p>
        </p:txBody>
      </p:sp>
    </p:spTree>
    <p:extLst>
      <p:ext uri="{BB962C8B-B14F-4D97-AF65-F5344CB8AC3E}">
        <p14:creationId xmlns:p14="http://schemas.microsoft.com/office/powerpoint/2010/main" val="1520953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lnSpcReduction="10000"/>
          </a:bodyPr>
          <a:lstStyle/>
          <a:p>
            <a:pPr marL="0" indent="0" algn="ctr">
              <a:buNone/>
            </a:pPr>
            <a:r>
              <a:rPr lang="en-US" b="1" i="1" dirty="0" smtClean="0">
                <a:solidFill>
                  <a:schemeClr val="accent1"/>
                </a:solidFill>
                <a:latin typeface="Cambria Math" charset="0"/>
                <a:ea typeface="Cambria Math" charset="0"/>
                <a:cs typeface="Cambria Math" charset="0"/>
              </a:rPr>
              <a:t>Falsifiability</a:t>
            </a:r>
            <a:endParaRPr lang="pt-BR" b="1" i="1" dirty="0">
              <a:solidFill>
                <a:schemeClr val="accent1"/>
              </a:solidFill>
              <a:latin typeface="Cambria Math" charset="0"/>
              <a:ea typeface="Cambria Math" charset="0"/>
              <a:cs typeface="Cambria Math" charset="0"/>
            </a:endParaRPr>
          </a:p>
          <a:p>
            <a:pPr algn="just"/>
            <a:r>
              <a:rPr lang="en-US" sz="2600" dirty="0" smtClean="0">
                <a:solidFill>
                  <a:schemeClr val="tx1"/>
                </a:solidFill>
                <a:latin typeface="Cambria Math" charset="0"/>
                <a:ea typeface="Cambria Math" charset="0"/>
                <a:cs typeface="Cambria Math" charset="0"/>
              </a:rPr>
              <a:t>So </a:t>
            </a:r>
            <a:r>
              <a:rPr lang="en-US" sz="2600" dirty="0">
                <a:solidFill>
                  <a:schemeClr val="tx1"/>
                </a:solidFill>
                <a:latin typeface="Cambria Math" charset="0"/>
                <a:ea typeface="Cambria Math" charset="0"/>
                <a:cs typeface="Cambria Math" charset="0"/>
              </a:rPr>
              <a:t>long as theory withstands detailed and severe tests and is not superseded by another theory in the course of scientific progress, we may say that it has been “</a:t>
            </a:r>
            <a:r>
              <a:rPr lang="en-US" sz="2600" i="1" dirty="0">
                <a:solidFill>
                  <a:srgbClr val="FF0000"/>
                </a:solidFill>
                <a:latin typeface="Cambria Math" charset="0"/>
                <a:ea typeface="Cambria Math" charset="0"/>
                <a:cs typeface="Cambria Math" charset="0"/>
              </a:rPr>
              <a:t>corroborated</a:t>
            </a:r>
            <a:r>
              <a:rPr lang="en-US" sz="2600" dirty="0">
                <a:solidFill>
                  <a:schemeClr val="tx1"/>
                </a:solidFill>
                <a:latin typeface="Cambria Math" charset="0"/>
                <a:ea typeface="Cambria Math" charset="0"/>
                <a:cs typeface="Cambria Math" charset="0"/>
              </a:rPr>
              <a:t>” by past experience (Popper, pp. 10</a:t>
            </a:r>
            <a:r>
              <a:rPr lang="en-US" sz="2600" dirty="0" smtClean="0">
                <a:solidFill>
                  <a:schemeClr val="tx1"/>
                </a:solidFill>
                <a:latin typeface="Cambria Math" charset="0"/>
                <a:ea typeface="Cambria Math" charset="0"/>
                <a:cs typeface="Cambria Math" charset="0"/>
              </a:rPr>
              <a:t>).</a:t>
            </a:r>
          </a:p>
          <a:p>
            <a:pPr algn="just"/>
            <a:r>
              <a:rPr lang="en-US" sz="2600" dirty="0">
                <a:solidFill>
                  <a:schemeClr val="tx1"/>
                </a:solidFill>
                <a:latin typeface="Cambria Math" charset="0"/>
                <a:ea typeface="Cambria Math" charset="0"/>
                <a:cs typeface="Cambria Math" charset="0"/>
              </a:rPr>
              <a:t>If the hypothesis entailed that we would observe a certain piece of evidence, and we didn’t observe that evidence, then it follows necessarily that the hypothesis is false. </a:t>
            </a:r>
            <a:endParaRPr lang="en-US" sz="2600" dirty="0" smtClean="0">
              <a:solidFill>
                <a:schemeClr val="tx1"/>
              </a:solidFill>
              <a:latin typeface="Cambria Math" charset="0"/>
              <a:ea typeface="Cambria Math" charset="0"/>
              <a:cs typeface="Cambria Math" charset="0"/>
            </a:endParaRPr>
          </a:p>
          <a:p>
            <a:pPr algn="just"/>
            <a:r>
              <a:rPr lang="en-US" sz="2600" dirty="0" smtClean="0">
                <a:solidFill>
                  <a:schemeClr val="tx1"/>
                </a:solidFill>
                <a:latin typeface="Cambria Math" charset="0"/>
                <a:ea typeface="Cambria Math" charset="0"/>
                <a:cs typeface="Cambria Math" charset="0"/>
              </a:rPr>
              <a:t>If </a:t>
            </a:r>
            <a:r>
              <a:rPr lang="en-US" sz="2600" dirty="0">
                <a:solidFill>
                  <a:schemeClr val="tx1"/>
                </a:solidFill>
                <a:latin typeface="Cambria Math" charset="0"/>
                <a:ea typeface="Cambria Math" charset="0"/>
                <a:cs typeface="Cambria Math" charset="0"/>
              </a:rPr>
              <a:t>a theory has sustained repeated attempts at refutation, then Popper says that the theory is “</a:t>
            </a:r>
            <a:r>
              <a:rPr lang="en-US" sz="2600" i="1" dirty="0">
                <a:solidFill>
                  <a:srgbClr val="FF0000"/>
                </a:solidFill>
                <a:latin typeface="Cambria Math" charset="0"/>
                <a:ea typeface="Cambria Math" charset="0"/>
                <a:cs typeface="Cambria Math" charset="0"/>
              </a:rPr>
              <a:t>corroborated</a:t>
            </a:r>
            <a:r>
              <a:rPr lang="en-US" sz="2600" dirty="0">
                <a:solidFill>
                  <a:schemeClr val="tx1"/>
                </a:solidFill>
                <a:latin typeface="Cambria Math" charset="0"/>
                <a:ea typeface="Cambria Math" charset="0"/>
                <a:cs typeface="Cambria Math" charset="0"/>
              </a:rPr>
              <a:t>”. </a:t>
            </a:r>
            <a:endParaRPr lang="pt-BR" sz="2600"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480377"/>
          </a:xfrm>
        </p:spPr>
        <p:txBody>
          <a:bodyPr anchor="ctr"/>
          <a:lstStyle/>
          <a:p>
            <a:r>
              <a:rPr lang="en-US" sz="3200" dirty="0" smtClean="0">
                <a:latin typeface="Cambria"/>
                <a:cs typeface="Cambria"/>
              </a:rPr>
              <a:t>Karl Popper V</a:t>
            </a:r>
            <a:endParaRPr lang="en-US" sz="3200" dirty="0">
              <a:latin typeface="Cambria"/>
              <a:cs typeface="Cambria"/>
            </a:endParaRPr>
          </a:p>
        </p:txBody>
      </p:sp>
    </p:spTree>
    <p:extLst>
      <p:ext uri="{BB962C8B-B14F-4D97-AF65-F5344CB8AC3E}">
        <p14:creationId xmlns:p14="http://schemas.microsoft.com/office/powerpoint/2010/main" val="76858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algn="just"/>
            <a:r>
              <a:rPr lang="en-US" dirty="0">
                <a:solidFill>
                  <a:schemeClr val="tx1"/>
                </a:solidFill>
                <a:latin typeface="Cambria Math" charset="0"/>
                <a:ea typeface="Cambria Math" charset="0"/>
                <a:cs typeface="Cambria Math" charset="0"/>
              </a:rPr>
              <a:t>Popper holds that scientific theories are never fully </a:t>
            </a:r>
            <a:r>
              <a:rPr lang="en-US" i="1" dirty="0">
                <a:solidFill>
                  <a:srgbClr val="FF0000"/>
                </a:solidFill>
                <a:latin typeface="Cambria Math" charset="0"/>
                <a:ea typeface="Cambria Math" charset="0"/>
                <a:cs typeface="Cambria Math" charset="0"/>
              </a:rPr>
              <a:t>justifiable</a:t>
            </a:r>
            <a:r>
              <a:rPr lang="en-US" dirty="0">
                <a:solidFill>
                  <a:schemeClr val="tx1"/>
                </a:solidFill>
                <a:latin typeface="Cambria Math" charset="0"/>
                <a:ea typeface="Cambria Math" charset="0"/>
                <a:cs typeface="Cambria Math" charset="0"/>
              </a:rPr>
              <a:t> or </a:t>
            </a:r>
            <a:r>
              <a:rPr lang="en-US" i="1" dirty="0">
                <a:solidFill>
                  <a:srgbClr val="FF0000"/>
                </a:solidFill>
                <a:latin typeface="Cambria Math" charset="0"/>
                <a:ea typeface="Cambria Math" charset="0"/>
                <a:cs typeface="Cambria Math" charset="0"/>
              </a:rPr>
              <a:t>verifiable</a:t>
            </a:r>
            <a:r>
              <a:rPr lang="en-US" dirty="0">
                <a:solidFill>
                  <a:schemeClr val="tx1"/>
                </a:solidFill>
                <a:latin typeface="Cambria Math" charset="0"/>
                <a:ea typeface="Cambria Math" charset="0"/>
                <a:cs typeface="Cambria Math" charset="0"/>
              </a:rPr>
              <a:t>, but that they are nevertheless testable.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Popper </a:t>
            </a:r>
            <a:r>
              <a:rPr lang="en-US" dirty="0">
                <a:solidFill>
                  <a:schemeClr val="tx1"/>
                </a:solidFill>
                <a:latin typeface="Cambria Math" charset="0"/>
                <a:ea typeface="Cambria Math" charset="0"/>
                <a:cs typeface="Cambria Math" charset="0"/>
              </a:rPr>
              <a:t>says that the objectivity of scientific statements lies in the fact that they can be </a:t>
            </a:r>
            <a:r>
              <a:rPr lang="en-US" i="1" dirty="0" smtClean="0">
                <a:solidFill>
                  <a:srgbClr val="FF0000"/>
                </a:solidFill>
                <a:latin typeface="Cambria Math" charset="0"/>
                <a:ea typeface="Cambria Math" charset="0"/>
                <a:cs typeface="Cambria Math" charset="0"/>
              </a:rPr>
              <a:t>tested</a:t>
            </a:r>
            <a:r>
              <a:rPr lang="en-US" i="1" dirty="0" smtClean="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(Popper, pp. 22</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lvl="0" algn="just"/>
            <a:r>
              <a:rPr lang="en-US" dirty="0">
                <a:solidFill>
                  <a:schemeClr val="tx1"/>
                </a:solidFill>
                <a:latin typeface="Cambria Math" charset="0"/>
                <a:ea typeface="Cambria Math" charset="0"/>
                <a:cs typeface="Cambria Math" charset="0"/>
              </a:rPr>
              <a:t>The </a:t>
            </a:r>
            <a:r>
              <a:rPr lang="en-US" i="1" dirty="0">
                <a:solidFill>
                  <a:srgbClr val="FF0000"/>
                </a:solidFill>
                <a:latin typeface="Cambria Math" charset="0"/>
                <a:ea typeface="Cambria Math" charset="0"/>
                <a:cs typeface="Cambria Math" charset="0"/>
              </a:rPr>
              <a:t>pattern of scientific work </a:t>
            </a:r>
            <a:r>
              <a:rPr lang="en-US" dirty="0">
                <a:solidFill>
                  <a:schemeClr val="tx1"/>
                </a:solidFill>
                <a:latin typeface="Cambria Math" charset="0"/>
                <a:ea typeface="Cambria Math" charset="0"/>
                <a:cs typeface="Cambria Math" charset="0"/>
              </a:rPr>
              <a:t>on this account is very simple and repetitive:</a:t>
            </a:r>
            <a:endParaRPr lang="pt-BR" dirty="0">
              <a:solidFill>
                <a:schemeClr val="tx1"/>
              </a:solidFill>
              <a:latin typeface="Cambria Math" charset="0"/>
              <a:ea typeface="Cambria Math" charset="0"/>
              <a:cs typeface="Cambria Math" charset="0"/>
            </a:endParaRPr>
          </a:p>
          <a:p>
            <a:pPr marL="806450" lvl="1" indent="-457200" algn="just">
              <a:buFont typeface="+mj-lt"/>
              <a:buAutoNum type="arabicPeriod"/>
            </a:pPr>
            <a:r>
              <a:rPr lang="en-US" sz="2400" dirty="0">
                <a:solidFill>
                  <a:schemeClr val="tx1"/>
                </a:solidFill>
                <a:latin typeface="Cambria Math" charset="0"/>
                <a:ea typeface="Cambria Math" charset="0"/>
                <a:cs typeface="Cambria Math" charset="0"/>
              </a:rPr>
              <a:t>A scientific conjecture is made.</a:t>
            </a:r>
            <a:endParaRPr lang="pt-BR" sz="2400" dirty="0">
              <a:solidFill>
                <a:schemeClr val="tx1"/>
              </a:solidFill>
              <a:latin typeface="Cambria Math" charset="0"/>
              <a:ea typeface="Cambria Math" charset="0"/>
              <a:cs typeface="Cambria Math" charset="0"/>
            </a:endParaRPr>
          </a:p>
          <a:p>
            <a:pPr marL="806450" lvl="1" indent="-457200" algn="just">
              <a:buFont typeface="+mj-lt"/>
              <a:buAutoNum type="arabicPeriod"/>
            </a:pPr>
            <a:r>
              <a:rPr lang="en-US" sz="2400" dirty="0">
                <a:solidFill>
                  <a:schemeClr val="tx1"/>
                </a:solidFill>
                <a:latin typeface="Cambria Math" charset="0"/>
                <a:ea typeface="Cambria Math" charset="0"/>
                <a:cs typeface="Cambria Math" charset="0"/>
              </a:rPr>
              <a:t>Scientists try to refute it.</a:t>
            </a:r>
            <a:endParaRPr lang="pt-BR" sz="2400" dirty="0">
              <a:solidFill>
                <a:schemeClr val="tx1"/>
              </a:solidFill>
              <a:latin typeface="Cambria Math" charset="0"/>
              <a:ea typeface="Cambria Math" charset="0"/>
              <a:cs typeface="Cambria Math" charset="0"/>
            </a:endParaRPr>
          </a:p>
          <a:p>
            <a:pPr lvl="0" algn="just"/>
            <a:r>
              <a:rPr lang="en-US" dirty="0">
                <a:solidFill>
                  <a:schemeClr val="tx1"/>
                </a:solidFill>
                <a:latin typeface="Cambria Math" charset="0"/>
                <a:ea typeface="Cambria Math" charset="0"/>
                <a:cs typeface="Cambria Math" charset="0"/>
              </a:rPr>
              <a:t>The second step is repeated until it succeeds</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VI</a:t>
            </a:r>
            <a:endParaRPr lang="en-US" sz="3200" dirty="0">
              <a:latin typeface="Cambria"/>
              <a:cs typeface="Cambria"/>
            </a:endParaRPr>
          </a:p>
        </p:txBody>
      </p:sp>
    </p:spTree>
    <p:extLst>
      <p:ext uri="{BB962C8B-B14F-4D97-AF65-F5344CB8AC3E}">
        <p14:creationId xmlns:p14="http://schemas.microsoft.com/office/powerpoint/2010/main" val="158671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b="1" i="1" dirty="0">
                <a:solidFill>
                  <a:srgbClr val="FF0000"/>
                </a:solidFill>
                <a:latin typeface="Cambria Math" charset="0"/>
                <a:ea typeface="Cambria Math" charset="0"/>
                <a:cs typeface="Cambria Math" charset="0"/>
              </a:rPr>
              <a:t>Recurring </a:t>
            </a:r>
            <a:r>
              <a:rPr lang="en-US" b="1" i="1" dirty="0" smtClean="0">
                <a:solidFill>
                  <a:srgbClr val="FF0000"/>
                </a:solidFill>
                <a:latin typeface="Cambria Math" charset="0"/>
                <a:ea typeface="Cambria Math" charset="0"/>
                <a:cs typeface="Cambria Math" charset="0"/>
              </a:rPr>
              <a:t>events</a:t>
            </a:r>
            <a:endParaRPr lang="en-US" i="1" dirty="0">
              <a:solidFill>
                <a:srgbClr val="FF0000"/>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Popper </a:t>
            </a:r>
            <a:r>
              <a:rPr lang="en-US" sz="2800" dirty="0">
                <a:solidFill>
                  <a:schemeClr val="tx1"/>
                </a:solidFill>
                <a:latin typeface="Cambria Math" charset="0"/>
                <a:ea typeface="Cambria Math" charset="0"/>
                <a:cs typeface="Cambria Math" charset="0"/>
              </a:rPr>
              <a:t>argues that the objectivity of scientific statements is closely connected with the construction of theories— with the use of hypotheses and universal statements.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Only </a:t>
            </a:r>
            <a:r>
              <a:rPr lang="en-US" sz="2800" dirty="0">
                <a:solidFill>
                  <a:schemeClr val="tx1"/>
                </a:solidFill>
                <a:latin typeface="Cambria Math" charset="0"/>
                <a:ea typeface="Cambria Math" charset="0"/>
                <a:cs typeface="Cambria Math" charset="0"/>
              </a:rPr>
              <a:t>when certain events </a:t>
            </a:r>
            <a:r>
              <a:rPr lang="en-US" sz="2800" b="1" i="1" dirty="0">
                <a:solidFill>
                  <a:srgbClr val="FF0000"/>
                </a:solidFill>
                <a:latin typeface="Cambria Math" charset="0"/>
                <a:ea typeface="Cambria Math" charset="0"/>
                <a:cs typeface="Cambria Math" charset="0"/>
              </a:rPr>
              <a:t>recur</a:t>
            </a:r>
            <a:r>
              <a:rPr lang="en-US" sz="2800" dirty="0">
                <a:solidFill>
                  <a:srgbClr val="FF0000"/>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accordance with rules or regularities, as is the case with repeatable experiments, can observations be tested—in principle—by anyone. </a:t>
            </a:r>
            <a:endParaRPr lang="en-US" sz="28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VII</a:t>
            </a:r>
            <a:endParaRPr lang="en-US" sz="3200" dirty="0">
              <a:latin typeface="Cambria"/>
              <a:cs typeface="Cambria"/>
            </a:endParaRPr>
          </a:p>
        </p:txBody>
      </p:sp>
    </p:spTree>
    <p:extLst>
      <p:ext uri="{BB962C8B-B14F-4D97-AF65-F5344CB8AC3E}">
        <p14:creationId xmlns:p14="http://schemas.microsoft.com/office/powerpoint/2010/main" val="1469034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152396"/>
            <a:ext cx="8042276" cy="5579384"/>
          </a:xfrm>
        </p:spPr>
        <p:txBody>
          <a:bodyPr>
            <a:normAutofit/>
          </a:bodyPr>
          <a:lstStyle/>
          <a:p>
            <a:pPr marL="0" indent="0" algn="ctr">
              <a:buNone/>
            </a:pPr>
            <a:r>
              <a:rPr lang="en-US" b="1" i="1" dirty="0">
                <a:solidFill>
                  <a:srgbClr val="FF0000"/>
                </a:solidFill>
                <a:latin typeface="Cambria Math" charset="0"/>
                <a:ea typeface="Cambria Math" charset="0"/>
                <a:cs typeface="Cambria Math" charset="0"/>
              </a:rPr>
              <a:t>Recurring </a:t>
            </a:r>
            <a:r>
              <a:rPr lang="en-US" b="1" i="1" dirty="0" smtClean="0">
                <a:solidFill>
                  <a:srgbClr val="FF0000"/>
                </a:solidFill>
                <a:latin typeface="Cambria Math" charset="0"/>
                <a:ea typeface="Cambria Math" charset="0"/>
                <a:cs typeface="Cambria Math" charset="0"/>
              </a:rPr>
              <a:t>events</a:t>
            </a:r>
            <a:endParaRPr lang="en-US" i="1" dirty="0">
              <a:solidFill>
                <a:srgbClr val="FF0000"/>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a:t>
            </a:r>
            <a:r>
              <a:rPr lang="en-US" sz="2800" i="1" dirty="0" smtClean="0">
                <a:solidFill>
                  <a:schemeClr val="tx1"/>
                </a:solidFill>
                <a:latin typeface="Cambria Math" charset="0"/>
                <a:ea typeface="Cambria Math" charset="0"/>
                <a:cs typeface="Cambria Math" charset="0"/>
              </a:rPr>
              <a:t>We </a:t>
            </a:r>
            <a:r>
              <a:rPr lang="en-US" sz="2800" i="1" dirty="0">
                <a:solidFill>
                  <a:schemeClr val="tx1"/>
                </a:solidFill>
                <a:latin typeface="Cambria Math" charset="0"/>
                <a:ea typeface="Cambria Math" charset="0"/>
                <a:cs typeface="Cambria Math" charset="0"/>
              </a:rPr>
              <a:t>do not take even our own observations quite seriously, or accept them as scientific observations, until we have repeated and tested them. Only by such repetitions can we convince ourselves that we are not dealing with a mere isolated ‘coincidence’, but with events which, on account of their regularity and reproducibility, are in principle inter-subjectively </a:t>
            </a:r>
            <a:r>
              <a:rPr lang="en-US" sz="2800" i="1" dirty="0" smtClean="0">
                <a:solidFill>
                  <a:schemeClr val="tx1"/>
                </a:solidFill>
                <a:latin typeface="Cambria Math" charset="0"/>
                <a:ea typeface="Cambria Math" charset="0"/>
                <a:cs typeface="Cambria Math" charset="0"/>
              </a:rPr>
              <a:t>testable</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(Popper, pp. 23</a:t>
            </a:r>
            <a:r>
              <a:rPr lang="en-US" sz="2800" dirty="0" smtClean="0">
                <a:solidFill>
                  <a:schemeClr val="tx1"/>
                </a:solidFill>
                <a:latin typeface="Cambria Math" charset="0"/>
                <a:ea typeface="Cambria Math" charset="0"/>
                <a:cs typeface="Cambria Math" charset="0"/>
              </a:rPr>
              <a:t>).</a:t>
            </a:r>
            <a:endParaRPr lang="pt-BR" sz="28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55533"/>
          </a:xfrm>
        </p:spPr>
        <p:txBody>
          <a:bodyPr anchor="ctr"/>
          <a:lstStyle/>
          <a:p>
            <a:r>
              <a:rPr lang="en-US" sz="3200" dirty="0" smtClean="0">
                <a:latin typeface="Cambria"/>
                <a:cs typeface="Cambria"/>
              </a:rPr>
              <a:t>Karl Popper VIII</a:t>
            </a:r>
            <a:endParaRPr lang="en-US" sz="3200" dirty="0">
              <a:latin typeface="Cambria"/>
              <a:cs typeface="Cambria"/>
            </a:endParaRPr>
          </a:p>
        </p:txBody>
      </p:sp>
    </p:spTree>
    <p:extLst>
      <p:ext uri="{BB962C8B-B14F-4D97-AF65-F5344CB8AC3E}">
        <p14:creationId xmlns:p14="http://schemas.microsoft.com/office/powerpoint/2010/main" val="80196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747</TotalTime>
  <Words>1381</Words>
  <Application>Microsoft Macintosh PowerPoint</Application>
  <PresentationFormat>Apresentação na tela (4:3)</PresentationFormat>
  <Paragraphs>151</Paragraphs>
  <Slides>23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Calibri</vt:lpstr>
      <vt:lpstr>Cambria</vt:lpstr>
      <vt:lpstr>Cambria Math</vt:lpstr>
      <vt:lpstr>News Gothic MT</vt:lpstr>
      <vt:lpstr>Wingdings 2</vt:lpstr>
      <vt:lpstr>Breeze</vt:lpstr>
      <vt:lpstr>Karl Popper, Thomas Khun, Imre Lakatos</vt:lpstr>
      <vt:lpstr>Karl Popper I</vt:lpstr>
      <vt:lpstr>Karl Popper II</vt:lpstr>
      <vt:lpstr>Karl Popper III</vt:lpstr>
      <vt:lpstr>Karl Popper IV</vt:lpstr>
      <vt:lpstr>Karl Popper V</vt:lpstr>
      <vt:lpstr>Karl Popper VI</vt:lpstr>
      <vt:lpstr>Karl Popper VII</vt:lpstr>
      <vt:lpstr>Karl Popper VIII</vt:lpstr>
      <vt:lpstr>Karl Popper IX</vt:lpstr>
      <vt:lpstr>Karl Popper X</vt:lpstr>
      <vt:lpstr>Karl Popper XI</vt:lpstr>
      <vt:lpstr>Thomas Khun I</vt:lpstr>
      <vt:lpstr>Thomas Khun II</vt:lpstr>
      <vt:lpstr>Thomas Khun III</vt:lpstr>
      <vt:lpstr>Thomas Khun IV</vt:lpstr>
      <vt:lpstr>Thomas Khun V</vt:lpstr>
      <vt:lpstr>Thomas Khun VI</vt:lpstr>
      <vt:lpstr>Thomas Khun VII</vt:lpstr>
      <vt:lpstr>Thomas Khun VIII</vt:lpstr>
      <vt:lpstr>Imre Lakatos I</vt:lpstr>
      <vt:lpstr>Imre Lakatos II</vt:lpstr>
      <vt:lpstr>Imre Lakatos III</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166</cp:revision>
  <dcterms:created xsi:type="dcterms:W3CDTF">2014-02-20T14:42:30Z</dcterms:created>
  <dcterms:modified xsi:type="dcterms:W3CDTF">2017-03-22T16:51:50Z</dcterms:modified>
</cp:coreProperties>
</file>