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11" r:id="rId4"/>
    <p:sldId id="304" r:id="rId5"/>
    <p:sldId id="305" r:id="rId6"/>
    <p:sldId id="306" r:id="rId7"/>
    <p:sldId id="309" r:id="rId8"/>
    <p:sldId id="31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01"/>
    <p:restoredTop sz="94691"/>
  </p:normalViewPr>
  <p:slideViewPr>
    <p:cSldViewPr snapToGrid="0" snapToObjects="1">
      <p:cViewPr varScale="1">
        <p:scale>
          <a:sx n="83" d="100"/>
          <a:sy n="83" d="100"/>
        </p:scale>
        <p:origin x="1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0">
            <a:normAutofit/>
          </a:bodyPr>
          <a:lstStyle/>
          <a:p>
            <a:pPr lvl="0"/>
            <a:endParaRPr lang="pt-BR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D060CB-C107-4EAA-9697-30E97673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1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3/24/21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ystemicpeace.org/polityproject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Introdução à Ciência Política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Roteiro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Bueno de Mesquita, </a:t>
            </a:r>
            <a:r>
              <a:rPr lang="pt-BR" dirty="0" err="1"/>
              <a:t>Morrow</a:t>
            </a:r>
            <a:r>
              <a:rPr lang="pt-BR" dirty="0"/>
              <a:t>, </a:t>
            </a:r>
            <a:r>
              <a:rPr lang="pt-BR" dirty="0" err="1"/>
              <a:t>Siverson</a:t>
            </a:r>
            <a:r>
              <a:rPr lang="pt-BR" dirty="0"/>
              <a:t> e Smith (2001)</a:t>
            </a:r>
          </a:p>
          <a:p>
            <a:pPr lvl="1"/>
            <a:r>
              <a:rPr lang="pt-BR" i="1" dirty="0" err="1"/>
              <a:t>Political</a:t>
            </a:r>
            <a:r>
              <a:rPr lang="pt-BR" i="1" dirty="0"/>
              <a:t> </a:t>
            </a:r>
            <a:r>
              <a:rPr lang="pt-BR" i="1" dirty="0" err="1"/>
              <a:t>Competition</a:t>
            </a:r>
            <a:r>
              <a:rPr lang="pt-BR" i="1" dirty="0"/>
              <a:t> </a:t>
            </a:r>
            <a:r>
              <a:rPr lang="pt-BR" i="1" dirty="0" err="1"/>
              <a:t>and</a:t>
            </a:r>
            <a:r>
              <a:rPr lang="pt-BR" i="1" dirty="0"/>
              <a:t> </a:t>
            </a:r>
            <a:r>
              <a:rPr lang="pt-BR" i="1" dirty="0" err="1"/>
              <a:t>Economic</a:t>
            </a:r>
            <a:r>
              <a:rPr lang="pt-BR" i="1" dirty="0"/>
              <a:t> </a:t>
            </a:r>
            <a:r>
              <a:rPr lang="pt-BR" i="1" dirty="0" err="1"/>
              <a:t>Growth</a:t>
            </a: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95102-5BAE-D54B-919E-0B350DF7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90542-237A-7C45-B168-33267A22F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marL="400050" lvl="1" indent="0">
              <a:buNone/>
            </a:pPr>
            <a:r>
              <a:rPr lang="pt-BR" dirty="0"/>
              <a:t>1) Explorar a visão da Teoria do </a:t>
            </a:r>
            <a:r>
              <a:rPr lang="pt-BR" dirty="0" err="1"/>
              <a:t>Seleitorado</a:t>
            </a:r>
            <a:r>
              <a:rPr lang="pt-BR" dirty="0"/>
              <a:t> sobre a política e os conceitos centrais desta teoria:</a:t>
            </a:r>
          </a:p>
          <a:p>
            <a:pPr lvl="3"/>
            <a:r>
              <a:rPr lang="pt-BR" dirty="0">
                <a:solidFill>
                  <a:prstClr val="black"/>
                </a:solidFill>
              </a:rPr>
              <a:t>Liderança e desafiador (“</a:t>
            </a:r>
            <a:r>
              <a:rPr lang="pt-BR" dirty="0" err="1">
                <a:solidFill>
                  <a:prstClr val="black"/>
                </a:solidFill>
              </a:rPr>
              <a:t>challenger</a:t>
            </a:r>
            <a:r>
              <a:rPr lang="pt-BR" dirty="0">
                <a:solidFill>
                  <a:prstClr val="black"/>
                </a:solidFill>
              </a:rPr>
              <a:t>”)</a:t>
            </a:r>
          </a:p>
          <a:p>
            <a:pPr lvl="3"/>
            <a:r>
              <a:rPr lang="pt-BR" dirty="0">
                <a:solidFill>
                  <a:prstClr val="black"/>
                </a:solidFill>
              </a:rPr>
              <a:t>Residentes e </a:t>
            </a:r>
            <a:r>
              <a:rPr lang="pt-BR" dirty="0" err="1">
                <a:solidFill>
                  <a:prstClr val="black"/>
                </a:solidFill>
              </a:rPr>
              <a:t>seleitorado</a:t>
            </a:r>
            <a:endParaRPr lang="pt-BR" dirty="0">
              <a:solidFill>
                <a:prstClr val="black"/>
              </a:solidFill>
            </a:endParaRPr>
          </a:p>
          <a:p>
            <a:pPr lvl="3"/>
            <a:r>
              <a:rPr lang="pt-BR" dirty="0">
                <a:solidFill>
                  <a:prstClr val="black"/>
                </a:solidFill>
              </a:rPr>
              <a:t>Coalizão vencedora</a:t>
            </a:r>
            <a:endParaRPr lang="pt-BR" dirty="0"/>
          </a:p>
          <a:p>
            <a:pPr marL="400050" lvl="1" indent="0">
              <a:buNone/>
            </a:pPr>
            <a:r>
              <a:rPr lang="pt-BR" dirty="0"/>
              <a:t>2) Apresentar e discutir o conceito de bem público</a:t>
            </a:r>
          </a:p>
          <a:p>
            <a:pPr marL="400050" lvl="1" indent="0">
              <a:buNone/>
            </a:pPr>
            <a:r>
              <a:rPr lang="pt-BR" dirty="0"/>
              <a:t>3) Discutir desafios de definição </a:t>
            </a:r>
            <a:r>
              <a:rPr lang="pt-BR"/>
              <a:t>e mensuração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941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i="1" dirty="0"/>
              <a:t>Competição Política e Crescimento Econômico</a:t>
            </a:r>
            <a:br>
              <a:rPr lang="pt-BR" dirty="0">
                <a:ea typeface="+mj-ea"/>
              </a:rPr>
            </a:br>
            <a:r>
              <a:rPr lang="pt-BR" sz="2700" dirty="0">
                <a:ea typeface="+mj-ea"/>
              </a:rPr>
              <a:t>Bueno de Mesquita, Smith, </a:t>
            </a:r>
            <a:r>
              <a:rPr lang="pt-BR" sz="2700" dirty="0" err="1">
                <a:ea typeface="+mj-ea"/>
              </a:rPr>
              <a:t>Siverson</a:t>
            </a:r>
            <a:r>
              <a:rPr lang="pt-BR" sz="2700" dirty="0">
                <a:ea typeface="+mj-ea"/>
              </a:rPr>
              <a:t> e </a:t>
            </a:r>
            <a:r>
              <a:rPr lang="pt-BR" sz="2700" dirty="0" err="1">
                <a:ea typeface="+mj-ea"/>
              </a:rPr>
              <a:t>Morrow</a:t>
            </a:r>
            <a:endParaRPr lang="pt-BR" sz="2700" dirty="0">
              <a:ea typeface="+mj-ea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/>
          </a:p>
          <a:p>
            <a:pPr eaLnBrk="1" hangingPunct="1"/>
            <a:r>
              <a:rPr lang="pt-BR" dirty="0"/>
              <a:t>A vida no estado de natureza </a:t>
            </a:r>
            <a:r>
              <a:rPr lang="pt-BR" dirty="0" err="1"/>
              <a:t>hobbesiano</a:t>
            </a:r>
            <a:r>
              <a:rPr lang="pt-BR" dirty="0"/>
              <a:t>:</a:t>
            </a:r>
          </a:p>
          <a:p>
            <a:pPr lvl="1" eaLnBrk="1" hangingPunct="1"/>
            <a:r>
              <a:rPr lang="pt-BR" altLang="pt-BR" dirty="0"/>
              <a:t>“</a:t>
            </a:r>
            <a:r>
              <a:rPr lang="pt-BR" altLang="ja-JP" dirty="0" err="1"/>
              <a:t>solitary</a:t>
            </a:r>
            <a:r>
              <a:rPr lang="pt-BR" altLang="ja-JP" dirty="0"/>
              <a:t>, </a:t>
            </a:r>
            <a:r>
              <a:rPr lang="pt-BR" altLang="ja-JP" dirty="0" err="1"/>
              <a:t>poore</a:t>
            </a:r>
            <a:r>
              <a:rPr lang="pt-BR" altLang="ja-JP" dirty="0"/>
              <a:t>, </a:t>
            </a:r>
            <a:r>
              <a:rPr lang="pt-BR" altLang="ja-JP" dirty="0" err="1"/>
              <a:t>nasty</a:t>
            </a:r>
            <a:r>
              <a:rPr lang="pt-BR" altLang="ja-JP" dirty="0"/>
              <a:t>, </a:t>
            </a:r>
            <a:r>
              <a:rPr lang="pt-BR" altLang="ja-JP" dirty="0" err="1"/>
              <a:t>brutish</a:t>
            </a:r>
            <a:r>
              <a:rPr lang="pt-BR" altLang="ja-JP" dirty="0"/>
              <a:t> </a:t>
            </a:r>
            <a:r>
              <a:rPr lang="pt-BR" altLang="ja-JP" dirty="0" err="1"/>
              <a:t>and</a:t>
            </a:r>
            <a:r>
              <a:rPr lang="pt-BR" altLang="ja-JP" dirty="0"/>
              <a:t> short</a:t>
            </a:r>
            <a:r>
              <a:rPr lang="pt-BR" altLang="pt-BR" dirty="0"/>
              <a:t>”</a:t>
            </a:r>
            <a:endParaRPr lang="pt-BR" altLang="ja-JP" dirty="0"/>
          </a:p>
          <a:p>
            <a:pPr lvl="1" eaLnBrk="1" hangingPunct="1"/>
            <a:r>
              <a:rPr lang="pt-BR" dirty="0"/>
              <a:t>Como explicar que líderes autoritários permaneçam no poder, em média, por muito mais tempo que líderes democráticos?</a:t>
            </a:r>
          </a:p>
        </p:txBody>
      </p:sp>
    </p:spTree>
    <p:extLst>
      <p:ext uri="{BB962C8B-B14F-4D97-AF65-F5344CB8AC3E}">
        <p14:creationId xmlns:p14="http://schemas.microsoft.com/office/powerpoint/2010/main" val="7659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2C0299-1D87-4DA3-8365-365D2A711B40}" type="slidenum">
              <a:rPr lang="en-US"/>
              <a:pPr/>
              <a:t>5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pt-BR" sz="3600" i="1" dirty="0"/>
              <a:t>Competição Política e Crescimento Econômico</a:t>
            </a:r>
            <a:br>
              <a:rPr lang="pt-BR" dirty="0"/>
            </a:br>
            <a:r>
              <a:rPr lang="pt-BR" sz="2700" dirty="0"/>
              <a:t>Bueno de Mesquita, Smith, </a:t>
            </a:r>
            <a:r>
              <a:rPr lang="pt-BR" sz="2700" dirty="0" err="1"/>
              <a:t>Siverson</a:t>
            </a:r>
            <a:r>
              <a:rPr lang="pt-BR" sz="2700" dirty="0"/>
              <a:t> e </a:t>
            </a:r>
            <a:r>
              <a:rPr lang="pt-BR" sz="2700" dirty="0" err="1"/>
              <a:t>Morrow</a:t>
            </a:r>
            <a:endParaRPr lang="en-US" sz="2700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Elementos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unidade</a:t>
            </a:r>
            <a:r>
              <a:rPr lang="en-US" dirty="0"/>
              <a:t> </a:t>
            </a:r>
            <a:r>
              <a:rPr lang="en-US" dirty="0" err="1"/>
              <a:t>política</a:t>
            </a:r>
            <a:r>
              <a:rPr lang="en-US" dirty="0"/>
              <a:t> (Estado)</a:t>
            </a:r>
          </a:p>
          <a:p>
            <a:pPr lvl="3" eaLnBrk="1" hangingPunct="1"/>
            <a:r>
              <a:rPr lang="en-US" sz="2800" dirty="0"/>
              <a:t>Leadership</a:t>
            </a:r>
          </a:p>
          <a:p>
            <a:pPr lvl="3" eaLnBrk="1" hangingPunct="1"/>
            <a:r>
              <a:rPr lang="en-US" sz="2800" dirty="0"/>
              <a:t>Challenger</a:t>
            </a:r>
          </a:p>
          <a:p>
            <a:pPr lvl="3" eaLnBrk="1" hangingPunct="1"/>
            <a:r>
              <a:rPr lang="en-US" sz="2800" dirty="0"/>
              <a:t>Residents (N)</a:t>
            </a:r>
          </a:p>
          <a:p>
            <a:pPr lvl="3" eaLnBrk="1" hangingPunct="1"/>
            <a:r>
              <a:rPr lang="en-US" sz="2800" dirty="0" err="1"/>
              <a:t>Selectorate</a:t>
            </a:r>
            <a:r>
              <a:rPr lang="en-US" sz="2800" dirty="0"/>
              <a:t> (S)</a:t>
            </a:r>
          </a:p>
          <a:p>
            <a:pPr lvl="3" eaLnBrk="1" hangingPunct="1"/>
            <a:r>
              <a:rPr lang="en-US" sz="2800" dirty="0"/>
              <a:t>Winning coalition (W)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0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FDBE84-5BDC-4F3E-A9D8-47EDEBAA1A18}" type="slidenum">
              <a:rPr lang="en-US"/>
              <a:pPr/>
              <a:t>6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pt-BR" sz="3600" i="1" dirty="0"/>
              <a:t>Competição Política e Crescimento Econômico</a:t>
            </a:r>
            <a:br>
              <a:rPr lang="pt-BR" dirty="0"/>
            </a:br>
            <a:r>
              <a:rPr lang="pt-BR" sz="2700" dirty="0"/>
              <a:t>Bueno de Mesquita, Smith, </a:t>
            </a:r>
            <a:r>
              <a:rPr lang="pt-BR" sz="2700" dirty="0" err="1"/>
              <a:t>Siverson</a:t>
            </a:r>
            <a:r>
              <a:rPr lang="pt-BR" sz="2700" dirty="0"/>
              <a:t> e </a:t>
            </a:r>
            <a:r>
              <a:rPr lang="pt-BR" sz="2700" dirty="0" err="1"/>
              <a:t>Morrow</a:t>
            </a:r>
            <a:endParaRPr lang="en-US" sz="2700" dirty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Clr>
                <a:schemeClr val="tx1"/>
              </a:buClr>
              <a:buFontTx/>
              <a:buNone/>
            </a:pPr>
            <a:endParaRPr lang="en-US" sz="3100" dirty="0"/>
          </a:p>
          <a:p>
            <a:pPr lvl="1" eaLnBrk="1" hangingPunct="1">
              <a:buClr>
                <a:schemeClr val="tx1"/>
              </a:buClr>
              <a:buFontTx/>
              <a:buNone/>
            </a:pP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Decisões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líderes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impostos</a:t>
            </a:r>
            <a:r>
              <a:rPr lang="en-US" sz="2700" dirty="0">
                <a:latin typeface="Times New Roman" pitchFamily="18" charset="0"/>
              </a:rPr>
              <a:t> (</a:t>
            </a:r>
            <a:r>
              <a:rPr lang="en-US" sz="2700" dirty="0" err="1">
                <a:latin typeface="Times New Roman" pitchFamily="18" charset="0"/>
              </a:rPr>
              <a:t>trabalho</a:t>
            </a:r>
            <a:r>
              <a:rPr lang="en-US" sz="2700" dirty="0">
                <a:latin typeface="Times New Roman" pitchFamily="18" charset="0"/>
              </a:rPr>
              <a:t> v. </a:t>
            </a:r>
            <a:r>
              <a:rPr lang="en-US" sz="2700" dirty="0" err="1">
                <a:latin typeface="Times New Roman" pitchFamily="18" charset="0"/>
              </a:rPr>
              <a:t>lazer</a:t>
            </a:r>
            <a:r>
              <a:rPr lang="en-US" sz="2700" dirty="0">
                <a:latin typeface="Times New Roman" pitchFamily="18" charset="0"/>
              </a:rPr>
              <a:t>)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Gasto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público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de bens </a:t>
            </a:r>
            <a:r>
              <a:rPr lang="en-US" sz="2700" dirty="0">
                <a:latin typeface="Times New Roman" pitchFamily="18" charset="0"/>
              </a:rPr>
              <a:t>(bens </a:t>
            </a:r>
            <a:r>
              <a:rPr lang="en-US" sz="2700" dirty="0" err="1">
                <a:latin typeface="Times New Roman" pitchFamily="18" charset="0"/>
              </a:rPr>
              <a:t>públicos</a:t>
            </a:r>
            <a:r>
              <a:rPr lang="en-US" sz="2700" dirty="0">
                <a:latin typeface="Times New Roman" pitchFamily="18" charset="0"/>
              </a:rPr>
              <a:t> v. bens </a:t>
            </a:r>
            <a:r>
              <a:rPr lang="en-US" sz="2700" dirty="0" err="1">
                <a:latin typeface="Times New Roman" pitchFamily="18" charset="0"/>
              </a:rPr>
              <a:t>privados</a:t>
            </a:r>
            <a:r>
              <a:rPr lang="en-US" sz="2700" dirty="0">
                <a:latin typeface="Times New Roman" pitchFamily="18" charset="0"/>
              </a:rPr>
              <a:t>)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>
                <a:latin typeface="Times New Roman" pitchFamily="18" charset="0"/>
              </a:rPr>
              <a:t>			→ </a:t>
            </a:r>
            <a:r>
              <a:rPr lang="en-US" dirty="0" err="1">
                <a:latin typeface="Times New Roman" pitchFamily="18" charset="0"/>
              </a:rPr>
              <a:t>Definição</a:t>
            </a:r>
            <a:r>
              <a:rPr lang="en-US" dirty="0">
                <a:latin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</a:rPr>
              <a:t>bem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público</a:t>
            </a:r>
            <a:r>
              <a:rPr lang="en-US" dirty="0">
                <a:latin typeface="Times New Roman" pitchFamily="18" charset="0"/>
              </a:rPr>
              <a:t>: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>
                <a:latin typeface="Times New Roman" pitchFamily="18" charset="0"/>
              </a:rPr>
              <a:t>				</a:t>
            </a:r>
            <a:r>
              <a:rPr lang="en-US" sz="1800" dirty="0">
                <a:latin typeface="Times New Roman" pitchFamily="18" charset="0"/>
              </a:rPr>
              <a:t>	* </a:t>
            </a:r>
            <a:r>
              <a:rPr lang="en-US" sz="1800" dirty="0" err="1">
                <a:latin typeface="Times New Roman" pitchFamily="18" charset="0"/>
              </a:rPr>
              <a:t>Impossibilidade</a:t>
            </a:r>
            <a:r>
              <a:rPr lang="en-US" sz="1800" dirty="0">
                <a:latin typeface="Times New Roman" pitchFamily="18" charset="0"/>
              </a:rPr>
              <a:t> de </a:t>
            </a:r>
            <a:r>
              <a:rPr lang="en-US" sz="1800" dirty="0" err="1">
                <a:latin typeface="Times New Roman" pitchFamily="18" charset="0"/>
              </a:rPr>
              <a:t>exclusão</a:t>
            </a:r>
            <a:endParaRPr lang="en-US" sz="1800" dirty="0">
              <a:latin typeface="Times New Roman" pitchFamily="18" charset="0"/>
            </a:endParaRP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1800" dirty="0">
                <a:latin typeface="Times New Roman" pitchFamily="18" charset="0"/>
              </a:rPr>
              <a:t>					* </a:t>
            </a:r>
            <a:r>
              <a:rPr lang="en-US" sz="1800" dirty="0" err="1">
                <a:latin typeface="Times New Roman" pitchFamily="18" charset="0"/>
              </a:rPr>
              <a:t>Consumo</a:t>
            </a:r>
            <a:r>
              <a:rPr lang="en-US" sz="1800" dirty="0">
                <a:latin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</a:rPr>
              <a:t>não</a:t>
            </a:r>
            <a:r>
              <a:rPr lang="en-US" sz="1800" dirty="0">
                <a:latin typeface="Times New Roman" pitchFamily="18" charset="0"/>
              </a:rPr>
              <a:t>-rival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EA7109-D73B-4416-9FF8-17FA5CF3D03E}" type="slidenum">
              <a:rPr lang="en-US"/>
              <a:pPr/>
              <a:t>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 </a:t>
            </a:r>
            <a:r>
              <a:rPr lang="en-US" sz="4000" dirty="0">
                <a:ea typeface="+mj-ea"/>
              </a:rPr>
              <a:t>Winning Coalition (W) e </a:t>
            </a:r>
            <a:r>
              <a:rPr lang="en-US" sz="4000" dirty="0" err="1">
                <a:ea typeface="+mj-ea"/>
              </a:rPr>
              <a:t>Selectorate</a:t>
            </a:r>
            <a:r>
              <a:rPr lang="en-US" sz="4000" dirty="0">
                <a:ea typeface="+mj-ea"/>
              </a:rPr>
              <a:t> (S)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300" dirty="0"/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Como </a:t>
            </a:r>
            <a:r>
              <a:rPr lang="en-US" sz="2800" dirty="0" err="1"/>
              <a:t>definir</a:t>
            </a:r>
            <a:r>
              <a:rPr lang="en-US" sz="2800" dirty="0"/>
              <a:t> (</a:t>
            </a:r>
            <a:r>
              <a:rPr lang="en-US" sz="2800" dirty="0" err="1"/>
              <a:t>mensurar</a:t>
            </a:r>
            <a:r>
              <a:rPr lang="en-US" sz="2800" dirty="0"/>
              <a:t>) </a:t>
            </a:r>
            <a:r>
              <a:rPr lang="en-US" altLang="pt-BR" sz="2800" dirty="0"/>
              <a:t>“</a:t>
            </a:r>
            <a:r>
              <a:rPr lang="en-US" sz="2800" dirty="0"/>
              <a:t>W</a:t>
            </a:r>
            <a:r>
              <a:rPr lang="en-US" altLang="pt-BR" sz="2800" dirty="0"/>
              <a:t>”</a:t>
            </a:r>
            <a:r>
              <a:rPr lang="en-US" sz="2800" dirty="0"/>
              <a:t>?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Medidas</a:t>
            </a:r>
            <a:r>
              <a:rPr lang="en-US" sz="2400" dirty="0"/>
              <a:t> </a:t>
            </a:r>
            <a:r>
              <a:rPr lang="en-US" sz="2400" dirty="0" err="1"/>
              <a:t>contínuas</a:t>
            </a:r>
            <a:r>
              <a:rPr lang="en-US" sz="2400" dirty="0"/>
              <a:t> e </a:t>
            </a:r>
            <a:r>
              <a:rPr lang="en-US" sz="2400" dirty="0" err="1"/>
              <a:t>medidas</a:t>
            </a:r>
            <a:r>
              <a:rPr lang="en-US" sz="2400" dirty="0"/>
              <a:t> </a:t>
            </a:r>
            <a:r>
              <a:rPr lang="en-US" sz="2400" dirty="0" err="1"/>
              <a:t>categóricas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Projeto</a:t>
            </a:r>
            <a:r>
              <a:rPr lang="en-US" sz="2400" dirty="0"/>
              <a:t> Polity IV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sz="2100" dirty="0">
                <a:hlinkClick r:id="rId2"/>
              </a:rPr>
              <a:t>http://www.systemicpeace.org/polityproject.html</a:t>
            </a:r>
            <a:endParaRPr lang="en-US" sz="21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Como </a:t>
            </a:r>
            <a:r>
              <a:rPr lang="en-US" sz="2800" dirty="0" err="1"/>
              <a:t>definir</a:t>
            </a:r>
            <a:r>
              <a:rPr lang="en-US" sz="2800" dirty="0"/>
              <a:t> </a:t>
            </a:r>
            <a:r>
              <a:rPr lang="en-US" altLang="pt-BR" sz="2800" dirty="0"/>
              <a:t>“</a:t>
            </a:r>
            <a:r>
              <a:rPr lang="en-US" sz="2800" dirty="0"/>
              <a:t>S</a:t>
            </a:r>
            <a:r>
              <a:rPr lang="en-US" altLang="pt-BR" sz="2800" dirty="0"/>
              <a:t>”</a:t>
            </a:r>
            <a:r>
              <a:rPr lang="en-US" sz="28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Origem</a:t>
            </a:r>
            <a:r>
              <a:rPr lang="en-US" sz="2000" dirty="0"/>
              <a:t> </a:t>
            </a:r>
            <a:r>
              <a:rPr lang="en-US" sz="2000" dirty="0" err="1"/>
              <a:t>pessoal</a:t>
            </a:r>
            <a:r>
              <a:rPr lang="en-US" sz="2000" dirty="0"/>
              <a:t> (local de </a:t>
            </a:r>
            <a:r>
              <a:rPr lang="en-US" sz="2000" dirty="0" err="1"/>
              <a:t>nascimento</a:t>
            </a:r>
            <a:r>
              <a:rPr lang="en-US" sz="2000" dirty="0"/>
              <a:t>, </a:t>
            </a:r>
            <a:r>
              <a:rPr lang="en-US" sz="2000" dirty="0" err="1"/>
              <a:t>hereditariedade</a:t>
            </a:r>
            <a:r>
              <a:rPr lang="en-US" sz="20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Características</a:t>
            </a:r>
            <a:r>
              <a:rPr lang="en-US" sz="2000" dirty="0"/>
              <a:t> </a:t>
            </a:r>
            <a:r>
              <a:rPr lang="en-US" sz="2000" dirty="0" err="1"/>
              <a:t>especiais</a:t>
            </a:r>
            <a:r>
              <a:rPr lang="en-US" sz="2000" dirty="0"/>
              <a:t> (</a:t>
            </a:r>
            <a:r>
              <a:rPr lang="en-US" sz="2000" dirty="0" err="1"/>
              <a:t>habilidades</a:t>
            </a:r>
            <a:r>
              <a:rPr lang="en-US" sz="2000" dirty="0"/>
              <a:t>, </a:t>
            </a:r>
            <a:r>
              <a:rPr lang="en-US" sz="2000" dirty="0" err="1"/>
              <a:t>crenças</a:t>
            </a:r>
            <a:r>
              <a:rPr lang="en-US" sz="2000" dirty="0"/>
              <a:t>, </a:t>
            </a:r>
            <a:r>
              <a:rPr lang="en-US" sz="2000" dirty="0" err="1"/>
              <a:t>conhecimento</a:t>
            </a:r>
            <a:r>
              <a:rPr lang="en-US" sz="20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Renda, </a:t>
            </a:r>
            <a:r>
              <a:rPr lang="en-US" sz="2000" dirty="0" err="1"/>
              <a:t>gênero</a:t>
            </a:r>
            <a:r>
              <a:rPr lang="en-US" sz="2000" dirty="0"/>
              <a:t>, </a:t>
            </a:r>
            <a:r>
              <a:rPr lang="en-US" sz="2000" dirty="0" err="1"/>
              <a:t>idade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8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O Rei Leopoldo II da </a:t>
            </a:r>
            <a:r>
              <a:rPr lang="en-US" sz="2800" dirty="0" err="1"/>
              <a:t>Bélgica</a:t>
            </a:r>
            <a:r>
              <a:rPr lang="en-US" sz="2800" dirty="0"/>
              <a:t> (1865-1909)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/>
              <a:t>Proprietário</a:t>
            </a:r>
            <a:r>
              <a:rPr lang="en-US" sz="2000" dirty="0"/>
              <a:t> do Congo </a:t>
            </a:r>
            <a:r>
              <a:rPr lang="en-US" sz="2000" dirty="0" err="1"/>
              <a:t>Belga</a:t>
            </a:r>
            <a:r>
              <a:rPr lang="en-US" sz="2000" dirty="0"/>
              <a:t> (1885-1908)</a:t>
            </a:r>
          </a:p>
          <a:p>
            <a:pPr eaLnBrk="1" hangingPunct="1">
              <a:lnSpc>
                <a:spcPct val="80000"/>
              </a:lnSpc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27451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1FBE92-61AE-464E-A969-8188EE9788D9}" type="slidenum">
              <a:rPr lang="en-US"/>
              <a:pPr/>
              <a:t>8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/>
              <a:t>Coalizões Amplas e Sociedades mais Ricas</a:t>
            </a:r>
            <a:br>
              <a:rPr lang="en-US" sz="3100"/>
            </a:br>
            <a:r>
              <a:rPr lang="en-US" sz="2400" b="1"/>
              <a:t>(</a:t>
            </a:r>
            <a:r>
              <a:rPr lang="en-US" sz="2400" i="1"/>
              <a:t>The Logic of Political Survival</a:t>
            </a:r>
            <a:r>
              <a:rPr lang="en-US" sz="2400" b="1"/>
              <a:t>, </a:t>
            </a:r>
            <a:r>
              <a:rPr lang="en-US" sz="2400"/>
              <a:t>p. 150</a:t>
            </a:r>
            <a:r>
              <a:rPr lang="en-US" sz="2400" b="1"/>
              <a:t>)</a:t>
            </a:r>
          </a:p>
        </p:txBody>
      </p:sp>
      <p:graphicFrame>
        <p:nvGraphicFramePr>
          <p:cNvPr id="55301" name="Group 5"/>
          <p:cNvGraphicFramePr>
            <a:graphicFrameLocks noGrp="1"/>
          </p:cNvGraphicFramePr>
          <p:nvPr>
            <p:ph idx="1"/>
          </p:nvPr>
        </p:nvGraphicFramePr>
        <p:xfrm>
          <a:off x="1676400" y="1828800"/>
          <a:ext cx="6248400" cy="4038602"/>
        </p:xfrm>
        <a:graphic>
          <a:graphicData uri="http://schemas.openxmlformats.org/drawingml/2006/table">
            <a:tbl>
              <a:tblPr/>
              <a:tblGrid>
                <a:gridCol w="208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Number of observations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Per capita GDP (mean)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$2,306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$2,891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1,374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$1,345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1,617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$3,147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1,086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$16,180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086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6398</TotalTime>
  <Words>377</Words>
  <Application>Microsoft Macintosh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Wingdings</vt:lpstr>
      <vt:lpstr>Office Theme</vt:lpstr>
      <vt:lpstr>Introdução à Ciência Política</vt:lpstr>
      <vt:lpstr>Roteiro</vt:lpstr>
      <vt:lpstr>Objetivos</vt:lpstr>
      <vt:lpstr>Competição Política e Crescimento Econômico Bueno de Mesquita, Smith, Siverson e Morrow</vt:lpstr>
      <vt:lpstr>Competição Política e Crescimento Econômico Bueno de Mesquita, Smith, Siverson e Morrow</vt:lpstr>
      <vt:lpstr>Competição Política e Crescimento Econômico Bueno de Mesquita, Smith, Siverson e Morrow</vt:lpstr>
      <vt:lpstr> Winning Coalition (W) e Selectorate (S)</vt:lpstr>
      <vt:lpstr>Coalizões Amplas e Sociedades mais Ricas (The Logic of Political Survival, p. 150)</vt:lpstr>
    </vt:vector>
  </TitlesOfParts>
  <Company>University of Sao Paulo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114</cp:revision>
  <dcterms:created xsi:type="dcterms:W3CDTF">2012-08-17T19:15:05Z</dcterms:created>
  <dcterms:modified xsi:type="dcterms:W3CDTF">2021-03-24T17:06:49Z</dcterms:modified>
</cp:coreProperties>
</file>