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9" r:id="rId2"/>
    <p:sldId id="395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65" r:id="rId12"/>
    <p:sldId id="480" r:id="rId13"/>
    <p:sldId id="479" r:id="rId14"/>
    <p:sldId id="466" r:id="rId15"/>
    <p:sldId id="460" r:id="rId16"/>
    <p:sldId id="461" r:id="rId17"/>
    <p:sldId id="462" r:id="rId18"/>
    <p:sldId id="469" r:id="rId19"/>
    <p:sldId id="4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60C66-E090-432F-B8F3-552218BD421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54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60C66-E090-432F-B8F3-552218BD421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6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06/06/2024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06/06/2024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06/06/2024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06/06/2024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5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redução da evaporação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saída da produtividade de água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BDA825-3D7F-49C3-A1B6-4D78F7F2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81025"/>
            <a:ext cx="8548585" cy="26193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23856A-5183-4C6C-B40B-E93B227B9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3886217"/>
            <a:ext cx="7701697" cy="2133578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0155A4D-831B-4D63-B56B-FE27EDFF0568}"/>
              </a:ext>
            </a:extLst>
          </p:cNvPr>
          <p:cNvCxnSpPr>
            <a:cxnSpLocks/>
          </p:cNvCxnSpPr>
          <p:nvPr/>
        </p:nvCxnSpPr>
        <p:spPr>
          <a:xfrm>
            <a:off x="1066800" y="4800600"/>
            <a:ext cx="1524000" cy="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6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0999" y="55748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>
                <a:solidFill>
                  <a:srgbClr val="0070C0"/>
                </a:solidFill>
                <a:latin typeface="+mj-lt"/>
              </a:rPr>
              <a:t>Ainda falta:</a:t>
            </a:r>
          </a:p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Incluir a redução da evaporação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Evapotranspiration is the sum of plant transpiration and evaporation | U.S.  Geological Survey">
            <a:extLst>
              <a:ext uri="{FF2B5EF4-FFF2-40B4-BE49-F238E27FC236}">
                <a16:creationId xmlns:a16="http://schemas.microsoft.com/office/drawing/2014/main" id="{E57ECB85-15F6-44FA-BB4C-C8828E76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5478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E1DF8B-4FCF-4EC3-8A90-662ADA69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" y="1758165"/>
            <a:ext cx="8112065" cy="50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E572BEF-18F7-40EC-8E1A-CD8CB7FA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" y="1722222"/>
            <a:ext cx="4702834" cy="28777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1D05C7-861D-43FC-BDAA-548EFBBE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3692810"/>
            <a:ext cx="5276850" cy="29651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F0DF74D-7AA1-4770-B780-6EB2DACDB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" y="185648"/>
            <a:ext cx="9144000" cy="13821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A88416-8C94-4766-9159-0AC7483EE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410" y="1984390"/>
            <a:ext cx="4702835" cy="14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43472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Incluir a redução da evaporação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458" name="Picture 2" descr="Crop Residue Saves Water | Irrigated Agriculture | Washington ...">
            <a:extLst>
              <a:ext uri="{FF2B5EF4-FFF2-40B4-BE49-F238E27FC236}">
                <a16:creationId xmlns:a16="http://schemas.microsoft.com/office/drawing/2014/main" id="{23F1D315-DFF9-4872-8D2F-5D87A427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b="12658"/>
          <a:stretch/>
        </p:blipFill>
        <p:spPr bwMode="auto">
          <a:xfrm>
            <a:off x="1752600" y="1720641"/>
            <a:ext cx="6324600" cy="43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6281216-E976-4B9B-B1E4-58F47258D4AB}"/>
              </a:ext>
            </a:extLst>
          </p:cNvPr>
          <p:cNvSpPr txBox="1"/>
          <p:nvPr/>
        </p:nvSpPr>
        <p:spPr>
          <a:xfrm>
            <a:off x="938548" y="2133600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solidFill>
                  <a:schemeClr val="tx2"/>
                </a:solidFill>
                <a:latin typeface="+mj-lt"/>
              </a:rPr>
              <a:t>E</a:t>
            </a:r>
            <a:endParaRPr lang="en-US" sz="48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B9BDB5-019C-4212-AB20-FD52EF4A938D}"/>
              </a:ext>
            </a:extLst>
          </p:cNvPr>
          <p:cNvSpPr txBox="1"/>
          <p:nvPr/>
        </p:nvSpPr>
        <p:spPr>
          <a:xfrm>
            <a:off x="234101" y="3119128"/>
            <a:ext cx="166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err="1">
                <a:solidFill>
                  <a:schemeClr val="tx2"/>
                </a:solidFill>
                <a:latin typeface="+mj-lt"/>
              </a:rPr>
              <a:t>E</a:t>
            </a:r>
            <a:r>
              <a:rPr lang="pt-BR" sz="2800" b="1" baseline="-25000" dirty="0" err="1">
                <a:solidFill>
                  <a:schemeClr val="tx2"/>
                </a:solidFill>
                <a:latin typeface="+mj-lt"/>
              </a:rPr>
              <a:t>pot</a:t>
            </a:r>
            <a:endParaRPr lang="en-US" sz="2800" b="1" baseline="-25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BAFC73C-EC42-4E98-B7E2-79CBEE1DD16A}"/>
              </a:ext>
            </a:extLst>
          </p:cNvPr>
          <p:cNvGrpSpPr/>
          <p:nvPr/>
        </p:nvGrpSpPr>
        <p:grpSpPr>
          <a:xfrm>
            <a:off x="1600200" y="3429000"/>
            <a:ext cx="5995652" cy="3122986"/>
            <a:chOff x="1600200" y="3429000"/>
            <a:chExt cx="5995652" cy="3122986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9B701C9-A793-4455-9792-CDB93BA5EAFC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429000"/>
              <a:ext cx="4800600" cy="2514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B8570E7-531D-48D9-A4AF-E342E6AD5617}"/>
                </a:ext>
              </a:extLst>
            </p:cNvPr>
            <p:cNvSpPr txBox="1"/>
            <p:nvPr/>
          </p:nvSpPr>
          <p:spPr>
            <a:xfrm>
              <a:off x="1600200" y="5967211"/>
              <a:ext cx="876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  <a:r>
                <a:rPr lang="pt-BR" sz="3200" b="1" baseline="-25000" dirty="0" err="1">
                  <a:solidFill>
                    <a:srgbClr val="FF0000"/>
                  </a:solidFill>
                </a:rPr>
                <a:t>cc</a:t>
              </a:r>
              <a:endParaRPr lang="en-US" sz="32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AC65844-175C-4DDF-A94E-01D759556D2E}"/>
                </a:ext>
              </a:extLst>
            </p:cNvPr>
            <p:cNvSpPr txBox="1"/>
            <p:nvPr/>
          </p:nvSpPr>
          <p:spPr>
            <a:xfrm>
              <a:off x="6425350" y="5943600"/>
              <a:ext cx="1170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  <a:r>
                <a:rPr lang="pt-BR" sz="3200" b="1" baseline="-25000" dirty="0" err="1">
                  <a:solidFill>
                    <a:srgbClr val="FF0000"/>
                  </a:solidFill>
                  <a:latin typeface="+mj-lt"/>
                </a:rPr>
                <a:t>pmp</a:t>
              </a:r>
              <a:endParaRPr lang="en-US" sz="3200" b="1" baseline="-25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12F710-DE78-4932-AA4D-98A4DA433A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88729" y="1748366"/>
          <a:ext cx="3289825" cy="137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218960" imgH="507960" progId="Equation.DSMT4">
                  <p:embed/>
                </p:oleObj>
              </mc:Choice>
              <mc:Fallback>
                <p:oleObj name="Equation" r:id="rId4" imgW="1218960" imgH="5079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612F710-DE78-4932-AA4D-98A4DA433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8729" y="1748366"/>
                        <a:ext cx="3289825" cy="137076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7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DF83517-9131-4564-89C2-F3A81756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10170"/>
            <a:ext cx="8124825" cy="27241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5177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Incluir a redução da evaporação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218E8AC-5FE8-4475-BD9F-D653A19116E5}"/>
              </a:ext>
            </a:extLst>
          </p:cNvPr>
          <p:cNvCxnSpPr>
            <a:cxnSpLocks/>
          </p:cNvCxnSpPr>
          <p:nvPr/>
        </p:nvCxnSpPr>
        <p:spPr>
          <a:xfrm flipV="1">
            <a:off x="2743200" y="4419600"/>
            <a:ext cx="183887" cy="106680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EECD27C-AB3D-4FC2-BB2D-6AB7D0C03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1058"/>
              </p:ext>
            </p:extLst>
          </p:nvPr>
        </p:nvGraphicFramePr>
        <p:xfrm>
          <a:off x="1282175" y="5334839"/>
          <a:ext cx="3289825" cy="137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18960" imgH="507960" progId="Equation.DSMT4">
                  <p:embed/>
                </p:oleObj>
              </mc:Choice>
              <mc:Fallback>
                <p:oleObj name="Equation" r:id="rId4" imgW="1218960" imgH="5079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EECD27C-AB3D-4FC2-BB2D-6AB7D0C03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175" y="5334839"/>
                        <a:ext cx="3289825" cy="137076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72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589D47B-B1D2-4D11-BA0F-2FF476758CE4}"/>
              </a:ext>
            </a:extLst>
          </p:cNvPr>
          <p:cNvSpPr/>
          <p:nvPr/>
        </p:nvSpPr>
        <p:spPr>
          <a:xfrm>
            <a:off x="685800" y="838200"/>
            <a:ext cx="74477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  <a:latin typeface="+mj-lt"/>
              </a:rPr>
              <a:t>Produtividade da Água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WP</a:t>
            </a:r>
            <a:r>
              <a:rPr lang="pt-BR" sz="2800" b="1" i="1" baseline="-25000" dirty="0">
                <a:solidFill>
                  <a:srgbClr val="FF0000"/>
                </a:solidFill>
                <a:latin typeface="+mj-lt"/>
              </a:rPr>
              <a:t>ET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em kg m</a:t>
            </a:r>
            <a:r>
              <a:rPr lang="pt-BR" sz="2800" b="1" baseline="30000" dirty="0">
                <a:solidFill>
                  <a:srgbClr val="002060"/>
                </a:solidFill>
                <a:latin typeface="+mj-lt"/>
              </a:rPr>
              <a:t>‑3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) </a:t>
            </a:r>
            <a:br>
              <a:rPr lang="pt-BR" sz="2800" b="1" dirty="0">
                <a:solidFill>
                  <a:srgbClr val="002060"/>
                </a:solidFill>
                <a:latin typeface="+mj-lt"/>
              </a:rPr>
            </a:br>
            <a:r>
              <a:rPr lang="pt-BR" sz="2800" b="1" dirty="0">
                <a:solidFill>
                  <a:srgbClr val="0070C0"/>
                </a:solidFill>
                <a:latin typeface="+mj-lt"/>
              </a:rPr>
              <a:t>é igual ao rendimento ou </a:t>
            </a:r>
            <a:r>
              <a:rPr lang="pt-BR" sz="2800" b="1" i="1" dirty="0">
                <a:solidFill>
                  <a:srgbClr val="0070C0"/>
                </a:solidFill>
                <a:latin typeface="+mj-lt"/>
              </a:rPr>
              <a:t>Produtividade da Terra</a:t>
            </a:r>
            <a:r>
              <a:rPr lang="pt-BR" sz="2800" b="1" dirty="0">
                <a:solidFill>
                  <a:srgbClr val="0070C0"/>
                </a:solidFill>
                <a:latin typeface="+mj-lt"/>
              </a:rPr>
              <a:t> </a:t>
            </a:r>
            <a:br>
              <a:rPr lang="pt-BR" sz="2800" b="1" dirty="0">
                <a:solidFill>
                  <a:srgbClr val="0070C0"/>
                </a:solidFill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Y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em kg ha</a:t>
            </a:r>
            <a:r>
              <a:rPr lang="pt-BR" sz="2800" b="1" baseline="30000" dirty="0">
                <a:solidFill>
                  <a:srgbClr val="002060"/>
                </a:solidFill>
                <a:latin typeface="+mj-lt"/>
              </a:rPr>
              <a:t>‑1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) </a:t>
            </a:r>
            <a:br>
              <a:rPr lang="pt-BR" sz="2800" b="1" dirty="0">
                <a:solidFill>
                  <a:srgbClr val="002060"/>
                </a:solidFill>
                <a:latin typeface="+mj-lt"/>
              </a:rPr>
            </a:br>
            <a:r>
              <a:rPr lang="pt-BR" sz="2800" b="1" dirty="0">
                <a:solidFill>
                  <a:srgbClr val="0070C0"/>
                </a:solidFill>
                <a:latin typeface="+mj-lt"/>
              </a:rPr>
              <a:t>dividida pela 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ET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(em mm) </a:t>
            </a:r>
            <a:br>
              <a:rPr lang="pt-BR" sz="2800" b="1" dirty="0">
                <a:solidFill>
                  <a:srgbClr val="002060"/>
                </a:solidFill>
                <a:latin typeface="+mj-lt"/>
              </a:rPr>
            </a:br>
            <a:r>
              <a:rPr lang="pt-BR" sz="2000" b="1" dirty="0">
                <a:solidFill>
                  <a:srgbClr val="0070C0"/>
                </a:solidFill>
                <a:latin typeface="+mj-lt"/>
              </a:rPr>
              <a:t>multiplicada por 10 (conversão de unidades mm → m</a:t>
            </a:r>
            <a:r>
              <a:rPr lang="pt-BR" sz="2000" b="1" baseline="30000" dirty="0">
                <a:solidFill>
                  <a:srgbClr val="0070C0"/>
                </a:solidFill>
                <a:latin typeface="+mj-lt"/>
              </a:rPr>
              <a:t>3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/ha)</a:t>
            </a:r>
            <a:endParaRPr lang="pt-BR" sz="2000" b="1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FA4883C-FE14-42C0-B270-572F7A2FF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10575"/>
              </p:ext>
            </p:extLst>
          </p:nvPr>
        </p:nvGraphicFramePr>
        <p:xfrm>
          <a:off x="3282037" y="3139446"/>
          <a:ext cx="28971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FA4883C-FE14-42C0-B270-572F7A2FF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37" y="3139446"/>
                        <a:ext cx="2897188" cy="1371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F0B5DFCB-24C9-4178-B43C-D8D3C16CFD1B}"/>
              </a:ext>
            </a:extLst>
          </p:cNvPr>
          <p:cNvSpPr/>
          <p:nvPr/>
        </p:nvSpPr>
        <p:spPr>
          <a:xfrm>
            <a:off x="3902884" y="47251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Valores comuns para a </a:t>
            </a:r>
            <a:r>
              <a:rPr lang="pt-BR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pt-BR" i="1" baseline="-25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pt-BR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trigo 0.6-1.9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milho 1.2-2.3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arroz 0.5-1.1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sorgo 7-8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batata 6.2-11.6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2CD088-D54A-4DB8-8CFC-AA7BB3D4B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94" y="5443299"/>
            <a:ext cx="1291259" cy="12912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D3976C-B876-4CF6-9F7F-D785619DE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43" y="4268425"/>
            <a:ext cx="2562225" cy="11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589D47B-B1D2-4D11-BA0F-2FF476758CE4}"/>
              </a:ext>
            </a:extLst>
          </p:cNvPr>
          <p:cNvSpPr/>
          <p:nvPr/>
        </p:nvSpPr>
        <p:spPr>
          <a:xfrm>
            <a:off x="390903" y="1226401"/>
            <a:ext cx="83621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  <a:latin typeface="+mj-lt"/>
              </a:rPr>
              <a:t>Em condições irrigadas, a WP pode ser calculada em relação à irrigação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WP</a:t>
            </a:r>
            <a:r>
              <a:rPr lang="pt-BR" sz="2800" b="1" i="1" baseline="-25000" dirty="0">
                <a:solidFill>
                  <a:srgbClr val="FF0000"/>
                </a:solidFill>
                <a:latin typeface="+mj-lt"/>
              </a:rPr>
              <a:t>I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em kg m</a:t>
            </a:r>
            <a:r>
              <a:rPr lang="pt-BR" sz="2800" b="1" baseline="30000" dirty="0">
                <a:solidFill>
                  <a:srgbClr val="002060"/>
                </a:solidFill>
                <a:latin typeface="+mj-lt"/>
              </a:rPr>
              <a:t>‑3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)</a:t>
            </a:r>
            <a:r>
              <a:rPr lang="pt-BR" sz="2800" b="1" dirty="0">
                <a:solidFill>
                  <a:srgbClr val="0070C0"/>
                </a:solidFill>
                <a:latin typeface="+mj-lt"/>
              </a:rPr>
              <a:t>, dividindo o rendimento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Y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em kg ha</a:t>
            </a:r>
            <a:r>
              <a:rPr lang="pt-BR" sz="2800" b="1" baseline="30000" dirty="0">
                <a:solidFill>
                  <a:srgbClr val="002060"/>
                </a:solidFill>
                <a:latin typeface="+mj-lt"/>
              </a:rPr>
              <a:t>‑1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) </a:t>
            </a:r>
            <a:r>
              <a:rPr lang="pt-BR" sz="2800" b="1" dirty="0">
                <a:solidFill>
                  <a:srgbClr val="0070C0"/>
                </a:solidFill>
                <a:latin typeface="+mj-lt"/>
              </a:rPr>
              <a:t>pela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Irrigação </a:t>
            </a:r>
            <a:r>
              <a:rPr lang="pt-BR" sz="2800" b="1" i="1" dirty="0">
                <a:solidFill>
                  <a:srgbClr val="002060"/>
                </a:solidFill>
                <a:latin typeface="+mj-lt"/>
              </a:rPr>
              <a:t>I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(em mm) </a:t>
            </a:r>
            <a:br>
              <a:rPr lang="pt-BR" sz="2800" b="1" dirty="0">
                <a:solidFill>
                  <a:srgbClr val="002060"/>
                </a:solidFill>
                <a:latin typeface="+mj-lt"/>
              </a:rPr>
            </a:br>
            <a:r>
              <a:rPr lang="pt-BR" sz="2000" b="1" dirty="0">
                <a:solidFill>
                  <a:srgbClr val="0070C0"/>
                </a:solidFill>
                <a:latin typeface="+mj-lt"/>
              </a:rPr>
              <a:t>multiplicada por 10 (conversão de unidade mm → m</a:t>
            </a:r>
            <a:r>
              <a:rPr lang="pt-BR" sz="2000" b="1" baseline="30000" dirty="0">
                <a:solidFill>
                  <a:srgbClr val="0070C0"/>
                </a:solidFill>
                <a:latin typeface="+mj-lt"/>
              </a:rPr>
              <a:t>3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/ha)</a:t>
            </a:r>
            <a:endParaRPr lang="pt-BR" sz="2000" b="1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FA4883C-FE14-42C0-B270-572F7A2FF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2301"/>
              </p:ext>
            </p:extLst>
          </p:nvPr>
        </p:nvGraphicFramePr>
        <p:xfrm>
          <a:off x="2418594" y="3253684"/>
          <a:ext cx="22145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660240" imgH="393480" progId="Equation.DSMT4">
                  <p:embed/>
                </p:oleObj>
              </mc:Choice>
              <mc:Fallback>
                <p:oleObj name="Equation" r:id="rId4" imgW="660240" imgH="3934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FA4883C-FE14-42C0-B270-572F7A2FF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94" y="3253684"/>
                        <a:ext cx="2214563" cy="1371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F0B5DFCB-24C9-4178-B43C-D8D3C16CFD1B}"/>
              </a:ext>
            </a:extLst>
          </p:cNvPr>
          <p:cNvSpPr/>
          <p:nvPr/>
        </p:nvSpPr>
        <p:spPr>
          <a:xfrm>
            <a:off x="3790194" y="4996286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Valores para </a:t>
            </a:r>
            <a:r>
              <a:rPr lang="pt-BR" sz="2800" i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pt-BR" sz="2800" i="1" baseline="-2500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80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variam de acordo com as condições climáticas</a:t>
            </a:r>
          </a:p>
          <a:p>
            <a:pPr indent="541338"/>
            <a:endParaRPr lang="pt-BR" sz="28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2CD088-D54A-4DB8-8CFC-AA7BB3D4B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94" y="5043153"/>
            <a:ext cx="1291259" cy="12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8CC8352-8C66-4B04-BDBA-3475AF744901}"/>
              </a:ext>
            </a:extLst>
          </p:cNvPr>
          <p:cNvCxnSpPr>
            <a:cxnSpLocks/>
          </p:cNvCxnSpPr>
          <p:nvPr/>
        </p:nvCxnSpPr>
        <p:spPr>
          <a:xfrm>
            <a:off x="3124199" y="309396"/>
            <a:ext cx="0" cy="46101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7F068F1-6269-4DC2-8CCC-7FF8153EACB7}"/>
              </a:ext>
            </a:extLst>
          </p:cNvPr>
          <p:cNvCxnSpPr>
            <a:cxnSpLocks/>
          </p:cNvCxnSpPr>
          <p:nvPr/>
        </p:nvCxnSpPr>
        <p:spPr>
          <a:xfrm flipH="1">
            <a:off x="3124199" y="4919496"/>
            <a:ext cx="533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942712-9462-432F-B735-3C3C5C9D592C}"/>
              </a:ext>
            </a:extLst>
          </p:cNvPr>
          <p:cNvSpPr txBox="1"/>
          <p:nvPr/>
        </p:nvSpPr>
        <p:spPr>
          <a:xfrm>
            <a:off x="213013" y="1388250"/>
            <a:ext cx="224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2060"/>
                </a:solidFill>
                <a:latin typeface="+mj-lt"/>
              </a:rPr>
              <a:t>Rendimento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338115-D556-4312-9400-73DDF50FF989}"/>
              </a:ext>
            </a:extLst>
          </p:cNvPr>
          <p:cNvSpPr txBox="1"/>
          <p:nvPr/>
        </p:nvSpPr>
        <p:spPr>
          <a:xfrm>
            <a:off x="7239004" y="5109996"/>
            <a:ext cx="175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+mj-lt"/>
              </a:rPr>
              <a:t>Irrigação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289C23-77CD-412C-96C4-07C05CBBFF0A}"/>
              </a:ext>
            </a:extLst>
          </p:cNvPr>
          <p:cNvSpPr/>
          <p:nvPr/>
        </p:nvSpPr>
        <p:spPr>
          <a:xfrm>
            <a:off x="3886200" y="914400"/>
            <a:ext cx="4572000" cy="4005096"/>
          </a:xfrm>
          <a:custGeom>
            <a:avLst/>
            <a:gdLst>
              <a:gd name="connsiteX0" fmla="*/ 0 w 5165677"/>
              <a:gd name="connsiteY0" fmla="*/ 4005096 h 4005096"/>
              <a:gd name="connsiteX1" fmla="*/ 1023582 w 5165677"/>
              <a:gd name="connsiteY1" fmla="*/ 2039818 h 4005096"/>
              <a:gd name="connsiteX2" fmla="*/ 2272352 w 5165677"/>
              <a:gd name="connsiteY2" fmla="*/ 647746 h 4005096"/>
              <a:gd name="connsiteX3" fmla="*/ 3261815 w 5165677"/>
              <a:gd name="connsiteY3" fmla="*/ 122308 h 4005096"/>
              <a:gd name="connsiteX4" fmla="*/ 4435522 w 5165677"/>
              <a:gd name="connsiteY4" fmla="*/ 19949 h 4005096"/>
              <a:gd name="connsiteX5" fmla="*/ 5165677 w 5165677"/>
              <a:gd name="connsiteY5" fmla="*/ 422558 h 400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5677" h="4005096">
                <a:moveTo>
                  <a:pt x="0" y="4005096"/>
                </a:moveTo>
                <a:cubicBezTo>
                  <a:pt x="322428" y="3302236"/>
                  <a:pt x="644857" y="2599376"/>
                  <a:pt x="1023582" y="2039818"/>
                </a:cubicBezTo>
                <a:cubicBezTo>
                  <a:pt x="1402307" y="1480260"/>
                  <a:pt x="1899313" y="967331"/>
                  <a:pt x="2272352" y="647746"/>
                </a:cubicBezTo>
                <a:cubicBezTo>
                  <a:pt x="2645391" y="328161"/>
                  <a:pt x="2901287" y="226941"/>
                  <a:pt x="3261815" y="122308"/>
                </a:cubicBezTo>
                <a:cubicBezTo>
                  <a:pt x="3622343" y="17675"/>
                  <a:pt x="4118212" y="-30093"/>
                  <a:pt x="4435522" y="19949"/>
                </a:cubicBezTo>
                <a:cubicBezTo>
                  <a:pt x="4752832" y="69991"/>
                  <a:pt x="4959254" y="246274"/>
                  <a:pt x="5165677" y="422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F252E39-CEDA-47E5-B28D-BD96F8BCB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5415" y="3789959"/>
          <a:ext cx="1300164" cy="8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F252E39-CEDA-47E5-B28D-BD96F8BCB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415" y="3789959"/>
                        <a:ext cx="1300164" cy="8052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F2E94E2-F685-4CC2-A056-85AB891A59D3}"/>
              </a:ext>
            </a:extLst>
          </p:cNvPr>
          <p:cNvCxnSpPr/>
          <p:nvPr/>
        </p:nvCxnSpPr>
        <p:spPr>
          <a:xfrm flipV="1">
            <a:off x="3124199" y="829148"/>
            <a:ext cx="3309582" cy="40903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AD15D063-A1AF-473A-A80C-8DD1DC48D548}"/>
              </a:ext>
            </a:extLst>
          </p:cNvPr>
          <p:cNvSpPr/>
          <p:nvPr/>
        </p:nvSpPr>
        <p:spPr>
          <a:xfrm>
            <a:off x="5250872" y="2197462"/>
            <a:ext cx="76200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5BFC897-7AF5-4B28-BB40-E7B9C1FE8471}"/>
              </a:ext>
            </a:extLst>
          </p:cNvPr>
          <p:cNvCxnSpPr>
            <a:cxnSpLocks/>
          </p:cNvCxnSpPr>
          <p:nvPr/>
        </p:nvCxnSpPr>
        <p:spPr>
          <a:xfrm flipH="1">
            <a:off x="3047999" y="2235562"/>
            <a:ext cx="2240973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882F487-FA3F-48D0-9EA6-FFED5A156753}"/>
              </a:ext>
            </a:extLst>
          </p:cNvPr>
          <p:cNvCxnSpPr>
            <a:cxnSpLocks/>
          </p:cNvCxnSpPr>
          <p:nvPr/>
        </p:nvCxnSpPr>
        <p:spPr>
          <a:xfrm flipH="1">
            <a:off x="5288972" y="2229212"/>
            <a:ext cx="1" cy="274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D61FA3-45C6-4512-9805-9CE10C92D927}"/>
              </a:ext>
            </a:extLst>
          </p:cNvPr>
          <p:cNvSpPr txBox="1"/>
          <p:nvPr/>
        </p:nvSpPr>
        <p:spPr>
          <a:xfrm>
            <a:off x="1790699" y="74534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err="1">
                <a:solidFill>
                  <a:srgbClr val="002060"/>
                </a:solidFill>
                <a:latin typeface="+mj-lt"/>
              </a:rPr>
              <a:t>Y</a:t>
            </a:r>
            <a:r>
              <a:rPr lang="pt-BR" sz="2000" b="1" baseline="-25000" dirty="0" err="1">
                <a:solidFill>
                  <a:srgbClr val="002060"/>
                </a:solidFill>
                <a:latin typeface="+mj-lt"/>
              </a:rPr>
              <a:t>max</a:t>
            </a:r>
            <a:endParaRPr lang="pt-BR" sz="2000" b="1" baseline="-250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9EF23FD-A1B3-4D53-B2E3-615D05CBA762}"/>
              </a:ext>
            </a:extLst>
          </p:cNvPr>
          <p:cNvCxnSpPr>
            <a:cxnSpLocks/>
          </p:cNvCxnSpPr>
          <p:nvPr/>
        </p:nvCxnSpPr>
        <p:spPr>
          <a:xfrm flipH="1">
            <a:off x="3047999" y="902062"/>
            <a:ext cx="5098474" cy="8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16708C4-D345-4EAB-B8AA-0AD32085D5A1}"/>
              </a:ext>
            </a:extLst>
          </p:cNvPr>
          <p:cNvCxnSpPr>
            <a:cxnSpLocks/>
          </p:cNvCxnSpPr>
          <p:nvPr/>
        </p:nvCxnSpPr>
        <p:spPr>
          <a:xfrm flipH="1">
            <a:off x="7581323" y="844912"/>
            <a:ext cx="1" cy="412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E321262-3F1C-4D8B-B01D-1F14475541D7}"/>
              </a:ext>
            </a:extLst>
          </p:cNvPr>
          <p:cNvSpPr txBox="1"/>
          <p:nvPr/>
        </p:nvSpPr>
        <p:spPr>
          <a:xfrm>
            <a:off x="1780886" y="199740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err="1">
                <a:solidFill>
                  <a:srgbClr val="002060"/>
                </a:solidFill>
                <a:latin typeface="+mj-lt"/>
              </a:rPr>
              <a:t>Y</a:t>
            </a:r>
            <a:r>
              <a:rPr lang="pt-BR" sz="2000" b="1" baseline="-25000" dirty="0" err="1">
                <a:solidFill>
                  <a:srgbClr val="002060"/>
                </a:solidFill>
                <a:latin typeface="+mj-lt"/>
              </a:rPr>
              <a:t>wp</a:t>
            </a:r>
            <a:endParaRPr lang="pt-BR" sz="2000" b="1" baseline="-25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49EA981-E5FE-4001-8D14-BBD30F800DE2}"/>
              </a:ext>
            </a:extLst>
          </p:cNvPr>
          <p:cNvSpPr txBox="1"/>
          <p:nvPr/>
        </p:nvSpPr>
        <p:spPr>
          <a:xfrm>
            <a:off x="533400" y="5666339"/>
            <a:ext cx="679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A50B67"/>
                </a:solidFill>
                <a:latin typeface="+mj-lt"/>
              </a:rPr>
              <a:t>A escolha entre maximizar </a:t>
            </a:r>
            <a:r>
              <a:rPr lang="pt-BR" sz="2400" b="1" i="1" dirty="0">
                <a:solidFill>
                  <a:srgbClr val="FF0000"/>
                </a:solidFill>
                <a:latin typeface="+mj-lt"/>
              </a:rPr>
              <a:t>Y</a:t>
            </a:r>
            <a:r>
              <a:rPr lang="pt-BR" sz="2400" b="1" dirty="0">
                <a:solidFill>
                  <a:srgbClr val="A50B67"/>
                </a:solidFill>
                <a:latin typeface="+mj-lt"/>
              </a:rPr>
              <a:t> ou </a:t>
            </a:r>
            <a:r>
              <a:rPr lang="pt-BR" sz="2400" b="1" i="1" dirty="0">
                <a:solidFill>
                  <a:srgbClr val="FF0000"/>
                </a:solidFill>
                <a:latin typeface="+mj-lt"/>
              </a:rPr>
              <a:t>WP</a:t>
            </a:r>
            <a:r>
              <a:rPr lang="pt-BR" sz="2400" b="1" dirty="0">
                <a:solidFill>
                  <a:srgbClr val="A50B67"/>
                </a:solidFill>
                <a:latin typeface="+mj-lt"/>
              </a:rPr>
              <a:t> se relaciona com a disponibilidade de terra e de água </a:t>
            </a:r>
            <a:br>
              <a:rPr lang="pt-BR" sz="2400" b="1" dirty="0">
                <a:solidFill>
                  <a:srgbClr val="A50B67"/>
                </a:solidFill>
                <a:latin typeface="+mj-lt"/>
              </a:rPr>
            </a:br>
            <a:r>
              <a:rPr lang="pt-BR" sz="2400" b="1" dirty="0">
                <a:solidFill>
                  <a:srgbClr val="A50B67"/>
                </a:solidFill>
                <a:latin typeface="+mj-lt"/>
              </a:rPr>
              <a:t>(opção econômica)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9DF7C1A-BD14-48CF-8975-62ACE86649A4}"/>
              </a:ext>
            </a:extLst>
          </p:cNvPr>
          <p:cNvSpPr txBox="1"/>
          <p:nvPr/>
        </p:nvSpPr>
        <p:spPr>
          <a:xfrm>
            <a:off x="1048901" y="76073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+mj-lt"/>
              </a:rPr>
              <a:t>Y x $/Y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14356DC-546E-46BB-8BC7-6B293D3DF381}"/>
              </a:ext>
            </a:extLst>
          </p:cNvPr>
          <p:cNvSpPr txBox="1"/>
          <p:nvPr/>
        </p:nvSpPr>
        <p:spPr>
          <a:xfrm>
            <a:off x="7498773" y="555861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+mj-lt"/>
              </a:rPr>
              <a:t>I x $/I</a:t>
            </a:r>
          </a:p>
        </p:txBody>
      </p:sp>
    </p:spTree>
    <p:extLst>
      <p:ext uri="{BB962C8B-B14F-4D97-AF65-F5344CB8AC3E}">
        <p14:creationId xmlns:p14="http://schemas.microsoft.com/office/powerpoint/2010/main" val="322746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8F4145D-DB14-1AC4-B4E9-509DC5ED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00" y="3187482"/>
            <a:ext cx="3658111" cy="17718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24B2C0-7FCB-4C1B-AACA-888AF6DF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9" y="1912991"/>
            <a:ext cx="5765615" cy="10211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5177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Incluir a Produtividade da Água (WP)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9F55646-5BC2-435E-86C5-251CB648C3B2}"/>
              </a:ext>
            </a:extLst>
          </p:cNvPr>
          <p:cNvCxnSpPr>
            <a:cxnSpLocks/>
          </p:cNvCxnSpPr>
          <p:nvPr/>
        </p:nvCxnSpPr>
        <p:spPr>
          <a:xfrm flipH="1" flipV="1">
            <a:off x="5472676" y="4794318"/>
            <a:ext cx="838200" cy="76200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071D274F-4700-498D-AAEE-547B66C2B2F2}"/>
              </a:ext>
            </a:extLst>
          </p:cNvPr>
          <p:cNvSpPr/>
          <p:nvPr/>
        </p:nvSpPr>
        <p:spPr>
          <a:xfrm>
            <a:off x="5777476" y="49064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Valores comuns para a </a:t>
            </a:r>
            <a:r>
              <a:rPr lang="pt-BR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WP</a:t>
            </a:r>
            <a:r>
              <a:rPr lang="pt-BR" i="1" baseline="-25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pt-BR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trigo 0.6-1.9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milho 1.2-2.3 kg/m</a:t>
            </a:r>
            <a:r>
              <a:rPr lang="pt-BR" b="1" baseline="300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arroz 0.5-1.1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sorgo 7-8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indent="541338"/>
            <a:r>
              <a:rPr lang="pt-BR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batata 6.2-11.6 kg/m</a:t>
            </a:r>
            <a:r>
              <a:rPr lang="pt-BR" baseline="300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6B4E91D-D195-4152-8E15-B827004B2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44343"/>
              </p:ext>
            </p:extLst>
          </p:nvPr>
        </p:nvGraphicFramePr>
        <p:xfrm>
          <a:off x="469337" y="3803718"/>
          <a:ext cx="28971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863280" imgH="393480" progId="Equation.DSMT4">
                  <p:embed/>
                </p:oleObj>
              </mc:Choice>
              <mc:Fallback>
                <p:oleObj name="Equation" r:id="rId5" imgW="863280" imgH="39348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6B4E91D-D195-4152-8E15-B827004B2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7" y="3803718"/>
                        <a:ext cx="2897188" cy="1371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DFEEF83-BB05-4409-9EF9-848E983D175A}"/>
              </a:ext>
            </a:extLst>
          </p:cNvPr>
          <p:cNvCxnSpPr>
            <a:cxnSpLocks/>
          </p:cNvCxnSpPr>
          <p:nvPr/>
        </p:nvCxnSpPr>
        <p:spPr>
          <a:xfrm flipV="1">
            <a:off x="1219200" y="2529227"/>
            <a:ext cx="457201" cy="1433173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4815EAC-665A-BC18-FDE0-BC57F619A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35392"/>
              </p:ext>
            </p:extLst>
          </p:nvPr>
        </p:nvGraphicFramePr>
        <p:xfrm>
          <a:off x="98425" y="98425"/>
          <a:ext cx="1647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Objeto de Shell de Gerenciador" showAsIcon="1" r:id="rId7" imgW="1647953" imgH="514350" progId="Package">
                  <p:embed/>
                </p:oleObj>
              </mc:Choice>
              <mc:Fallback>
                <p:oleObj name="Objeto de Shell de Gerenciador" showAsIcon="1" r:id="rId7" imgW="1647953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647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36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1905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 Final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2C4046-FD7C-4B71-8561-0354E6551D4F}"/>
              </a:ext>
            </a:extLst>
          </p:cNvPr>
          <p:cNvSpPr/>
          <p:nvPr/>
        </p:nvSpPr>
        <p:spPr>
          <a:xfrm>
            <a:off x="1524000" y="3086828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Tarefa Final.docx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48BF1CA-DA66-4BB2-A76B-3FA6F132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02042"/>
            <a:ext cx="762000" cy="76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78AA847-C9AB-4A39-9FD9-DFCFA8D2B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565"/>
          <a:stretch/>
        </p:blipFill>
        <p:spPr>
          <a:xfrm>
            <a:off x="228600" y="3995270"/>
            <a:ext cx="8772525" cy="9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1171545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Incluir a redução da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524000" y="27432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</a:t>
            </a:r>
            <a:r>
              <a:rPr lang="pt-BR" sz="2400" dirty="0" err="1">
                <a:solidFill>
                  <a:srgbClr val="002060"/>
                </a:solidFill>
                <a:latin typeface="+mj-lt"/>
              </a:rPr>
              <a:t>ETa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 Método FAO.docx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ACD5C9-679E-424A-873C-5C0DBBF6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58414"/>
            <a:ext cx="762000" cy="762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149B28-6CEF-4106-AFF7-39EA06FE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77766"/>
            <a:ext cx="6567487" cy="30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C004E1-4FAD-43F6-935F-D74ED7BB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0"/>
            <a:ext cx="5822836" cy="31575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36A1A46-5079-455B-9B0E-6834689C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71463"/>
            <a:ext cx="7634947" cy="3157538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A0AA1A4-59BE-43D9-884E-5AD913330C97}"/>
              </a:ext>
            </a:extLst>
          </p:cNvPr>
          <p:cNvCxnSpPr>
            <a:cxnSpLocks/>
          </p:cNvCxnSpPr>
          <p:nvPr/>
        </p:nvCxnSpPr>
        <p:spPr>
          <a:xfrm>
            <a:off x="4114800" y="1219200"/>
            <a:ext cx="838200" cy="358140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A0C5662-BC31-4C3C-8DB5-C65F26D43264}"/>
              </a:ext>
            </a:extLst>
          </p:cNvPr>
          <p:cNvCxnSpPr>
            <a:cxnSpLocks/>
          </p:cNvCxnSpPr>
          <p:nvPr/>
        </p:nvCxnSpPr>
        <p:spPr>
          <a:xfrm>
            <a:off x="3429000" y="3200400"/>
            <a:ext cx="457200" cy="198120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B6ECA0-E452-447D-B643-592081DB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7458075" cy="3419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486CC98-A0D3-455D-ADFB-F8563994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1"/>
          <a:stretch/>
        </p:blipFill>
        <p:spPr>
          <a:xfrm>
            <a:off x="2976415" y="4701396"/>
            <a:ext cx="6080171" cy="15470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F9B671-B1A6-4133-95A6-C1660084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0662"/>
            <a:ext cx="1792138" cy="71913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7255AA9-84A1-40C1-A3AE-202ED1D02A26}"/>
              </a:ext>
            </a:extLst>
          </p:cNvPr>
          <p:cNvCxnSpPr>
            <a:cxnSpLocks/>
          </p:cNvCxnSpPr>
          <p:nvPr/>
        </p:nvCxnSpPr>
        <p:spPr>
          <a:xfrm>
            <a:off x="1981200" y="5410200"/>
            <a:ext cx="1524000" cy="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0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FEA048-9C83-417C-9F17-E9AA7818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11" y="3810007"/>
            <a:ext cx="7186844" cy="25907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CD4DB2-E1B1-48BD-A520-FA0CA53D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796"/>
            <a:ext cx="7935107" cy="19811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D0D982-B34E-C825-A16B-749FA7DA1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856" y="3047992"/>
            <a:ext cx="5455963" cy="60960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670F88B-36AF-49F1-B7B7-82418E7E02D9}"/>
              </a:ext>
            </a:extLst>
          </p:cNvPr>
          <p:cNvCxnSpPr>
            <a:cxnSpLocks/>
          </p:cNvCxnSpPr>
          <p:nvPr/>
        </p:nvCxnSpPr>
        <p:spPr>
          <a:xfrm>
            <a:off x="533400" y="6172200"/>
            <a:ext cx="1524000" cy="0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7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A553F4-66B6-447E-8BBB-0846456B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0" y="838200"/>
            <a:ext cx="8949170" cy="9906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B5D3DB2-619C-4700-843D-3B128843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9" y="1905000"/>
            <a:ext cx="18840099" cy="914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5CCAFF2-EE7B-4D98-BD3C-F22C568FB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0"/>
            <a:ext cx="7391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C89EBC-B772-423D-B751-B470FA40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467600" cy="46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EB0A42-CC4D-46D4-A866-3A4E5A03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77200" cy="50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7D7845-B0E5-40B4-AC6B-7E6C7CA0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534400" cy="53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7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29603</TotalTime>
  <Words>165</Words>
  <Application>Microsoft Office PowerPoint</Application>
  <PresentationFormat>Apresentação na tela (4:3)</PresentationFormat>
  <Paragraphs>46</Paragraphs>
  <Slides>19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Constantia</vt:lpstr>
      <vt:lpstr>Courier New</vt:lpstr>
      <vt:lpstr>Symbol</vt:lpstr>
      <vt:lpstr>Times New Roman</vt:lpstr>
      <vt:lpstr>Wingdings 2</vt:lpstr>
      <vt:lpstr>Fluxo</vt:lpstr>
      <vt:lpstr>Equation</vt:lpstr>
      <vt:lpstr>Objeto de Shell de Gerenciador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1139</cp:revision>
  <dcterms:created xsi:type="dcterms:W3CDTF">2011-10-26T11:01:36Z</dcterms:created>
  <dcterms:modified xsi:type="dcterms:W3CDTF">2024-06-06T09:56:37Z</dcterms:modified>
</cp:coreProperties>
</file>