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72" r:id="rId4"/>
    <p:sldId id="258" r:id="rId5"/>
    <p:sldId id="274" r:id="rId6"/>
    <p:sldId id="275" r:id="rId7"/>
    <p:sldId id="276" r:id="rId8"/>
    <p:sldId id="259" r:id="rId9"/>
    <p:sldId id="263" r:id="rId10"/>
    <p:sldId id="264" r:id="rId11"/>
    <p:sldId id="271" r:id="rId12"/>
    <p:sldId id="273" r:id="rId13"/>
    <p:sldId id="277" r:id="rId14"/>
    <p:sldId id="278" r:id="rId15"/>
    <p:sldId id="279" r:id="rId16"/>
    <p:sldId id="280" r:id="rId17"/>
    <p:sldId id="281" r:id="rId18"/>
    <p:sldId id="261" r:id="rId19"/>
    <p:sldId id="265" r:id="rId20"/>
    <p:sldId id="266" r:id="rId21"/>
    <p:sldId id="267" r:id="rId22"/>
    <p:sldId id="269" r:id="rId23"/>
    <p:sldId id="270" r:id="rId24"/>
    <p:sldId id="260" r:id="rId25"/>
    <p:sldId id="262"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1E72B-06BB-40B7-BE8C-FA3E0395A99D}" type="datetimeFigureOut">
              <a:rPr lang="pt-BR" smtClean="0"/>
              <a:t>09/06/2015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97548-2A1F-4CBC-A008-948401DB61E1}" type="slidenum">
              <a:rPr lang="pt-BR" smtClean="0"/>
              <a:t>‹nº›</a:t>
            </a:fld>
            <a:endParaRPr lang="pt-BR"/>
          </a:p>
        </p:txBody>
      </p:sp>
    </p:spTree>
    <p:extLst>
      <p:ext uri="{BB962C8B-B14F-4D97-AF65-F5344CB8AC3E}">
        <p14:creationId xmlns:p14="http://schemas.microsoft.com/office/powerpoint/2010/main" val="3393169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x-none"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4B8DD36-3550-4491-8479-BF75A8307EA7}" type="datetime1">
              <a:rPr lang="pt-BR" smtClean="0"/>
              <a:t>09/06/2015</a:t>
            </a:fld>
            <a:endParaRPr lang="pt-BR"/>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pt-B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5" name="Date Placeholder 4"/>
          <p:cNvSpPr>
            <a:spLocks noGrp="1"/>
          </p:cNvSpPr>
          <p:nvPr>
            <p:ph type="dt" sz="half" idx="10"/>
          </p:nvPr>
        </p:nvSpPr>
        <p:spPr/>
        <p:txBody>
          <a:bodyPr/>
          <a:lstStyle/>
          <a:p>
            <a:fld id="{AD804501-E201-4122-BD45-86D345F94E44}" type="datetime1">
              <a:rPr lang="pt-BR" smtClean="0"/>
              <a:t>09/06/2015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0CDD4E08-CD95-4AFD-A476-0F5B07C9E876}" type="datetime1">
              <a:rPr lang="pt-BR" smtClean="0"/>
              <a:t>09/06/2015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B32B3D7-8CE7-4B62-B8DB-D869AACF2998}"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2C11D2E9-E436-4372-99B3-83957EBCB813}" type="datetime1">
              <a:rPr lang="pt-BR" smtClean="0"/>
              <a:t>09/06/2015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B32B3D7-8CE7-4B62-B8DB-D869AACF2998}" type="slidenum">
              <a:rPr lang="pt-BR" smtClean="0"/>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x-none"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C6479FD-EA7F-4C0D-9515-8193A49C1B04}" type="datetime1">
              <a:rPr lang="pt-BR" smtClean="0"/>
              <a:t>09/06/2015</a:t>
            </a:fld>
            <a:endParaRPr lang="pt-BR"/>
          </a:p>
        </p:txBody>
      </p:sp>
      <p:sp>
        <p:nvSpPr>
          <p:cNvPr id="6" name="Footer Placeholder 5"/>
          <p:cNvSpPr>
            <a:spLocks noGrp="1"/>
          </p:cNvSpPr>
          <p:nvPr>
            <p:ph type="ftr" sz="quarter" idx="11"/>
          </p:nvPr>
        </p:nvSpPr>
        <p:spPr>
          <a:xfrm>
            <a:off x="3859305" y="6423585"/>
            <a:ext cx="3316941" cy="365125"/>
          </a:xfrm>
        </p:spPr>
        <p:txBody>
          <a:bodyPr/>
          <a:lstStyle/>
          <a:p>
            <a:endParaRPr lang="pt-B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x-none"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4639D4D-5A25-464A-9A78-16EF8AAE1B42}" type="datetime1">
              <a:rPr lang="pt-BR" smtClean="0"/>
              <a:t>09/06/2015</a:t>
            </a:fld>
            <a:endParaRPr lang="pt-BR"/>
          </a:p>
        </p:txBody>
      </p:sp>
      <p:sp>
        <p:nvSpPr>
          <p:cNvPr id="6" name="Footer Placeholder 5"/>
          <p:cNvSpPr>
            <a:spLocks noGrp="1"/>
          </p:cNvSpPr>
          <p:nvPr>
            <p:ph type="ftr" sz="quarter" idx="11"/>
          </p:nvPr>
        </p:nvSpPr>
        <p:spPr>
          <a:xfrm>
            <a:off x="4191000" y="6423585"/>
            <a:ext cx="3005138" cy="365125"/>
          </a:xfrm>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x-none"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B700E01-5C1B-4D63-BE9F-930515FD1E8C}" type="datetime1">
              <a:rPr lang="pt-BR" smtClean="0"/>
              <a:t>09/06/2015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x-none"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B6D1A0B-BD58-42AD-AABB-3412EA445688}" type="datetime1">
              <a:rPr lang="pt-BR" smtClean="0"/>
              <a:t>09/06/2015</a:t>
            </a:fld>
            <a:endParaRPr lang="pt-BR"/>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x-none"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x-none"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5728741-4D4F-4D32-8718-BC71ADF49F3E}" type="datetime1">
              <a:rPr lang="pt-BR" smtClean="0"/>
              <a:t>09/06/2015</a:t>
            </a:fld>
            <a:endParaRPr lang="pt-BR"/>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x-none"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x-none"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x-none"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E3B91F5-D015-4B6D-BF13-2C863EA547DC}" type="datetime1">
              <a:rPr lang="pt-BR" smtClean="0"/>
              <a:t>09/06/2015</a:t>
            </a:fld>
            <a:endParaRPr lang="pt-BR"/>
          </a:p>
        </p:txBody>
      </p:sp>
      <p:sp>
        <p:nvSpPr>
          <p:cNvPr id="6" name="Footer Placeholder 5"/>
          <p:cNvSpPr>
            <a:spLocks noGrp="1"/>
          </p:cNvSpPr>
          <p:nvPr>
            <p:ph type="ftr" sz="quarter" idx="11"/>
          </p:nvPr>
        </p:nvSpPr>
        <p:spPr>
          <a:xfrm>
            <a:off x="4191000" y="6423585"/>
            <a:ext cx="3005138" cy="365125"/>
          </a:xfrm>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x-none"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444C8AA-6301-4EC7-94D2-17C1771FFA19}" type="datetime1">
              <a:rPr lang="pt-BR" smtClean="0"/>
              <a:t>09/06/2015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B32B3D7-8CE7-4B62-B8DB-D869AACF2998}"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1532AE7D-F37E-459E-B5A7-2A0FD665180B}" type="datetime1">
              <a:rPr lang="pt-BR" smtClean="0"/>
              <a:t>09/06/2015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B32B3D7-8CE7-4B62-B8DB-D869AACF2998}" type="slidenum">
              <a:rPr lang="pt-BR" smtClean="0"/>
              <a:t>‹nº›</a:t>
            </a:fld>
            <a:endParaRPr lang="pt-B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x-none"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D3B28564-E610-47C9-8AB1-31D80C13985F}" type="datetime1">
              <a:rPr lang="pt-BR" smtClean="0"/>
              <a:t>09/06/2015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B32B3D7-8CE7-4B62-B8DB-D869AACF2998}" type="slidenum">
              <a:rPr lang="pt-BR" smtClean="0"/>
              <a:t>‹nº›</a:t>
            </a:fld>
            <a:endParaRPr lang="pt-BR"/>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3E79E6-1E8B-47C3-A599-F4B331D71374}" type="datetime1">
              <a:rPr lang="pt-BR" smtClean="0"/>
              <a:t>09/06/2015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B32B3D7-8CE7-4B62-B8DB-D869AACF2998}" type="slidenum">
              <a:rPr lang="pt-BR" smtClean="0"/>
              <a:t>‹nº›</a:t>
            </a:fld>
            <a:endParaRPr lang="pt-BR"/>
          </a:p>
        </p:txBody>
      </p:sp>
    </p:spTree>
    <p:extLst>
      <p:ext uri="{BB962C8B-B14F-4D97-AF65-F5344CB8AC3E}">
        <p14:creationId xmlns:p14="http://schemas.microsoft.com/office/powerpoint/2010/main" val="285776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88AF52C-DD9E-4971-91AA-DD45B72613F1}" type="datetime1">
              <a:rPr lang="pt-BR" smtClean="0"/>
              <a:t>09/06/2015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B32B3D7-8CE7-4B62-B8DB-D869AACF2998}" type="slidenum">
              <a:rPr lang="pt-BR" smtClean="0"/>
              <a:t>‹nº›</a:t>
            </a:fld>
            <a:endParaRPr lang="pt-B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x-none"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x-none"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F4C4878-FB79-4665-B345-097FE96BC38F}" type="datetime1">
              <a:rPr lang="pt-BR" smtClean="0"/>
              <a:t>09/06/2015</a:t>
            </a:fld>
            <a:endParaRPr lang="pt-BR"/>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pt-B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x-none"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x-none"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x-none"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x-none"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8CC45FFB-FED4-4A80-A956-DDF9F1D0D07F}" type="datetime1">
              <a:rPr lang="pt-BR" smtClean="0"/>
              <a:t>09/06/2015</a:t>
            </a:fld>
            <a:endParaRPr lang="pt-BR"/>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pt-BR"/>
          </a:p>
        </p:txBody>
      </p:sp>
      <p:sp>
        <p:nvSpPr>
          <p:cNvPr id="6" name="Slide Number Placeholder 5"/>
          <p:cNvSpPr>
            <a:spLocks noGrp="1"/>
          </p:cNvSpPr>
          <p:nvPr>
            <p:ph type="sldNum" sz="quarter" idx="12"/>
          </p:nvPr>
        </p:nvSpPr>
        <p:spPr>
          <a:xfrm>
            <a:off x="8305800" y="6248774"/>
            <a:ext cx="554038" cy="365125"/>
          </a:xfrm>
        </p:spPr>
        <p:txBody>
          <a:bodyPr/>
          <a:lstStyle/>
          <a:p>
            <a:fld id="{BB32B3D7-8CE7-4B62-B8DB-D869AACF2998}" type="slidenum">
              <a:rPr lang="pt-BR" smtClean="0"/>
              <a:t>‹nº›</a:t>
            </a:fld>
            <a:endParaRPr lang="pt-BR"/>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CAB98D35-115B-4C18-955F-BC61BAA08AA1}" type="datetime1">
              <a:rPr lang="pt-BR" smtClean="0"/>
              <a:t>09/06/2015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FC4D33C9-7BC5-4691-ACA6-0A2FC41FB8AD}" type="datetime1">
              <a:rPr lang="pt-BR" smtClean="0"/>
              <a:t>09/06/2015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B32B3D7-8CE7-4B62-B8DB-D869AACF2998}" type="slidenum">
              <a:rPr lang="pt-BR" smtClean="0"/>
              <a:t>‹nº›</a:t>
            </a:fld>
            <a:endParaRPr lang="pt-B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A661E582-E201-4B29-A1F4-646D91EA1FA9}" type="datetime1">
              <a:rPr lang="pt-BR" smtClean="0"/>
              <a:t>09/06/2015</a:t>
            </a:fld>
            <a:endParaRPr lang="pt-BR"/>
          </a:p>
        </p:txBody>
      </p:sp>
      <p:sp>
        <p:nvSpPr>
          <p:cNvPr id="6" name="Footer Placeholder 5"/>
          <p:cNvSpPr>
            <a:spLocks noGrp="1"/>
          </p:cNvSpPr>
          <p:nvPr>
            <p:ph type="ftr" sz="quarter" idx="11"/>
          </p:nvPr>
        </p:nvSpPr>
        <p:spPr/>
        <p:txBody>
          <a:bodyPr/>
          <a:lstStyle/>
          <a:p>
            <a:endParaRPr lang="pt-B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B32B3D7-8CE7-4B62-B8DB-D869AACF2998}"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ED7A422F-203C-48D1-80B7-E6316303E525}" type="datetime1">
              <a:rPr lang="pt-BR" smtClean="0"/>
              <a:t>09/06/2015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B32B3D7-8CE7-4B62-B8DB-D869AACF2998}" type="slidenum">
              <a:rPr lang="pt-BR" smtClean="0"/>
              <a:t>‹nº›</a:t>
            </a:fld>
            <a:endParaRPr lang="pt-B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x-none"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471BEF8D-5EEA-44C3-A23C-E7FD1213B005}" type="datetime1">
              <a:rPr lang="pt-BR" smtClean="0"/>
              <a:t>09/06/2015</a:t>
            </a:fld>
            <a:endParaRPr lang="pt-BR"/>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B32B3D7-8CE7-4B62-B8DB-D869AACF2998}"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lackmountaincollege.org/histo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67944" y="4509120"/>
            <a:ext cx="4771256" cy="1048998"/>
          </a:xfrm>
        </p:spPr>
        <p:txBody>
          <a:bodyPr>
            <a:normAutofit/>
          </a:bodyPr>
          <a:lstStyle/>
          <a:p>
            <a:r>
              <a:rPr lang="pt-BR" dirty="0" smtClean="0"/>
              <a:t>John Cage: a música além da música</a:t>
            </a:r>
            <a:endParaRPr lang="pt-BR" dirty="0"/>
          </a:p>
        </p:txBody>
      </p:sp>
      <p:sp>
        <p:nvSpPr>
          <p:cNvPr id="3" name="Subtítulo 2"/>
          <p:cNvSpPr>
            <a:spLocks noGrp="1"/>
          </p:cNvSpPr>
          <p:nvPr>
            <p:ph type="subTitle" idx="1"/>
          </p:nvPr>
        </p:nvSpPr>
        <p:spPr>
          <a:xfrm>
            <a:off x="3995936" y="5562599"/>
            <a:ext cx="4843264" cy="1106761"/>
          </a:xfrm>
        </p:spPr>
        <p:txBody>
          <a:bodyPr>
            <a:normAutofit/>
          </a:bodyPr>
          <a:lstStyle/>
          <a:p>
            <a:r>
              <a:rPr lang="pt-BR" dirty="0" smtClean="0"/>
              <a:t>Música Contemporânea: história, análises, processos - CMU 0674 </a:t>
            </a:r>
          </a:p>
          <a:p>
            <a:r>
              <a:rPr lang="pt-BR" dirty="0" smtClean="0"/>
              <a:t>ECA/USP, 2015</a:t>
            </a:r>
          </a:p>
          <a:p>
            <a:r>
              <a:rPr lang="pt-BR" dirty="0" smtClean="0"/>
              <a:t>Paulo de Tarso Salles</a:t>
            </a:r>
          </a:p>
          <a:p>
            <a:endParaRPr lang="pt-BR" dirty="0"/>
          </a:p>
        </p:txBody>
      </p:sp>
    </p:spTree>
    <p:extLst>
      <p:ext uri="{BB962C8B-B14F-4D97-AF65-F5344CB8AC3E}">
        <p14:creationId xmlns:p14="http://schemas.microsoft.com/office/powerpoint/2010/main" val="6338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Daisetz</a:t>
            </a:r>
            <a:r>
              <a:rPr lang="pt-BR" dirty="0" smtClean="0"/>
              <a:t> Suzuki (1870-1966)</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338535"/>
            <a:ext cx="4418037" cy="3015310"/>
          </a:xfrm>
        </p:spPr>
      </p:pic>
      <p:sp>
        <p:nvSpPr>
          <p:cNvPr id="5" name="Espaço Reservado para Número de Slide 4"/>
          <p:cNvSpPr>
            <a:spLocks noGrp="1"/>
          </p:cNvSpPr>
          <p:nvPr>
            <p:ph type="sldNum" sz="quarter" idx="12"/>
          </p:nvPr>
        </p:nvSpPr>
        <p:spPr/>
        <p:txBody>
          <a:bodyPr/>
          <a:lstStyle/>
          <a:p>
            <a:fld id="{BB32B3D7-8CE7-4B62-B8DB-D869AACF2998}" type="slidenum">
              <a:rPr lang="pt-BR" smtClean="0"/>
              <a:t>10</a:t>
            </a:fld>
            <a:endParaRPr lang="pt-BR"/>
          </a:p>
        </p:txBody>
      </p:sp>
    </p:spTree>
    <p:extLst>
      <p:ext uri="{BB962C8B-B14F-4D97-AF65-F5344CB8AC3E}">
        <p14:creationId xmlns:p14="http://schemas.microsoft.com/office/powerpoint/2010/main" val="31470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O silêncio: tipos e funções</a:t>
            </a:r>
            <a:endParaRPr lang="pt-BR" dirty="0"/>
          </a:p>
        </p:txBody>
      </p:sp>
      <p:sp>
        <p:nvSpPr>
          <p:cNvPr id="3" name="Content Placeholder 2"/>
          <p:cNvSpPr>
            <a:spLocks noGrp="1"/>
          </p:cNvSpPr>
          <p:nvPr>
            <p:ph idx="1"/>
          </p:nvPr>
        </p:nvSpPr>
        <p:spPr/>
        <p:txBody>
          <a:bodyPr>
            <a:normAutofit fontScale="92500" lnSpcReduction="20000"/>
          </a:bodyPr>
          <a:lstStyle/>
          <a:p>
            <a:r>
              <a:rPr lang="pt-BR" dirty="0" smtClean="0"/>
              <a:t>“...lapso de tempo entre os sons, útil para diversos fins, entre os quais o do arranjo harmonioso, onde as diferenças ou relações entre dois sons ou grupos de sons é enfatizada pela separação”;</a:t>
            </a:r>
          </a:p>
          <a:p>
            <a:r>
              <a:rPr lang="pt-BR" dirty="0" smtClean="0"/>
              <a:t>“...[mudança de] expressividade, onde o silêncio no discurso musical pode oferecer pausa ou pontuação”;</a:t>
            </a:r>
          </a:p>
          <a:p>
            <a:r>
              <a:rPr lang="pt-BR" dirty="0" smtClean="0"/>
              <a:t>“...[mudança de] arquitetura, onde a introdução ou interrupção do silêncio pode dar definição a uma estrutura predeterminada ou organicamente desenvolvida”;</a:t>
            </a:r>
          </a:p>
          <a:p>
            <a:r>
              <a:rPr lang="pt-BR" dirty="0" smtClean="0"/>
              <a:t>“Onde nenhum desses objetivos é presente, o silêncio se torna algo mais – não só silêncio, mas sons, sons do ambiente. A natureza desses sons é imprevisível e mutante. Eles (chamados de silêncio apenas porque não são musicalmente intencionais) podem depender do silêncio para existir”.</a:t>
            </a:r>
            <a:endParaRPr lang="pt-BR" dirty="0"/>
          </a:p>
        </p:txBody>
      </p:sp>
      <p:sp>
        <p:nvSpPr>
          <p:cNvPr id="4" name="Slide Number Placeholder 3"/>
          <p:cNvSpPr>
            <a:spLocks noGrp="1"/>
          </p:cNvSpPr>
          <p:nvPr>
            <p:ph type="sldNum" sz="quarter" idx="12"/>
          </p:nvPr>
        </p:nvSpPr>
        <p:spPr/>
        <p:txBody>
          <a:bodyPr/>
          <a:lstStyle/>
          <a:p>
            <a:fld id="{BB32B3D7-8CE7-4B62-B8DB-D869AACF2998}" type="slidenum">
              <a:rPr lang="pt-BR" smtClean="0"/>
              <a:t>11</a:t>
            </a:fld>
            <a:endParaRPr lang="pt-BR"/>
          </a:p>
        </p:txBody>
      </p:sp>
      <p:sp>
        <p:nvSpPr>
          <p:cNvPr id="5" name="TextBox 4"/>
          <p:cNvSpPr txBox="1"/>
          <p:nvPr/>
        </p:nvSpPr>
        <p:spPr>
          <a:xfrm>
            <a:off x="2577836" y="6283159"/>
            <a:ext cx="3901203" cy="369332"/>
          </a:xfrm>
          <a:prstGeom prst="rect">
            <a:avLst/>
          </a:prstGeom>
          <a:noFill/>
        </p:spPr>
        <p:txBody>
          <a:bodyPr wrap="none" rtlCol="0">
            <a:spAutoFit/>
          </a:bodyPr>
          <a:lstStyle/>
          <a:p>
            <a:r>
              <a:rPr lang="pt-BR" dirty="0" smtClean="0"/>
              <a:t>Cage, John. </a:t>
            </a:r>
            <a:r>
              <a:rPr lang="pt-BR" i="1" dirty="0" err="1" smtClean="0"/>
              <a:t>Silence</a:t>
            </a:r>
            <a:r>
              <a:rPr lang="pt-BR" dirty="0" smtClean="0"/>
              <a:t>, 1961, pp. 22-23.</a:t>
            </a:r>
            <a:endParaRPr lang="pt-BR" dirty="0"/>
          </a:p>
        </p:txBody>
      </p:sp>
    </p:spTree>
    <p:extLst>
      <p:ext uri="{BB962C8B-B14F-4D97-AF65-F5344CB8AC3E}">
        <p14:creationId xmlns:p14="http://schemas.microsoft.com/office/powerpoint/2010/main" val="3026742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Composição como processo</a:t>
            </a:r>
            <a:endParaRPr lang="pt-BR" dirty="0"/>
          </a:p>
        </p:txBody>
      </p:sp>
      <p:sp>
        <p:nvSpPr>
          <p:cNvPr id="3" name="Content Placeholder 2"/>
          <p:cNvSpPr>
            <a:spLocks noGrp="1"/>
          </p:cNvSpPr>
          <p:nvPr>
            <p:ph idx="1"/>
          </p:nvPr>
        </p:nvSpPr>
        <p:spPr/>
        <p:txBody>
          <a:bodyPr/>
          <a:lstStyle/>
          <a:p>
            <a:r>
              <a:rPr lang="pt-BR" dirty="0" smtClean="0"/>
              <a:t>Estrutura: divisão do todo em partes;</a:t>
            </a:r>
          </a:p>
          <a:p>
            <a:r>
              <a:rPr lang="pt-BR" dirty="0" smtClean="0"/>
              <a:t>Método: procedimentos nota-a-nota;</a:t>
            </a:r>
          </a:p>
          <a:p>
            <a:r>
              <a:rPr lang="pt-BR" dirty="0" smtClean="0"/>
              <a:t>Material: sons e silêncios de uma composição;</a:t>
            </a:r>
          </a:p>
          <a:p>
            <a:r>
              <a:rPr lang="pt-BR" dirty="0" smtClean="0"/>
              <a:t>Forma: metodologia da continuidade.</a:t>
            </a:r>
          </a:p>
          <a:p>
            <a:r>
              <a:rPr lang="pt-BR" dirty="0" smtClean="0"/>
              <a:t>Mente (razão) </a:t>
            </a:r>
            <a:r>
              <a:rPr lang="pt-BR" dirty="0" smtClean="0"/>
              <a:t>X </a:t>
            </a:r>
            <a:r>
              <a:rPr lang="pt-BR" dirty="0" smtClean="0"/>
              <a:t>coração (emoção): “ideias de ordem em oposição às ações espontâneas”.</a:t>
            </a:r>
            <a:endParaRPr lang="pt-BR" dirty="0"/>
          </a:p>
        </p:txBody>
      </p:sp>
      <p:sp>
        <p:nvSpPr>
          <p:cNvPr id="4" name="Slide Number Placeholder 3"/>
          <p:cNvSpPr>
            <a:spLocks noGrp="1"/>
          </p:cNvSpPr>
          <p:nvPr>
            <p:ph type="sldNum" sz="quarter" idx="12"/>
          </p:nvPr>
        </p:nvSpPr>
        <p:spPr/>
        <p:txBody>
          <a:bodyPr/>
          <a:lstStyle/>
          <a:p>
            <a:fld id="{BB32B3D7-8CE7-4B62-B8DB-D869AACF2998}" type="slidenum">
              <a:rPr lang="pt-BR" smtClean="0"/>
              <a:t>12</a:t>
            </a:fld>
            <a:endParaRPr lang="pt-BR"/>
          </a:p>
        </p:txBody>
      </p:sp>
      <p:sp>
        <p:nvSpPr>
          <p:cNvPr id="5" name="TextBox 4"/>
          <p:cNvSpPr txBox="1"/>
          <p:nvPr/>
        </p:nvSpPr>
        <p:spPr>
          <a:xfrm>
            <a:off x="1763688" y="6021288"/>
            <a:ext cx="4254866" cy="369332"/>
          </a:xfrm>
          <a:prstGeom prst="rect">
            <a:avLst/>
          </a:prstGeom>
          <a:noFill/>
        </p:spPr>
        <p:txBody>
          <a:bodyPr wrap="none" rtlCol="0">
            <a:spAutoFit/>
          </a:bodyPr>
          <a:lstStyle/>
          <a:p>
            <a:r>
              <a:rPr lang="pt-BR" dirty="0" smtClean="0"/>
              <a:t>John Cage, em </a:t>
            </a:r>
            <a:r>
              <a:rPr lang="pt-BR" i="1" dirty="0" err="1" smtClean="0"/>
              <a:t>Silence</a:t>
            </a:r>
            <a:r>
              <a:rPr lang="pt-BR" dirty="0" smtClean="0"/>
              <a:t>, 1961, pp. 18-19.</a:t>
            </a:r>
            <a:endParaRPr lang="pt-BR" dirty="0"/>
          </a:p>
        </p:txBody>
      </p:sp>
    </p:spTree>
    <p:extLst>
      <p:ext uri="{BB962C8B-B14F-4D97-AF65-F5344CB8AC3E}">
        <p14:creationId xmlns:p14="http://schemas.microsoft.com/office/powerpoint/2010/main" val="3956812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Music </a:t>
            </a:r>
            <a:r>
              <a:rPr lang="pt-BR" dirty="0" err="1" smtClean="0"/>
              <a:t>of</a:t>
            </a:r>
            <a:r>
              <a:rPr lang="pt-BR" dirty="0" smtClean="0"/>
              <a:t> </a:t>
            </a:r>
            <a:r>
              <a:rPr lang="pt-BR" dirty="0" err="1" smtClean="0"/>
              <a:t>Changes</a:t>
            </a:r>
            <a:r>
              <a:rPr lang="pt-BR" dirty="0" smtClean="0"/>
              <a:t> (1951)</a:t>
            </a:r>
            <a:endParaRPr lang="pt-BR" dirty="0"/>
          </a:p>
        </p:txBody>
      </p:sp>
      <p:sp>
        <p:nvSpPr>
          <p:cNvPr id="3" name="Content Placeholder 2"/>
          <p:cNvSpPr>
            <a:spLocks noGrp="1"/>
          </p:cNvSpPr>
          <p:nvPr>
            <p:ph idx="1"/>
          </p:nvPr>
        </p:nvSpPr>
        <p:spPr/>
        <p:txBody>
          <a:bodyPr>
            <a:normAutofit fontScale="85000" lnSpcReduction="10000"/>
          </a:bodyPr>
          <a:lstStyle/>
          <a:p>
            <a:r>
              <a:rPr lang="pt-BR" dirty="0" smtClean="0"/>
              <a:t>“A função do intérprete em </a:t>
            </a:r>
            <a:r>
              <a:rPr lang="pt-BR" i="1" dirty="0" smtClean="0"/>
              <a:t>Music </a:t>
            </a:r>
            <a:r>
              <a:rPr lang="pt-BR" i="1" dirty="0" err="1" smtClean="0"/>
              <a:t>of</a:t>
            </a:r>
            <a:r>
              <a:rPr lang="pt-BR" i="1" dirty="0" smtClean="0"/>
              <a:t> </a:t>
            </a:r>
            <a:r>
              <a:rPr lang="pt-BR" i="1" dirty="0" err="1" smtClean="0"/>
              <a:t>Changes</a:t>
            </a:r>
            <a:r>
              <a:rPr lang="pt-BR" dirty="0" smtClean="0"/>
              <a:t> é a de um mestre de obras que </a:t>
            </a:r>
            <a:r>
              <a:rPr lang="pt-BR" dirty="0"/>
              <a:t>constrói um </a:t>
            </a:r>
            <a:r>
              <a:rPr lang="pt-BR" dirty="0" smtClean="0"/>
              <a:t>edifício seguindo a planta do arquiteto. Pelo fato de </a:t>
            </a:r>
            <a:r>
              <a:rPr lang="pt-BR" i="1" dirty="0"/>
              <a:t>Music </a:t>
            </a:r>
            <a:r>
              <a:rPr lang="pt-BR" i="1" dirty="0" err="1"/>
              <a:t>of</a:t>
            </a:r>
            <a:r>
              <a:rPr lang="pt-BR" i="1" dirty="0"/>
              <a:t> </a:t>
            </a:r>
            <a:r>
              <a:rPr lang="pt-BR" i="1" dirty="0" err="1"/>
              <a:t>Changes</a:t>
            </a:r>
            <a:r>
              <a:rPr lang="pt-BR" dirty="0" smtClean="0"/>
              <a:t> ter sido composta por meio de operações de acaso, o compositor fica identificado com qualquer eventualidade. Mas como a notação </a:t>
            </a:r>
            <a:r>
              <a:rPr lang="pt-BR" dirty="0"/>
              <a:t>é </a:t>
            </a:r>
            <a:r>
              <a:rPr lang="pt-BR" dirty="0" smtClean="0"/>
              <a:t>determinada em todos os aspectos</a:t>
            </a:r>
            <a:r>
              <a:rPr lang="pt-BR" dirty="0"/>
              <a:t>, ao intérprete </a:t>
            </a:r>
            <a:r>
              <a:rPr lang="pt-BR" dirty="0" smtClean="0"/>
              <a:t>não se permite tal identificação: seu trabalho está especificamente posicionado diante dele”. (</a:t>
            </a:r>
            <a:r>
              <a:rPr lang="pt-BR" i="1" dirty="0" err="1" smtClean="0"/>
              <a:t>Silence</a:t>
            </a:r>
            <a:r>
              <a:rPr lang="pt-BR" dirty="0" smtClean="0"/>
              <a:t>, 1961, p. 36).</a:t>
            </a:r>
          </a:p>
          <a:p>
            <a:r>
              <a:rPr lang="pt-BR" dirty="0" smtClean="0"/>
              <a:t>“Minha obra recente (</a:t>
            </a:r>
            <a:r>
              <a:rPr lang="pt-BR" i="1" dirty="0" err="1" smtClean="0"/>
              <a:t>Imaginary</a:t>
            </a:r>
            <a:r>
              <a:rPr lang="pt-BR" i="1" dirty="0" smtClean="0"/>
              <a:t> </a:t>
            </a:r>
            <a:r>
              <a:rPr lang="pt-BR" i="1" dirty="0" err="1" smtClean="0"/>
              <a:t>Landscape</a:t>
            </a:r>
            <a:r>
              <a:rPr lang="pt-BR" i="1" dirty="0" smtClean="0"/>
              <a:t> IV</a:t>
            </a:r>
            <a:r>
              <a:rPr lang="pt-BR" dirty="0" smtClean="0"/>
              <a:t> para 12 rádios e </a:t>
            </a:r>
            <a:r>
              <a:rPr lang="pt-BR" i="1" dirty="0" smtClean="0"/>
              <a:t>Music </a:t>
            </a:r>
            <a:r>
              <a:rPr lang="pt-BR" i="1" dirty="0" err="1" smtClean="0"/>
              <a:t>of</a:t>
            </a:r>
            <a:r>
              <a:rPr lang="pt-BR" i="1" dirty="0" smtClean="0"/>
              <a:t> </a:t>
            </a:r>
            <a:r>
              <a:rPr lang="pt-BR" i="1" dirty="0" err="1" smtClean="0"/>
              <a:t>Changes</a:t>
            </a:r>
            <a:r>
              <a:rPr lang="pt-BR" dirty="0" smtClean="0"/>
              <a:t> para piano) é estruturalmente similar à minha obra anterior: baseiam-se na raiz quadrada do número de compassos, de modo que as porções maiores têm a mesma relação com o todo que as porções menores com uma parte dele. Em princípio essas porções são de duração de tempo, enquanto nas obras recentes a extensão ocorre apenas no espaço, cuja </a:t>
            </a:r>
            <a:r>
              <a:rPr lang="pt-BR" dirty="0"/>
              <a:t>travessia </a:t>
            </a:r>
            <a:r>
              <a:rPr lang="pt-BR" dirty="0" smtClean="0"/>
              <a:t>tem velocidade indeterminada.” (</a:t>
            </a:r>
            <a:r>
              <a:rPr lang="pt-BR" i="1" dirty="0" err="1" smtClean="0"/>
              <a:t>Silence</a:t>
            </a:r>
            <a:r>
              <a:rPr lang="pt-BR" dirty="0" smtClean="0"/>
              <a:t>, 1961, p. 57).</a:t>
            </a:r>
            <a:endParaRPr lang="pt-BR" dirty="0"/>
          </a:p>
        </p:txBody>
      </p:sp>
      <p:sp>
        <p:nvSpPr>
          <p:cNvPr id="4" name="Slide Number Placeholder 3"/>
          <p:cNvSpPr>
            <a:spLocks noGrp="1"/>
          </p:cNvSpPr>
          <p:nvPr>
            <p:ph type="sldNum" sz="quarter" idx="12"/>
          </p:nvPr>
        </p:nvSpPr>
        <p:spPr/>
        <p:txBody>
          <a:bodyPr/>
          <a:lstStyle/>
          <a:p>
            <a:fld id="{BB32B3D7-8CE7-4B62-B8DB-D869AACF2998}" type="slidenum">
              <a:rPr lang="pt-BR" smtClean="0"/>
              <a:t>13</a:t>
            </a:fld>
            <a:endParaRPr lang="pt-BR"/>
          </a:p>
        </p:txBody>
      </p:sp>
    </p:spTree>
    <p:extLst>
      <p:ext uri="{BB962C8B-B14F-4D97-AF65-F5344CB8AC3E}">
        <p14:creationId xmlns:p14="http://schemas.microsoft.com/office/powerpoint/2010/main" val="4204631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Uso do </a:t>
            </a:r>
            <a:r>
              <a:rPr lang="pt-BR" sz="3200" i="1" dirty="0" smtClean="0"/>
              <a:t>I-</a:t>
            </a:r>
            <a:r>
              <a:rPr lang="pt-BR" sz="3200" i="1" dirty="0" err="1" smtClean="0"/>
              <a:t>Ching</a:t>
            </a:r>
            <a:r>
              <a:rPr lang="pt-BR" sz="3200" i="1" dirty="0" smtClean="0"/>
              <a:t> (o livro das mutações) </a:t>
            </a:r>
            <a:r>
              <a:rPr lang="pt-BR" sz="3200" dirty="0" smtClean="0"/>
              <a:t>e as operações de acaso de Cage</a:t>
            </a:r>
            <a:endParaRPr lang="pt-BR" sz="3200" dirty="0"/>
          </a:p>
        </p:txBody>
      </p:sp>
      <p:sp>
        <p:nvSpPr>
          <p:cNvPr id="3" name="Espaço Reservado para Conteúdo 2"/>
          <p:cNvSpPr>
            <a:spLocks noGrp="1"/>
          </p:cNvSpPr>
          <p:nvPr>
            <p:ph sz="half" idx="1"/>
          </p:nvPr>
        </p:nvSpPr>
        <p:spPr/>
        <p:txBody>
          <a:bodyPr>
            <a:normAutofit fontScale="92500" lnSpcReduction="20000"/>
          </a:bodyPr>
          <a:lstStyle/>
          <a:p>
            <a:r>
              <a:rPr lang="pt-BR" dirty="0" smtClean="0"/>
              <a:t>“Três moedas </a:t>
            </a:r>
            <a:r>
              <a:rPr lang="pt-BR" dirty="0" smtClean="0"/>
              <a:t>lançadas </a:t>
            </a:r>
            <a:r>
              <a:rPr lang="pt-BR" dirty="0" smtClean="0"/>
              <a:t>de uma vez resultam em quatro linhas: três caras, </a:t>
            </a:r>
            <a:r>
              <a:rPr lang="pt-BR" dirty="0" smtClean="0"/>
              <a:t>quebrada </a:t>
            </a:r>
            <a:r>
              <a:rPr lang="pt-BR" dirty="0" smtClean="0"/>
              <a:t>com um círculo; duas coroas e uma cara, </a:t>
            </a:r>
            <a:r>
              <a:rPr lang="pt-BR" dirty="0" smtClean="0"/>
              <a:t>inteira; </a:t>
            </a:r>
            <a:r>
              <a:rPr lang="pt-BR" dirty="0" smtClean="0"/>
              <a:t>duas caras e uma coroa, quebrada; três coroas, </a:t>
            </a:r>
            <a:r>
              <a:rPr lang="pt-BR" dirty="0" smtClean="0"/>
              <a:t>inteira </a:t>
            </a:r>
            <a:r>
              <a:rPr lang="pt-BR" dirty="0" smtClean="0"/>
              <a:t>com um círculo. Três moedas lançadas três vezes resultam oito trigramas (escritos a partir de baixo): </a:t>
            </a:r>
            <a:r>
              <a:rPr lang="pt-BR" i="1" dirty="0" err="1" smtClean="0"/>
              <a:t>chien</a:t>
            </a:r>
            <a:r>
              <a:rPr lang="pt-BR" dirty="0" smtClean="0"/>
              <a:t>, três </a:t>
            </a:r>
            <a:r>
              <a:rPr lang="pt-BR" dirty="0" smtClean="0"/>
              <a:t>inteiras</a:t>
            </a:r>
            <a:r>
              <a:rPr lang="pt-BR" dirty="0" smtClean="0"/>
              <a:t>; </a:t>
            </a:r>
            <a:r>
              <a:rPr lang="pt-BR" i="1" dirty="0" err="1" smtClean="0"/>
              <a:t>chen</a:t>
            </a:r>
            <a:r>
              <a:rPr lang="pt-BR" dirty="0" smtClean="0"/>
              <a:t>, </a:t>
            </a:r>
            <a:r>
              <a:rPr lang="pt-BR" dirty="0" smtClean="0"/>
              <a:t>inteira, quebrada, quebrada; </a:t>
            </a:r>
            <a:r>
              <a:rPr lang="pt-BR" i="1" dirty="0" err="1" smtClean="0"/>
              <a:t>kan</a:t>
            </a:r>
            <a:r>
              <a:rPr lang="pt-BR" dirty="0" smtClean="0"/>
              <a:t>, </a:t>
            </a:r>
            <a:r>
              <a:rPr lang="pt-BR" dirty="0" smtClean="0"/>
              <a:t>quebrada, inteira, quebrada; </a:t>
            </a:r>
            <a:r>
              <a:rPr lang="pt-BR" i="1" dirty="0" err="1" smtClean="0"/>
              <a:t>ken</a:t>
            </a:r>
            <a:r>
              <a:rPr lang="pt-BR" dirty="0" smtClean="0"/>
              <a:t>, </a:t>
            </a:r>
            <a:r>
              <a:rPr lang="pt-BR" dirty="0" smtClean="0"/>
              <a:t>quebrada, quebrada, inteira; </a:t>
            </a:r>
            <a:r>
              <a:rPr lang="pt-BR" i="1" dirty="0" err="1" smtClean="0"/>
              <a:t>kun</a:t>
            </a:r>
            <a:r>
              <a:rPr lang="pt-BR" dirty="0" smtClean="0"/>
              <a:t>, três </a:t>
            </a:r>
            <a:r>
              <a:rPr lang="pt-BR" dirty="0" smtClean="0"/>
              <a:t>quebradas</a:t>
            </a:r>
            <a:r>
              <a:rPr lang="pt-BR" dirty="0" smtClean="0"/>
              <a:t>; </a:t>
            </a:r>
            <a:r>
              <a:rPr lang="pt-BR" i="1" dirty="0" smtClean="0"/>
              <a:t> </a:t>
            </a:r>
            <a:r>
              <a:rPr lang="pt-BR" i="1" dirty="0" err="1" smtClean="0"/>
              <a:t>sun</a:t>
            </a:r>
            <a:r>
              <a:rPr lang="pt-BR" dirty="0" smtClean="0"/>
              <a:t>, </a:t>
            </a:r>
            <a:r>
              <a:rPr lang="pt-BR" dirty="0" smtClean="0"/>
              <a:t>quebrada, inteira, inteira; </a:t>
            </a:r>
            <a:r>
              <a:rPr lang="pt-BR" i="1" dirty="0" smtClean="0"/>
              <a:t>li</a:t>
            </a:r>
            <a:r>
              <a:rPr lang="pt-BR" dirty="0" smtClean="0"/>
              <a:t>, </a:t>
            </a:r>
            <a:r>
              <a:rPr lang="pt-BR" dirty="0" smtClean="0"/>
              <a:t>inteira, quebrada, inteira</a:t>
            </a:r>
            <a:r>
              <a:rPr lang="pt-BR" i="1" dirty="0" smtClean="0"/>
              <a:t>; </a:t>
            </a:r>
            <a:r>
              <a:rPr lang="pt-BR" i="1" dirty="0" err="1" smtClean="0"/>
              <a:t>tui</a:t>
            </a:r>
            <a:r>
              <a:rPr lang="pt-BR" dirty="0" smtClean="0"/>
              <a:t>, </a:t>
            </a:r>
            <a:r>
              <a:rPr lang="pt-BR" dirty="0" smtClean="0"/>
              <a:t>inteira, inteira, quebrada. [sic]”  </a:t>
            </a:r>
            <a:r>
              <a:rPr lang="pt-BR" dirty="0" smtClean="0"/>
              <a:t>(</a:t>
            </a:r>
            <a:r>
              <a:rPr lang="pt-BR" i="1" dirty="0" err="1" smtClean="0"/>
              <a:t>Silence</a:t>
            </a:r>
            <a:r>
              <a:rPr lang="pt-BR" dirty="0" smtClean="0"/>
              <a:t>, 1961, p. 57).</a:t>
            </a:r>
            <a:endParaRPr lang="pt-BR" dirty="0"/>
          </a:p>
        </p:txBody>
      </p:sp>
      <p:pic>
        <p:nvPicPr>
          <p:cNvPr id="6" name="Espaço Reservado para Conteúdo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48237" y="2794000"/>
            <a:ext cx="2562225" cy="2524125"/>
          </a:xfrm>
        </p:spPr>
      </p:pic>
      <p:sp>
        <p:nvSpPr>
          <p:cNvPr id="4" name="Espaço Reservado para Número de Slide 3"/>
          <p:cNvSpPr>
            <a:spLocks noGrp="1"/>
          </p:cNvSpPr>
          <p:nvPr>
            <p:ph type="sldNum" sz="quarter" idx="12"/>
          </p:nvPr>
        </p:nvSpPr>
        <p:spPr/>
        <p:txBody>
          <a:bodyPr/>
          <a:lstStyle/>
          <a:p>
            <a:fld id="{BB32B3D7-8CE7-4B62-B8DB-D869AACF2998}" type="slidenum">
              <a:rPr lang="pt-BR" smtClean="0"/>
              <a:t>14</a:t>
            </a:fld>
            <a:endParaRPr lang="pt-BR"/>
          </a:p>
        </p:txBody>
      </p:sp>
    </p:spTree>
    <p:extLst>
      <p:ext uri="{BB962C8B-B14F-4D97-AF65-F5344CB8AC3E}">
        <p14:creationId xmlns:p14="http://schemas.microsoft.com/office/powerpoint/2010/main" val="4244228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i="1" dirty="0" smtClean="0"/>
              <a:t>I-</a:t>
            </a:r>
            <a:r>
              <a:rPr lang="pt-BR" i="1" dirty="0" err="1" smtClean="0"/>
              <a:t>Ching</a:t>
            </a:r>
            <a:r>
              <a:rPr lang="pt-BR" dirty="0" smtClean="0"/>
              <a:t>: hexagramas</a:t>
            </a:r>
            <a:endParaRPr lang="pt-BR" dirty="0"/>
          </a:p>
        </p:txBody>
      </p:sp>
      <p:pic>
        <p:nvPicPr>
          <p:cNvPr id="8" name="Espaço Reservado para Conteú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556792"/>
            <a:ext cx="5518983" cy="4144963"/>
          </a:xfrm>
        </p:spPr>
      </p:pic>
      <p:sp>
        <p:nvSpPr>
          <p:cNvPr id="5" name="Espaço Reservado para Número de Slide 4"/>
          <p:cNvSpPr>
            <a:spLocks noGrp="1"/>
          </p:cNvSpPr>
          <p:nvPr>
            <p:ph type="sldNum" sz="quarter" idx="12"/>
          </p:nvPr>
        </p:nvSpPr>
        <p:spPr/>
        <p:txBody>
          <a:bodyPr/>
          <a:lstStyle/>
          <a:p>
            <a:fld id="{BB32B3D7-8CE7-4B62-B8DB-D869AACF2998}" type="slidenum">
              <a:rPr lang="pt-BR" smtClean="0"/>
              <a:t>15</a:t>
            </a:fld>
            <a:endParaRPr lang="pt-BR"/>
          </a:p>
        </p:txBody>
      </p:sp>
      <p:sp>
        <p:nvSpPr>
          <p:cNvPr id="9" name="CaixaDeTexto 8"/>
          <p:cNvSpPr txBox="1"/>
          <p:nvPr/>
        </p:nvSpPr>
        <p:spPr>
          <a:xfrm>
            <a:off x="1475656" y="5750004"/>
            <a:ext cx="3885487" cy="738664"/>
          </a:xfrm>
          <a:prstGeom prst="rect">
            <a:avLst/>
          </a:prstGeom>
          <a:noFill/>
        </p:spPr>
        <p:txBody>
          <a:bodyPr wrap="none" rtlCol="0">
            <a:spAutoFit/>
          </a:bodyPr>
          <a:lstStyle/>
          <a:p>
            <a:r>
              <a:rPr lang="pt-BR" sz="1400" dirty="0" smtClean="0"/>
              <a:t>Cage: “Três moedas lançadas seis vezes</a:t>
            </a:r>
          </a:p>
          <a:p>
            <a:r>
              <a:rPr lang="pt-BR" sz="1400" dirty="0" smtClean="0"/>
              <a:t>Resultam em sessenta e quatro hexagramas” </a:t>
            </a:r>
          </a:p>
          <a:p>
            <a:r>
              <a:rPr lang="pt-BR" sz="1400" i="1" dirty="0" err="1" smtClean="0"/>
              <a:t>Silence</a:t>
            </a:r>
            <a:r>
              <a:rPr lang="pt-BR" sz="1400" dirty="0" smtClean="0"/>
              <a:t>, 1961, p. 57.</a:t>
            </a:r>
            <a:endParaRPr lang="pt-BR" sz="1400" i="1" dirty="0"/>
          </a:p>
        </p:txBody>
      </p:sp>
    </p:spTree>
    <p:extLst>
      <p:ext uri="{BB962C8B-B14F-4D97-AF65-F5344CB8AC3E}">
        <p14:creationId xmlns:p14="http://schemas.microsoft.com/office/powerpoint/2010/main" val="496179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380555" y="2571750"/>
            <a:ext cx="3255264" cy="569218"/>
          </a:xfrm>
        </p:spPr>
        <p:txBody>
          <a:bodyPr/>
          <a:lstStyle/>
          <a:p>
            <a:r>
              <a:rPr lang="pt-BR" i="1" dirty="0" smtClean="0"/>
              <a:t>4’33” </a:t>
            </a:r>
            <a:r>
              <a:rPr lang="pt-BR" dirty="0" smtClean="0"/>
              <a:t>(1952)</a:t>
            </a:r>
            <a:endParaRPr lang="pt-B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33912" y="537369"/>
            <a:ext cx="3667125" cy="532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spaço Reservado para Texto 6"/>
          <p:cNvSpPr>
            <a:spLocks noGrp="1"/>
          </p:cNvSpPr>
          <p:nvPr>
            <p:ph type="body" sz="half" idx="2"/>
          </p:nvPr>
        </p:nvSpPr>
        <p:spPr>
          <a:xfrm>
            <a:off x="381093" y="3212976"/>
            <a:ext cx="3255264" cy="3096344"/>
          </a:xfrm>
        </p:spPr>
        <p:txBody>
          <a:bodyPr>
            <a:normAutofit fontScale="92500" lnSpcReduction="20000"/>
          </a:bodyPr>
          <a:lstStyle/>
          <a:p>
            <a:r>
              <a:rPr lang="pt-BR" dirty="0" smtClean="0"/>
              <a:t>“Uma das mais influentes obras de arte do século XX, </a:t>
            </a:r>
            <a:r>
              <a:rPr lang="pt-BR" i="1" dirty="0" smtClean="0"/>
              <a:t>4’33”</a:t>
            </a:r>
            <a:r>
              <a:rPr lang="pt-BR" dirty="0" smtClean="0"/>
              <a:t> de Cage foi estreada em 1952 numa pequena sala de concertos ao ar livre em </a:t>
            </a:r>
            <a:r>
              <a:rPr lang="pt-BR" dirty="0" err="1" smtClean="0"/>
              <a:t>Catskills</a:t>
            </a:r>
            <a:r>
              <a:rPr lang="pt-BR" dirty="0" smtClean="0"/>
              <a:t>, próximo de Woodstock.” </a:t>
            </a:r>
          </a:p>
          <a:p>
            <a:r>
              <a:rPr lang="pt-BR" dirty="0" smtClean="0"/>
              <a:t>Sobre a perplexidade da plateia, Cage disse:</a:t>
            </a:r>
          </a:p>
          <a:p>
            <a:r>
              <a:rPr lang="pt-BR" dirty="0" smtClean="0"/>
              <a:t>“O que esperavam era silêncio, porque não sabiam como ouvir, estava cheio de sons acidentais. Podia-se ouvir o vento em movimento durante o primeiro movimento. Durante o segundo, a garoa começou um padrão rítmico no telhado, e durante o terceiro as pessoas mesmo fizeram todo tipo de sons interessantes à medida em que falavam ou caminhavam.” (in: AUNER, 2013:200).</a:t>
            </a:r>
            <a:endParaRPr lang="pt-BR" dirty="0"/>
          </a:p>
        </p:txBody>
      </p:sp>
      <p:sp>
        <p:nvSpPr>
          <p:cNvPr id="4" name="Espaço Reservado para Número de Slide 3"/>
          <p:cNvSpPr>
            <a:spLocks noGrp="1"/>
          </p:cNvSpPr>
          <p:nvPr>
            <p:ph type="sldNum" sz="quarter" idx="4294967295"/>
          </p:nvPr>
        </p:nvSpPr>
        <p:spPr>
          <a:xfrm>
            <a:off x="8589963" y="242888"/>
            <a:ext cx="554037" cy="365125"/>
          </a:xfrm>
        </p:spPr>
        <p:txBody>
          <a:bodyPr/>
          <a:lstStyle/>
          <a:p>
            <a:fld id="{BB32B3D7-8CE7-4B62-B8DB-D869AACF2998}" type="slidenum">
              <a:rPr lang="pt-BR" smtClean="0"/>
              <a:t>16</a:t>
            </a:fld>
            <a:endParaRPr lang="pt-BR"/>
          </a:p>
        </p:txBody>
      </p:sp>
    </p:spTree>
    <p:extLst>
      <p:ext uri="{BB962C8B-B14F-4D97-AF65-F5344CB8AC3E}">
        <p14:creationId xmlns:p14="http://schemas.microsoft.com/office/powerpoint/2010/main" val="1544895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smtClean="0"/>
              <a:t>White </a:t>
            </a:r>
            <a:r>
              <a:rPr lang="pt-BR" i="1" dirty="0" err="1" smtClean="0"/>
              <a:t>Painting</a:t>
            </a:r>
            <a:r>
              <a:rPr lang="pt-BR" i="1" dirty="0" smtClean="0"/>
              <a:t> </a:t>
            </a:r>
            <a:r>
              <a:rPr lang="pt-BR" dirty="0" smtClean="0"/>
              <a:t>(</a:t>
            </a:r>
            <a:r>
              <a:rPr lang="pt-BR" dirty="0" err="1" smtClean="0"/>
              <a:t>Three</a:t>
            </a:r>
            <a:r>
              <a:rPr lang="pt-BR" dirty="0" smtClean="0"/>
              <a:t> </a:t>
            </a:r>
            <a:r>
              <a:rPr lang="pt-BR" dirty="0" err="1" smtClean="0"/>
              <a:t>Panel</a:t>
            </a:r>
            <a:r>
              <a:rPr lang="pt-BR" dirty="0" smtClean="0"/>
              <a:t>), 1951</a:t>
            </a:r>
            <a:endParaRPr lang="pt-BR" dirty="0"/>
          </a:p>
        </p:txBody>
      </p:sp>
      <p:pic>
        <p:nvPicPr>
          <p:cNvPr id="5" name="Espaço Reservado para Conteú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8775" y="1521414"/>
            <a:ext cx="4597400" cy="3356384"/>
          </a:xfrm>
        </p:spPr>
      </p:pic>
      <p:sp>
        <p:nvSpPr>
          <p:cNvPr id="4" name="Espaço Reservado para Texto 3"/>
          <p:cNvSpPr>
            <a:spLocks noGrp="1"/>
          </p:cNvSpPr>
          <p:nvPr>
            <p:ph type="body" sz="half" idx="2"/>
          </p:nvPr>
        </p:nvSpPr>
        <p:spPr/>
        <p:txBody>
          <a:bodyPr>
            <a:normAutofit fontScale="92500"/>
          </a:bodyPr>
          <a:lstStyle/>
          <a:p>
            <a:r>
              <a:rPr lang="pt-BR" dirty="0" smtClean="0"/>
              <a:t>Robert Rauschenberg começou sua série de quadros brancos monocromáticos em 1951, um ano antes de </a:t>
            </a:r>
            <a:r>
              <a:rPr lang="pt-BR" i="1" dirty="0" smtClean="0"/>
              <a:t>4’33”</a:t>
            </a:r>
            <a:r>
              <a:rPr lang="pt-BR" dirty="0" smtClean="0"/>
              <a:t>. “Aos olhos de Cage, as telas vazias de Rauschenberg atraiam a atenção do observador para o jogo de luz e sombra e também às partículas de pó se movendo através do ar.” (AUNER, 2013:200-201).</a:t>
            </a:r>
          </a:p>
          <a:p>
            <a:r>
              <a:rPr lang="pt-BR" dirty="0" smtClean="0"/>
              <a:t>Cage e Rauschenberg foram colegas em Black Mountain </a:t>
            </a:r>
            <a:r>
              <a:rPr lang="pt-BR" dirty="0" err="1" smtClean="0"/>
              <a:t>College</a:t>
            </a:r>
            <a:r>
              <a:rPr lang="pt-BR" dirty="0" smtClean="0"/>
              <a:t>.</a:t>
            </a:r>
            <a:endParaRPr lang="pt-BR" dirty="0"/>
          </a:p>
        </p:txBody>
      </p:sp>
    </p:spTree>
    <p:extLst>
      <p:ext uri="{BB962C8B-B14F-4D97-AF65-F5344CB8AC3E}">
        <p14:creationId xmlns:p14="http://schemas.microsoft.com/office/powerpoint/2010/main" val="419353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Escola de NY</a:t>
            </a:r>
            <a:endParaRPr lang="pt-BR" dirty="0"/>
          </a:p>
        </p:txBody>
      </p:sp>
      <p:sp>
        <p:nvSpPr>
          <p:cNvPr id="3" name="Espaço Reservado para Conteúdo 2"/>
          <p:cNvSpPr>
            <a:spLocks noGrp="1"/>
          </p:cNvSpPr>
          <p:nvPr>
            <p:ph sz="half" idx="1"/>
          </p:nvPr>
        </p:nvSpPr>
        <p:spPr>
          <a:xfrm>
            <a:off x="498518" y="1985963"/>
            <a:ext cx="2561314" cy="4140200"/>
          </a:xfrm>
        </p:spPr>
        <p:txBody>
          <a:bodyPr/>
          <a:lstStyle/>
          <a:p>
            <a:r>
              <a:rPr lang="pt-BR" dirty="0" smtClean="0"/>
              <a:t>Morton Feldman</a:t>
            </a:r>
          </a:p>
          <a:p>
            <a:r>
              <a:rPr lang="pt-BR" dirty="0" smtClean="0"/>
              <a:t>Christian Wolff</a:t>
            </a:r>
          </a:p>
          <a:p>
            <a:r>
              <a:rPr lang="pt-BR" dirty="0" smtClean="0"/>
              <a:t>David Tudor</a:t>
            </a:r>
          </a:p>
          <a:p>
            <a:r>
              <a:rPr lang="pt-BR" dirty="0" err="1" smtClean="0"/>
              <a:t>Earle</a:t>
            </a:r>
            <a:r>
              <a:rPr lang="pt-BR" dirty="0" smtClean="0"/>
              <a:t> Brown</a:t>
            </a:r>
            <a:endParaRPr lang="pt-BR" dirty="0"/>
          </a:p>
        </p:txBody>
      </p:sp>
      <p:pic>
        <p:nvPicPr>
          <p:cNvPr id="7" name="Content Placeholder 6" descr="NY school (1962).jpg"/>
          <p:cNvPicPr>
            <a:picLocks noGrp="1" noChangeAspect="1"/>
          </p:cNvPicPr>
          <p:nvPr>
            <p:ph sz="half" idx="2"/>
          </p:nvPr>
        </p:nvPicPr>
        <p:blipFill>
          <a:blip r:embed="rId2">
            <a:extLst>
              <a:ext uri="{28A0092B-C50C-407E-A947-70E740481C1C}">
                <a14:useLocalDpi xmlns:a14="http://schemas.microsoft.com/office/drawing/2010/main" val="0"/>
              </a:ext>
            </a:extLst>
          </a:blip>
          <a:srcRect t="-34159" b="-34159"/>
          <a:stretch>
            <a:fillRect/>
          </a:stretch>
        </p:blipFill>
        <p:spPr>
          <a:xfrm>
            <a:off x="3075615" y="958160"/>
            <a:ext cx="5816865" cy="6584368"/>
          </a:xfrm>
        </p:spPr>
      </p:pic>
      <p:sp>
        <p:nvSpPr>
          <p:cNvPr id="4" name="Espaço Reservado para Número de Slide 3"/>
          <p:cNvSpPr>
            <a:spLocks noGrp="1"/>
          </p:cNvSpPr>
          <p:nvPr>
            <p:ph type="sldNum" sz="quarter" idx="12"/>
          </p:nvPr>
        </p:nvSpPr>
        <p:spPr/>
        <p:txBody>
          <a:bodyPr/>
          <a:lstStyle/>
          <a:p>
            <a:fld id="{BB32B3D7-8CE7-4B62-B8DB-D869AACF2998}" type="slidenum">
              <a:rPr lang="pt-BR" smtClean="0"/>
              <a:t>18</a:t>
            </a:fld>
            <a:endParaRPr lang="pt-BR"/>
          </a:p>
        </p:txBody>
      </p:sp>
      <p:sp>
        <p:nvSpPr>
          <p:cNvPr id="8" name="TextBox 7"/>
          <p:cNvSpPr txBox="1"/>
          <p:nvPr/>
        </p:nvSpPr>
        <p:spPr>
          <a:xfrm>
            <a:off x="3131840" y="6165304"/>
            <a:ext cx="5811657" cy="523220"/>
          </a:xfrm>
          <a:prstGeom prst="rect">
            <a:avLst/>
          </a:prstGeom>
          <a:noFill/>
        </p:spPr>
        <p:txBody>
          <a:bodyPr wrap="none" rtlCol="0">
            <a:spAutoFit/>
          </a:bodyPr>
          <a:lstStyle/>
          <a:p>
            <a:r>
              <a:rPr lang="pt-BR" sz="1400" dirty="0"/>
              <a:t>Christian Wolff, </a:t>
            </a:r>
            <a:r>
              <a:rPr lang="pt-BR" sz="1400" dirty="0" err="1"/>
              <a:t>Earle</a:t>
            </a:r>
            <a:r>
              <a:rPr lang="pt-BR" sz="1400" dirty="0"/>
              <a:t> Brown, John Cage, David Tudor, </a:t>
            </a:r>
            <a:r>
              <a:rPr lang="pt-BR" sz="1400" dirty="0" err="1"/>
              <a:t>and</a:t>
            </a:r>
            <a:r>
              <a:rPr lang="pt-BR" sz="1400" dirty="0"/>
              <a:t> </a:t>
            </a:r>
            <a:endParaRPr lang="pt-BR" sz="1400" dirty="0" smtClean="0"/>
          </a:p>
          <a:p>
            <a:r>
              <a:rPr lang="pt-BR" sz="1400" dirty="0" err="1" smtClean="0"/>
              <a:t>Morton</a:t>
            </a:r>
            <a:r>
              <a:rPr lang="pt-BR" sz="1400" dirty="0" smtClean="0"/>
              <a:t> </a:t>
            </a:r>
            <a:r>
              <a:rPr lang="pt-BR" sz="1400" dirty="0"/>
              <a:t>Feldman </a:t>
            </a:r>
            <a:r>
              <a:rPr lang="pt-BR" sz="1400" dirty="0" err="1"/>
              <a:t>at</a:t>
            </a:r>
            <a:r>
              <a:rPr lang="pt-BR" sz="1400" dirty="0"/>
              <a:t> </a:t>
            </a:r>
            <a:r>
              <a:rPr lang="pt-BR" sz="1400" dirty="0" err="1"/>
              <a:t>the</a:t>
            </a:r>
            <a:r>
              <a:rPr lang="pt-BR" sz="1400" dirty="0"/>
              <a:t> </a:t>
            </a:r>
            <a:r>
              <a:rPr lang="pt-BR" sz="1400" dirty="0" err="1"/>
              <a:t>Capitol</a:t>
            </a:r>
            <a:r>
              <a:rPr lang="pt-BR" sz="1400" dirty="0"/>
              <a:t> Records Studio in New </a:t>
            </a:r>
            <a:r>
              <a:rPr lang="pt-BR" sz="1400" dirty="0" smtClean="0"/>
              <a:t>York (</a:t>
            </a:r>
            <a:r>
              <a:rPr lang="pt-BR" sz="1400" dirty="0" err="1" smtClean="0"/>
              <a:t>ca</a:t>
            </a:r>
            <a:r>
              <a:rPr lang="pt-BR" sz="1400" dirty="0" smtClean="0"/>
              <a:t>. 1962)</a:t>
            </a:r>
            <a:endParaRPr lang="pt-BR" sz="1400" dirty="0"/>
          </a:p>
        </p:txBody>
      </p:sp>
    </p:spTree>
    <p:extLst>
      <p:ext uri="{BB962C8B-B14F-4D97-AF65-F5344CB8AC3E}">
        <p14:creationId xmlns:p14="http://schemas.microsoft.com/office/powerpoint/2010/main" val="3372617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Morton Feldman (1926-1987)</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8516" y="1988840"/>
            <a:ext cx="4720809" cy="3284041"/>
          </a:xfrm>
        </p:spPr>
      </p:pic>
      <p:sp>
        <p:nvSpPr>
          <p:cNvPr id="5" name="Espaço Reservado para Número de Slide 4"/>
          <p:cNvSpPr>
            <a:spLocks noGrp="1"/>
          </p:cNvSpPr>
          <p:nvPr>
            <p:ph type="sldNum" sz="quarter" idx="12"/>
          </p:nvPr>
        </p:nvSpPr>
        <p:spPr/>
        <p:txBody>
          <a:bodyPr/>
          <a:lstStyle/>
          <a:p>
            <a:fld id="{BB32B3D7-8CE7-4B62-B8DB-D869AACF2998}" type="slidenum">
              <a:rPr lang="pt-BR" smtClean="0"/>
              <a:t>19</a:t>
            </a:fld>
            <a:endParaRPr lang="pt-BR"/>
          </a:p>
        </p:txBody>
      </p:sp>
    </p:spTree>
    <p:extLst>
      <p:ext uri="{BB962C8B-B14F-4D97-AF65-F5344CB8AC3E}">
        <p14:creationId xmlns:p14="http://schemas.microsoft.com/office/powerpoint/2010/main" val="129352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John Cage (1912-1992)</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Seu pai foi inventor. Dizia que a única coisa que tinha a oferecer à música era na área da invenção (DUCKWORTH, 1999, p. 3).</a:t>
            </a:r>
          </a:p>
          <a:p>
            <a:r>
              <a:rPr lang="pt-BR" dirty="0" smtClean="0"/>
              <a:t>1930: experimentações com sons incomuns: música percussiva com latas, rádios, tambor de freio de automóveis, etc.</a:t>
            </a:r>
          </a:p>
          <a:p>
            <a:r>
              <a:rPr lang="pt-BR" dirty="0" smtClean="0"/>
              <a:t>1938: orquestra de percussão sob controle de um único músico: piano preparado.</a:t>
            </a:r>
          </a:p>
          <a:p>
            <a:r>
              <a:rPr lang="pt-BR" dirty="0" smtClean="0"/>
              <a:t>Aulas com Schoenberg (NYMAN, 1999, pp. 30-33). Duração x Harmonia. </a:t>
            </a:r>
            <a:endParaRPr lang="pt-BR" dirty="0"/>
          </a:p>
          <a:p>
            <a:r>
              <a:rPr lang="pt-BR" dirty="0" smtClean="0"/>
              <a:t>Satie e Webern: som e silêncio (NYMAN, p. 35).</a:t>
            </a:r>
            <a:endParaRPr lang="pt-BR" dirty="0"/>
          </a:p>
        </p:txBody>
      </p:sp>
      <p:sp>
        <p:nvSpPr>
          <p:cNvPr id="4" name="Espaço Reservado para Número de Slide 3"/>
          <p:cNvSpPr>
            <a:spLocks noGrp="1"/>
          </p:cNvSpPr>
          <p:nvPr>
            <p:ph type="sldNum" sz="quarter" idx="12"/>
          </p:nvPr>
        </p:nvSpPr>
        <p:spPr/>
        <p:txBody>
          <a:bodyPr/>
          <a:lstStyle/>
          <a:p>
            <a:fld id="{BB32B3D7-8CE7-4B62-B8DB-D869AACF2998}" type="slidenum">
              <a:rPr lang="pt-BR" smtClean="0"/>
              <a:t>2</a:t>
            </a:fld>
            <a:endParaRPr lang="pt-BR"/>
          </a:p>
        </p:txBody>
      </p:sp>
    </p:spTree>
    <p:extLst>
      <p:ext uri="{BB962C8B-B14F-4D97-AF65-F5344CB8AC3E}">
        <p14:creationId xmlns:p14="http://schemas.microsoft.com/office/powerpoint/2010/main" val="3134625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Christian Wolff (n. 1934)</a:t>
            </a:r>
            <a:endParaRPr lang="pt-BR" dirty="0"/>
          </a:p>
        </p:txBody>
      </p:sp>
      <p:sp>
        <p:nvSpPr>
          <p:cNvPr id="5" name="Espaço Reservado para Número de Slide 4"/>
          <p:cNvSpPr>
            <a:spLocks noGrp="1"/>
          </p:cNvSpPr>
          <p:nvPr>
            <p:ph type="sldNum" sz="quarter" idx="12"/>
          </p:nvPr>
        </p:nvSpPr>
        <p:spPr/>
        <p:txBody>
          <a:bodyPr/>
          <a:lstStyle/>
          <a:p>
            <a:fld id="{BB32B3D7-8CE7-4B62-B8DB-D869AACF2998}" type="slidenum">
              <a:rPr lang="pt-BR" smtClean="0"/>
              <a:t>20</a:t>
            </a:fld>
            <a:endParaRPr lang="pt-BR"/>
          </a:p>
        </p:txBody>
      </p:sp>
      <p:pic>
        <p:nvPicPr>
          <p:cNvPr id="8" name="Espaço Reservado para Conteú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2060848"/>
            <a:ext cx="2808312" cy="3562545"/>
          </a:xfrm>
        </p:spPr>
      </p:pic>
    </p:spTree>
    <p:extLst>
      <p:ext uri="{BB962C8B-B14F-4D97-AF65-F5344CB8AC3E}">
        <p14:creationId xmlns:p14="http://schemas.microsoft.com/office/powerpoint/2010/main" val="2065362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David Tudor (1926-2006)</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8993" y="1981200"/>
            <a:ext cx="5075464" cy="4144963"/>
          </a:xfrm>
        </p:spPr>
      </p:pic>
      <p:sp>
        <p:nvSpPr>
          <p:cNvPr id="6" name="Espaço Reservado para Número de Slide 5"/>
          <p:cNvSpPr>
            <a:spLocks noGrp="1"/>
          </p:cNvSpPr>
          <p:nvPr>
            <p:ph type="sldNum" sz="quarter" idx="12"/>
          </p:nvPr>
        </p:nvSpPr>
        <p:spPr/>
        <p:txBody>
          <a:bodyPr/>
          <a:lstStyle/>
          <a:p>
            <a:fld id="{BB32B3D7-8CE7-4B62-B8DB-D869AACF2998}" type="slidenum">
              <a:rPr lang="pt-BR" smtClean="0"/>
              <a:t>21</a:t>
            </a:fld>
            <a:endParaRPr lang="pt-BR"/>
          </a:p>
        </p:txBody>
      </p:sp>
      <p:sp>
        <p:nvSpPr>
          <p:cNvPr id="5" name="CaixaDeTexto 4"/>
          <p:cNvSpPr txBox="1"/>
          <p:nvPr/>
        </p:nvSpPr>
        <p:spPr>
          <a:xfrm>
            <a:off x="2267744" y="6155865"/>
            <a:ext cx="4477188" cy="369332"/>
          </a:xfrm>
          <a:prstGeom prst="rect">
            <a:avLst/>
          </a:prstGeom>
          <a:noFill/>
        </p:spPr>
        <p:txBody>
          <a:bodyPr wrap="none" rtlCol="0">
            <a:spAutoFit/>
          </a:bodyPr>
          <a:lstStyle/>
          <a:p>
            <a:r>
              <a:rPr lang="pt-BR" dirty="0" smtClean="0"/>
              <a:t>Nam </a:t>
            </a:r>
            <a:r>
              <a:rPr lang="pt-BR" dirty="0" err="1" smtClean="0"/>
              <a:t>June</a:t>
            </a:r>
            <a:r>
              <a:rPr lang="pt-BR" dirty="0" smtClean="0"/>
              <a:t> </a:t>
            </a:r>
            <a:r>
              <a:rPr lang="pt-BR" dirty="0" err="1" smtClean="0"/>
              <a:t>Paik</a:t>
            </a:r>
            <a:r>
              <a:rPr lang="pt-BR" dirty="0" smtClean="0"/>
              <a:t>, Cage e Tudor (</a:t>
            </a:r>
            <a:r>
              <a:rPr lang="pt-BR" dirty="0" err="1" smtClean="0"/>
              <a:t>Cologne</a:t>
            </a:r>
            <a:r>
              <a:rPr lang="pt-BR" dirty="0" smtClean="0"/>
              <a:t>, 1960).</a:t>
            </a:r>
            <a:endParaRPr lang="pt-BR" dirty="0"/>
          </a:p>
        </p:txBody>
      </p:sp>
    </p:spTree>
    <p:extLst>
      <p:ext uri="{BB962C8B-B14F-4D97-AF65-F5344CB8AC3E}">
        <p14:creationId xmlns:p14="http://schemas.microsoft.com/office/powerpoint/2010/main" val="360346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Earle</a:t>
            </a:r>
            <a:r>
              <a:rPr lang="pt-BR" dirty="0" smtClean="0"/>
              <a:t> Brown (1926-2002)</a:t>
            </a:r>
            <a:endParaRPr lang="pt-BR" dirty="0"/>
          </a:p>
        </p:txBody>
      </p:sp>
      <p:pic>
        <p:nvPicPr>
          <p:cNvPr id="4" name="Espaço Reservado para Conteúdo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98475" y="2653983"/>
            <a:ext cx="3657600" cy="2804160"/>
          </a:xfrm>
        </p:spPr>
      </p:pic>
      <p:sp>
        <p:nvSpPr>
          <p:cNvPr id="10" name="Espaço Reservado para Conteúdo 9"/>
          <p:cNvSpPr>
            <a:spLocks noGrp="1"/>
          </p:cNvSpPr>
          <p:nvPr>
            <p:ph sz="half" idx="2"/>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B32B3D7-8CE7-4B62-B8DB-D869AACF2998}" type="slidenum">
              <a:rPr lang="pt-BR" smtClean="0"/>
              <a:t>22</a:t>
            </a:fld>
            <a:endParaRPr lang="pt-BR"/>
          </a:p>
        </p:txBody>
      </p:sp>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1484784"/>
            <a:ext cx="4762500" cy="4343400"/>
          </a:xfrm>
          <a:prstGeom prst="rect">
            <a:avLst/>
          </a:prstGeom>
        </p:spPr>
      </p:pic>
      <p:sp>
        <p:nvSpPr>
          <p:cNvPr id="6" name="CaixaDeTexto 5"/>
          <p:cNvSpPr txBox="1"/>
          <p:nvPr/>
        </p:nvSpPr>
        <p:spPr>
          <a:xfrm>
            <a:off x="5652120" y="6165304"/>
            <a:ext cx="1752788" cy="369332"/>
          </a:xfrm>
          <a:prstGeom prst="rect">
            <a:avLst/>
          </a:prstGeom>
          <a:noFill/>
        </p:spPr>
        <p:txBody>
          <a:bodyPr wrap="none" rtlCol="0">
            <a:spAutoFit/>
          </a:bodyPr>
          <a:lstStyle/>
          <a:p>
            <a:r>
              <a:rPr lang="pt-BR" i="1" dirty="0" err="1" smtClean="0"/>
              <a:t>December</a:t>
            </a:r>
            <a:r>
              <a:rPr lang="pt-BR" i="1" dirty="0" smtClean="0"/>
              <a:t> 1952</a:t>
            </a:r>
            <a:r>
              <a:rPr lang="pt-BR" dirty="0" smtClean="0"/>
              <a:t>.</a:t>
            </a:r>
            <a:endParaRPr lang="pt-BR" i="1" dirty="0"/>
          </a:p>
        </p:txBody>
      </p:sp>
    </p:spTree>
    <p:extLst>
      <p:ext uri="{BB962C8B-B14F-4D97-AF65-F5344CB8AC3E}">
        <p14:creationId xmlns:p14="http://schemas.microsoft.com/office/powerpoint/2010/main" val="3585953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Merce Cunningham (1919-2009)</a:t>
            </a:r>
            <a:endParaRPr lang="pt-BR" dirty="0"/>
          </a:p>
        </p:txBody>
      </p:sp>
      <p:pic>
        <p:nvPicPr>
          <p:cNvPr id="5" name="Espaço Reservado para Conteú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412776"/>
            <a:ext cx="3238500" cy="3581400"/>
          </a:xfrm>
        </p:spPr>
      </p:pic>
      <p:sp>
        <p:nvSpPr>
          <p:cNvPr id="4" name="Espaço Reservado para Número de Slide 3"/>
          <p:cNvSpPr>
            <a:spLocks noGrp="1"/>
          </p:cNvSpPr>
          <p:nvPr>
            <p:ph type="sldNum" sz="quarter" idx="12"/>
          </p:nvPr>
        </p:nvSpPr>
        <p:spPr/>
        <p:txBody>
          <a:bodyPr/>
          <a:lstStyle/>
          <a:p>
            <a:fld id="{BB32B3D7-8CE7-4B62-B8DB-D869AACF2998}" type="slidenum">
              <a:rPr lang="pt-BR" smtClean="0"/>
              <a:t>23</a:t>
            </a:fld>
            <a:endParaRPr lang="pt-BR"/>
          </a:p>
        </p:txBody>
      </p:sp>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2492896"/>
            <a:ext cx="4572000" cy="3520440"/>
          </a:xfrm>
          <a:prstGeom prst="rect">
            <a:avLst/>
          </a:prstGeom>
        </p:spPr>
      </p:pic>
    </p:spTree>
    <p:extLst>
      <p:ext uri="{BB962C8B-B14F-4D97-AF65-F5344CB8AC3E}">
        <p14:creationId xmlns:p14="http://schemas.microsoft.com/office/powerpoint/2010/main" val="3312902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smtClean="0"/>
              <a:t>HPSCHD </a:t>
            </a:r>
            <a:r>
              <a:rPr lang="pt-BR" dirty="0" smtClean="0"/>
              <a:t>(1967)</a:t>
            </a:r>
            <a:endParaRPr lang="pt-BR" dirty="0"/>
          </a:p>
        </p:txBody>
      </p:sp>
      <p:sp>
        <p:nvSpPr>
          <p:cNvPr id="3" name="Espaço Reservado para Conteúdo 2"/>
          <p:cNvSpPr>
            <a:spLocks noGrp="1"/>
          </p:cNvSpPr>
          <p:nvPr>
            <p:ph sz="half" idx="1"/>
          </p:nvPr>
        </p:nvSpPr>
        <p:spPr/>
        <p:txBody>
          <a:bodyPr/>
          <a:lstStyle/>
          <a:p>
            <a:r>
              <a:rPr lang="pt-BR" dirty="0" smtClean="0"/>
              <a:t>Operações de </a:t>
            </a:r>
            <a:r>
              <a:rPr lang="pt-BR" dirty="0" smtClean="0"/>
              <a:t>acaso </a:t>
            </a:r>
            <a:r>
              <a:rPr lang="pt-BR" dirty="0" smtClean="0"/>
              <a:t>mediadas pelo computador: </a:t>
            </a:r>
            <a:r>
              <a:rPr lang="pt-BR" dirty="0" err="1" smtClean="0"/>
              <a:t>University</a:t>
            </a:r>
            <a:r>
              <a:rPr lang="pt-BR" dirty="0" smtClean="0"/>
              <a:t> </a:t>
            </a:r>
            <a:r>
              <a:rPr lang="pt-BR" dirty="0" err="1" smtClean="0"/>
              <a:t>of</a:t>
            </a:r>
            <a:r>
              <a:rPr lang="pt-BR" dirty="0" smtClean="0"/>
              <a:t> Illinois.</a:t>
            </a:r>
          </a:p>
          <a:p>
            <a:r>
              <a:rPr lang="pt-BR" dirty="0" smtClean="0"/>
              <a:t>Lejaren Hiller</a:t>
            </a:r>
            <a:r>
              <a:rPr lang="pt-BR" dirty="0"/>
              <a:t> </a:t>
            </a:r>
            <a:r>
              <a:rPr lang="pt-BR" dirty="0" smtClean="0"/>
              <a:t>(HUSARIK, 1983).</a:t>
            </a:r>
            <a:endParaRPr lang="pt-BR" dirty="0"/>
          </a:p>
        </p:txBody>
      </p:sp>
      <p:pic>
        <p:nvPicPr>
          <p:cNvPr id="7" name="Espaço Reservado para Conteúdo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00550" y="2245149"/>
            <a:ext cx="3657600" cy="3621828"/>
          </a:xfrm>
        </p:spPr>
      </p:pic>
      <p:sp>
        <p:nvSpPr>
          <p:cNvPr id="4" name="Espaço Reservado para Número de Slide 3"/>
          <p:cNvSpPr>
            <a:spLocks noGrp="1"/>
          </p:cNvSpPr>
          <p:nvPr>
            <p:ph type="sldNum" sz="quarter" idx="12"/>
          </p:nvPr>
        </p:nvSpPr>
        <p:spPr/>
        <p:txBody>
          <a:bodyPr/>
          <a:lstStyle/>
          <a:p>
            <a:fld id="{BB32B3D7-8CE7-4B62-B8DB-D869AACF2998}" type="slidenum">
              <a:rPr lang="pt-BR" smtClean="0"/>
              <a:t>24</a:t>
            </a:fld>
            <a:endParaRPr lang="pt-BR"/>
          </a:p>
        </p:txBody>
      </p:sp>
    </p:spTree>
    <p:extLst>
      <p:ext uri="{BB962C8B-B14F-4D97-AF65-F5344CB8AC3E}">
        <p14:creationId xmlns:p14="http://schemas.microsoft.com/office/powerpoint/2010/main" val="2301160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a:xfrm>
            <a:off x="251520" y="1268760"/>
            <a:ext cx="8280920" cy="5112568"/>
          </a:xfrm>
        </p:spPr>
        <p:txBody>
          <a:bodyPr>
            <a:normAutofit fontScale="55000" lnSpcReduction="20000"/>
          </a:bodyPr>
          <a:lstStyle/>
          <a:p>
            <a:r>
              <a:rPr lang="pt-BR" dirty="0" smtClean="0"/>
              <a:t>AUNER, Joseph. </a:t>
            </a:r>
            <a:r>
              <a:rPr lang="pt-BR" i="1" dirty="0" smtClean="0"/>
              <a:t>Music in </a:t>
            </a:r>
            <a:r>
              <a:rPr lang="pt-BR" i="1" dirty="0" err="1" smtClean="0"/>
              <a:t>the</a:t>
            </a:r>
            <a:r>
              <a:rPr lang="pt-BR" i="1" dirty="0" smtClean="0"/>
              <a:t> </a:t>
            </a:r>
            <a:r>
              <a:rPr lang="pt-BR" i="1" dirty="0" err="1" smtClean="0"/>
              <a:t>Twentieth</a:t>
            </a:r>
            <a:r>
              <a:rPr lang="pt-BR" i="1" dirty="0" smtClean="0"/>
              <a:t> </a:t>
            </a:r>
            <a:r>
              <a:rPr lang="pt-BR" i="1" dirty="0" err="1" smtClean="0"/>
              <a:t>and</a:t>
            </a:r>
            <a:r>
              <a:rPr lang="pt-BR" i="1" dirty="0" smtClean="0"/>
              <a:t> </a:t>
            </a:r>
            <a:r>
              <a:rPr lang="pt-BR" i="1" dirty="0" err="1" smtClean="0"/>
              <a:t>Twentieth-First</a:t>
            </a:r>
            <a:r>
              <a:rPr lang="pt-BR" i="1" dirty="0" smtClean="0"/>
              <a:t> </a:t>
            </a:r>
            <a:r>
              <a:rPr lang="pt-BR" i="1" dirty="0" err="1" smtClean="0"/>
              <a:t>Centuries</a:t>
            </a:r>
            <a:r>
              <a:rPr lang="pt-BR" dirty="0" smtClean="0"/>
              <a:t>. Norton: New York </a:t>
            </a:r>
            <a:r>
              <a:rPr lang="pt-BR" dirty="0" err="1" smtClean="0"/>
              <a:t>and</a:t>
            </a:r>
            <a:r>
              <a:rPr lang="pt-BR" dirty="0" smtClean="0"/>
              <a:t> London, 2013.</a:t>
            </a:r>
          </a:p>
          <a:p>
            <a:r>
              <a:rPr lang="pt-BR" dirty="0" smtClean="0"/>
              <a:t>CAGE</a:t>
            </a:r>
            <a:r>
              <a:rPr lang="pt-BR" dirty="0" smtClean="0"/>
              <a:t>, John. </a:t>
            </a:r>
            <a:r>
              <a:rPr lang="pt-BR" i="1" dirty="0" err="1" smtClean="0"/>
              <a:t>Silence</a:t>
            </a:r>
            <a:r>
              <a:rPr lang="pt-BR" i="1" dirty="0" smtClean="0"/>
              <a:t>: </a:t>
            </a:r>
            <a:r>
              <a:rPr lang="pt-BR" i="1" dirty="0" err="1" smtClean="0"/>
              <a:t>lectures</a:t>
            </a:r>
            <a:r>
              <a:rPr lang="pt-BR" i="1" dirty="0" smtClean="0"/>
              <a:t> </a:t>
            </a:r>
            <a:r>
              <a:rPr lang="pt-BR" i="1" dirty="0" err="1" smtClean="0"/>
              <a:t>and</a:t>
            </a:r>
            <a:r>
              <a:rPr lang="pt-BR" i="1" dirty="0" smtClean="0"/>
              <a:t> </a:t>
            </a:r>
            <a:r>
              <a:rPr lang="pt-BR" i="1" dirty="0" err="1" smtClean="0"/>
              <a:t>writings</a:t>
            </a:r>
            <a:r>
              <a:rPr lang="pt-BR" dirty="0" smtClean="0"/>
              <a:t>. </a:t>
            </a:r>
            <a:r>
              <a:rPr lang="pt-BR" dirty="0" err="1" smtClean="0"/>
              <a:t>Middletown</a:t>
            </a:r>
            <a:r>
              <a:rPr lang="pt-BR" dirty="0" smtClean="0"/>
              <a:t>, Connecticut: </a:t>
            </a:r>
            <a:r>
              <a:rPr lang="pt-BR" dirty="0" err="1" smtClean="0"/>
              <a:t>Wesleyan</a:t>
            </a:r>
            <a:r>
              <a:rPr lang="pt-BR" dirty="0" smtClean="0"/>
              <a:t> </a:t>
            </a:r>
            <a:r>
              <a:rPr lang="pt-BR" dirty="0" err="1" smtClean="0"/>
              <a:t>University</a:t>
            </a:r>
            <a:r>
              <a:rPr lang="pt-BR" dirty="0" smtClean="0"/>
              <a:t> Press, 1961.</a:t>
            </a:r>
          </a:p>
          <a:p>
            <a:r>
              <a:rPr lang="pt-BR" dirty="0" smtClean="0"/>
              <a:t>DUCKWORTH, William. </a:t>
            </a:r>
            <a:r>
              <a:rPr lang="pt-BR" i="1" dirty="0" err="1" smtClean="0"/>
              <a:t>Talking</a:t>
            </a:r>
            <a:r>
              <a:rPr lang="pt-BR" i="1" dirty="0" smtClean="0"/>
              <a:t> </a:t>
            </a:r>
            <a:r>
              <a:rPr lang="pt-BR" i="1" dirty="0" err="1" smtClean="0"/>
              <a:t>music</a:t>
            </a:r>
            <a:r>
              <a:rPr lang="pt-BR" i="1" dirty="0" smtClean="0"/>
              <a:t>: </a:t>
            </a:r>
            <a:r>
              <a:rPr lang="pt-BR" i="1" dirty="0" err="1" smtClean="0"/>
              <a:t>conversations</a:t>
            </a:r>
            <a:r>
              <a:rPr lang="pt-BR" i="1" dirty="0" smtClean="0"/>
              <a:t> </a:t>
            </a:r>
            <a:r>
              <a:rPr lang="pt-BR" i="1" dirty="0" err="1" smtClean="0"/>
              <a:t>with</a:t>
            </a:r>
            <a:r>
              <a:rPr lang="pt-BR" i="1" dirty="0" smtClean="0"/>
              <a:t> John Cage, Philip Glass, Laurie Anderson </a:t>
            </a:r>
            <a:r>
              <a:rPr lang="pt-BR" i="1" dirty="0" err="1" smtClean="0"/>
              <a:t>and</a:t>
            </a:r>
            <a:r>
              <a:rPr lang="pt-BR" i="1" dirty="0" smtClean="0"/>
              <a:t> Five </a:t>
            </a:r>
            <a:r>
              <a:rPr lang="pt-BR" i="1" dirty="0" err="1" smtClean="0"/>
              <a:t>Generations</a:t>
            </a:r>
            <a:r>
              <a:rPr lang="pt-BR" i="1" dirty="0" smtClean="0"/>
              <a:t> </a:t>
            </a:r>
            <a:r>
              <a:rPr lang="pt-BR" i="1" dirty="0" err="1" smtClean="0"/>
              <a:t>of</a:t>
            </a:r>
            <a:r>
              <a:rPr lang="pt-BR" i="1" dirty="0" smtClean="0"/>
              <a:t> American Experimental </a:t>
            </a:r>
            <a:r>
              <a:rPr lang="pt-BR" i="1" dirty="0" err="1" smtClean="0"/>
              <a:t>Composers</a:t>
            </a:r>
            <a:r>
              <a:rPr lang="pt-BR" dirty="0" smtClean="0"/>
              <a:t>. New York: Da Capo, 1999.</a:t>
            </a:r>
          </a:p>
          <a:p>
            <a:r>
              <a:rPr lang="pt-BR" dirty="0" smtClean="0"/>
              <a:t>HUSARIK, Stephen. “John Cage </a:t>
            </a:r>
            <a:r>
              <a:rPr lang="pt-BR" dirty="0" err="1" smtClean="0"/>
              <a:t>and</a:t>
            </a:r>
            <a:r>
              <a:rPr lang="pt-BR" dirty="0" smtClean="0"/>
              <a:t> Lejaren Hiller: </a:t>
            </a:r>
            <a:r>
              <a:rPr lang="pt-BR" i="1" dirty="0" smtClean="0"/>
              <a:t>HSPCHD</a:t>
            </a:r>
            <a:r>
              <a:rPr lang="pt-BR" dirty="0" smtClean="0"/>
              <a:t>, 1969”. In: </a:t>
            </a:r>
            <a:r>
              <a:rPr lang="en-US" i="1" dirty="0" smtClean="0"/>
              <a:t>American </a:t>
            </a:r>
            <a:r>
              <a:rPr lang="en-US" i="1" dirty="0"/>
              <a:t>Music</a:t>
            </a:r>
            <a:r>
              <a:rPr lang="en-US" dirty="0"/>
              <a:t>, Vol. 1, No. 2 (Summer, 1983), pp. </a:t>
            </a:r>
            <a:r>
              <a:rPr lang="en-US" dirty="0" smtClean="0"/>
              <a:t>1-21.</a:t>
            </a:r>
          </a:p>
          <a:p>
            <a:r>
              <a:rPr lang="en-US" dirty="0" smtClean="0"/>
              <a:t>JENSEN, Marc. “John </a:t>
            </a:r>
            <a:r>
              <a:rPr lang="en-US" dirty="0"/>
              <a:t>Cage, chance operations, and the chaos game: Cage and </a:t>
            </a:r>
            <a:r>
              <a:rPr lang="en-US" dirty="0" smtClean="0"/>
              <a:t>the </a:t>
            </a:r>
            <a:r>
              <a:rPr lang="en-US" i="1" dirty="0" smtClean="0"/>
              <a:t>I </a:t>
            </a:r>
            <a:r>
              <a:rPr lang="en-US" i="1" dirty="0" err="1" smtClean="0"/>
              <a:t>ching</a:t>
            </a:r>
            <a:r>
              <a:rPr lang="en-US" dirty="0" smtClean="0"/>
              <a:t>”. In: </a:t>
            </a:r>
            <a:r>
              <a:rPr lang="en-US" i="1" dirty="0" smtClean="0"/>
              <a:t>Musical Times, </a:t>
            </a:r>
            <a:r>
              <a:rPr lang="en-US" dirty="0" smtClean="0"/>
              <a:t> v.150, n.1907, Summer 2009, pp. 97-102.</a:t>
            </a:r>
          </a:p>
          <a:p>
            <a:r>
              <a:rPr lang="en-US" dirty="0" smtClean="0"/>
              <a:t>MICHELSON, Annette (ed.). “The Boulez-Cage Correspondence: Selections”. In: MIT Press, October, v.65, Summer 1993, pp. 52-76. </a:t>
            </a:r>
          </a:p>
          <a:p>
            <a:r>
              <a:rPr lang="en-US" dirty="0" smtClean="0"/>
              <a:t>NATTIEZ, Jean-Jacques (ed.). </a:t>
            </a:r>
            <a:r>
              <a:rPr lang="en-US" i="1" dirty="0" smtClean="0"/>
              <a:t>The Boulez-Cage Correspondence</a:t>
            </a:r>
            <a:r>
              <a:rPr lang="en-US" dirty="0" smtClean="0"/>
              <a:t>. Translated by Robert Samuels. Cambridge and New York: </a:t>
            </a:r>
            <a:r>
              <a:rPr lang="en-US" dirty="0"/>
              <a:t>C</a:t>
            </a:r>
            <a:r>
              <a:rPr lang="en-US" dirty="0" smtClean="0"/>
              <a:t>ambridge University Press, 1993.</a:t>
            </a:r>
            <a:endParaRPr lang="pt-BR" dirty="0" smtClean="0"/>
          </a:p>
          <a:p>
            <a:r>
              <a:rPr lang="pt-BR" dirty="0" smtClean="0"/>
              <a:t>NYMAN, Michael. </a:t>
            </a:r>
            <a:r>
              <a:rPr lang="pt-BR" i="1" dirty="0" smtClean="0"/>
              <a:t>Experimental </a:t>
            </a:r>
            <a:r>
              <a:rPr lang="pt-BR" i="1" dirty="0" err="1" smtClean="0"/>
              <a:t>music</a:t>
            </a:r>
            <a:r>
              <a:rPr lang="pt-BR" i="1" dirty="0" smtClean="0"/>
              <a:t>: Cage </a:t>
            </a:r>
            <a:r>
              <a:rPr lang="pt-BR" i="1" dirty="0" err="1" smtClean="0"/>
              <a:t>and</a:t>
            </a:r>
            <a:r>
              <a:rPr lang="pt-BR" i="1" dirty="0" smtClean="0"/>
              <a:t> </a:t>
            </a:r>
            <a:r>
              <a:rPr lang="pt-BR" i="1" dirty="0" err="1" smtClean="0"/>
              <a:t>beyond</a:t>
            </a:r>
            <a:r>
              <a:rPr lang="pt-BR" dirty="0" smtClean="0"/>
              <a:t>. Cambridge: Cambridge </a:t>
            </a:r>
            <a:r>
              <a:rPr lang="pt-BR" dirty="0" err="1" smtClean="0"/>
              <a:t>University</a:t>
            </a:r>
            <a:r>
              <a:rPr lang="pt-BR" dirty="0" smtClean="0"/>
              <a:t> Press, 1999.</a:t>
            </a:r>
          </a:p>
          <a:p>
            <a:r>
              <a:rPr lang="pt-BR" dirty="0" smtClean="0"/>
              <a:t>PERRY, Jeffrey. “</a:t>
            </a:r>
            <a:r>
              <a:rPr lang="en-US" dirty="0" smtClean="0"/>
              <a:t>Cage's </a:t>
            </a:r>
            <a:r>
              <a:rPr lang="en-US" dirty="0"/>
              <a:t>Sonatas and Interludes for Prepared Piano: Performance, Hearing and </a:t>
            </a:r>
            <a:r>
              <a:rPr lang="en-US" dirty="0" smtClean="0"/>
              <a:t>Analysis.” In: </a:t>
            </a:r>
            <a:r>
              <a:rPr lang="en-US" i="1" dirty="0" smtClean="0"/>
              <a:t>Music </a:t>
            </a:r>
            <a:r>
              <a:rPr lang="en-US" i="1" dirty="0"/>
              <a:t>Theory Spectrum</a:t>
            </a:r>
            <a:r>
              <a:rPr lang="en-US" dirty="0"/>
              <a:t>, Vol. 27, No. 1 (Spring, 2005), pp. </a:t>
            </a:r>
            <a:r>
              <a:rPr lang="en-US" dirty="0" smtClean="0"/>
              <a:t>35-66.</a:t>
            </a:r>
            <a:endParaRPr lang="pt-BR" dirty="0" smtClean="0"/>
          </a:p>
          <a:p>
            <a:r>
              <a:rPr lang="pt-BR" dirty="0" smtClean="0"/>
              <a:t>SALLES, Paulo de Tarso. </a:t>
            </a:r>
            <a:r>
              <a:rPr lang="pt-BR" i="1" dirty="0" smtClean="0"/>
              <a:t>Aberturas e impasses: a música no pós-modernismo.</a:t>
            </a:r>
            <a:r>
              <a:rPr lang="pt-BR" dirty="0" smtClean="0"/>
              <a:t> São Paulo: Editora UNESP, 2005.</a:t>
            </a:r>
          </a:p>
          <a:p>
            <a:r>
              <a:rPr lang="pt-BR" dirty="0" smtClean="0"/>
              <a:t>TERRA, Vera. </a:t>
            </a:r>
            <a:r>
              <a:rPr lang="pt-BR" i="1" dirty="0" smtClean="0"/>
              <a:t>Acaso e aleatório na música: um estudo da indeterminação nas poéticas de Cage e Boulez</a:t>
            </a:r>
            <a:r>
              <a:rPr lang="pt-BR" dirty="0" smtClean="0"/>
              <a:t>. São Paulo: EDUC/FAPESP, 2000.</a:t>
            </a:r>
          </a:p>
        </p:txBody>
      </p:sp>
      <p:sp>
        <p:nvSpPr>
          <p:cNvPr id="4" name="Espaço Reservado para Número de Slide 3"/>
          <p:cNvSpPr>
            <a:spLocks noGrp="1"/>
          </p:cNvSpPr>
          <p:nvPr>
            <p:ph type="sldNum" sz="quarter" idx="12"/>
          </p:nvPr>
        </p:nvSpPr>
        <p:spPr/>
        <p:txBody>
          <a:bodyPr/>
          <a:lstStyle/>
          <a:p>
            <a:fld id="{BB32B3D7-8CE7-4B62-B8DB-D869AACF2998}" type="slidenum">
              <a:rPr lang="pt-BR" smtClean="0"/>
              <a:t>25</a:t>
            </a:fld>
            <a:endParaRPr lang="pt-BR"/>
          </a:p>
        </p:txBody>
      </p:sp>
    </p:spTree>
    <p:extLst>
      <p:ext uri="{BB962C8B-B14F-4D97-AF65-F5344CB8AC3E}">
        <p14:creationId xmlns:p14="http://schemas.microsoft.com/office/powerpoint/2010/main" val="20991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Black Mountain </a:t>
            </a:r>
            <a:r>
              <a:rPr lang="pt-BR" dirty="0" err="1" smtClean="0"/>
              <a:t>College</a:t>
            </a:r>
            <a:endParaRPr lang="pt-BR" dirty="0"/>
          </a:p>
        </p:txBody>
      </p:sp>
      <p:sp>
        <p:nvSpPr>
          <p:cNvPr id="3" name="Content Placeholder 2"/>
          <p:cNvSpPr>
            <a:spLocks noGrp="1"/>
          </p:cNvSpPr>
          <p:nvPr>
            <p:ph idx="1"/>
          </p:nvPr>
        </p:nvSpPr>
        <p:spPr/>
        <p:txBody>
          <a:bodyPr>
            <a:normAutofit lnSpcReduction="10000"/>
          </a:bodyPr>
          <a:lstStyle/>
          <a:p>
            <a:r>
              <a:rPr lang="pt-BR" dirty="0">
                <a:hlinkClick r:id="rId2"/>
              </a:rPr>
              <a:t>http://www.blackmountaincollege.org/</a:t>
            </a:r>
            <a:r>
              <a:rPr lang="pt-BR" dirty="0" smtClean="0">
                <a:hlinkClick r:id="rId2"/>
              </a:rPr>
              <a:t>history</a:t>
            </a:r>
            <a:endParaRPr lang="pt-BR" dirty="0" smtClean="0"/>
          </a:p>
          <a:p>
            <a:r>
              <a:rPr lang="pt-BR" dirty="0" smtClean="0"/>
              <a:t>Fundada por John Rice, a partir dos princípios de educação progressiva de John Dewey, em 1933, ano da ascensão do nazismo. O fechamento da Bauhaus e perseguição de intelectuais e artistas promoveu o êxodo deles para os EUA. Muitos passaram a lecionar na BMC em North Carolina.</a:t>
            </a:r>
          </a:p>
          <a:p>
            <a:r>
              <a:rPr lang="pt-BR" dirty="0" smtClean="0"/>
              <a:t>Alguns professores famosos de BMC entre 1940-50: </a:t>
            </a:r>
            <a:r>
              <a:rPr lang="pt-BR" dirty="0"/>
              <a:t>Willem </a:t>
            </a:r>
            <a:r>
              <a:rPr lang="pt-BR" dirty="0" err="1"/>
              <a:t>and</a:t>
            </a:r>
            <a:r>
              <a:rPr lang="pt-BR" dirty="0"/>
              <a:t> Elaine de </a:t>
            </a:r>
            <a:r>
              <a:rPr lang="pt-BR" dirty="0" err="1"/>
              <a:t>Kooning</a:t>
            </a:r>
            <a:r>
              <a:rPr lang="pt-BR" dirty="0"/>
              <a:t>, Robert Rauschenberg, Josef </a:t>
            </a:r>
            <a:r>
              <a:rPr lang="pt-BR" dirty="0" err="1"/>
              <a:t>and</a:t>
            </a:r>
            <a:r>
              <a:rPr lang="pt-BR" dirty="0"/>
              <a:t> </a:t>
            </a:r>
            <a:r>
              <a:rPr lang="pt-BR" dirty="0" err="1"/>
              <a:t>Anni</a:t>
            </a:r>
            <a:r>
              <a:rPr lang="pt-BR" dirty="0"/>
              <a:t> </a:t>
            </a:r>
            <a:r>
              <a:rPr lang="pt-BR" dirty="0" err="1"/>
              <a:t>Albers</a:t>
            </a:r>
            <a:r>
              <a:rPr lang="pt-BR" dirty="0"/>
              <a:t>, Jacob Lawrence, </a:t>
            </a:r>
            <a:r>
              <a:rPr lang="pt-BR" dirty="0" err="1"/>
              <a:t>Merce</a:t>
            </a:r>
            <a:r>
              <a:rPr lang="pt-BR" dirty="0"/>
              <a:t> Cunningham, John Cage, Cy </a:t>
            </a:r>
            <a:r>
              <a:rPr lang="pt-BR" dirty="0" err="1"/>
              <a:t>Twombly</a:t>
            </a:r>
            <a:r>
              <a:rPr lang="pt-BR" dirty="0"/>
              <a:t>, Kenneth </a:t>
            </a:r>
            <a:r>
              <a:rPr lang="pt-BR" dirty="0" err="1"/>
              <a:t>Noland</a:t>
            </a:r>
            <a:r>
              <a:rPr lang="pt-BR" dirty="0"/>
              <a:t>, Ben </a:t>
            </a:r>
            <a:r>
              <a:rPr lang="pt-BR" dirty="0" err="1"/>
              <a:t>Shahn</a:t>
            </a:r>
            <a:r>
              <a:rPr lang="pt-BR" dirty="0"/>
              <a:t>, Franz Kline, Arthur Penn, </a:t>
            </a:r>
            <a:r>
              <a:rPr lang="pt-BR" dirty="0" err="1"/>
              <a:t>Buckminster</a:t>
            </a:r>
            <a:r>
              <a:rPr lang="pt-BR" dirty="0"/>
              <a:t> </a:t>
            </a:r>
            <a:r>
              <a:rPr lang="pt-BR" dirty="0" err="1"/>
              <a:t>Fuller</a:t>
            </a:r>
            <a:r>
              <a:rPr lang="pt-BR" dirty="0"/>
              <a:t>, M.C. Richards, Francine </a:t>
            </a:r>
            <a:r>
              <a:rPr lang="pt-BR" dirty="0" err="1"/>
              <a:t>du</a:t>
            </a:r>
            <a:r>
              <a:rPr lang="pt-BR" dirty="0"/>
              <a:t> </a:t>
            </a:r>
            <a:r>
              <a:rPr lang="pt-BR" dirty="0" err="1"/>
              <a:t>Plessix</a:t>
            </a:r>
            <a:r>
              <a:rPr lang="pt-BR" dirty="0"/>
              <a:t> Gray, Charles </a:t>
            </a:r>
            <a:r>
              <a:rPr lang="pt-BR" dirty="0" err="1"/>
              <a:t>Olson</a:t>
            </a:r>
            <a:r>
              <a:rPr lang="pt-BR" dirty="0"/>
              <a:t>, Robert </a:t>
            </a:r>
            <a:r>
              <a:rPr lang="pt-BR" dirty="0" err="1"/>
              <a:t>Creeley</a:t>
            </a:r>
            <a:r>
              <a:rPr lang="pt-BR" dirty="0"/>
              <a:t>, Dorothea </a:t>
            </a:r>
            <a:r>
              <a:rPr lang="pt-BR" dirty="0" err="1" smtClean="0"/>
              <a:t>Rockburne</a:t>
            </a:r>
            <a:r>
              <a:rPr lang="pt-BR" dirty="0" smtClean="0"/>
              <a:t>.</a:t>
            </a:r>
          </a:p>
        </p:txBody>
      </p:sp>
      <p:sp>
        <p:nvSpPr>
          <p:cNvPr id="4" name="Slide Number Placeholder 3"/>
          <p:cNvSpPr>
            <a:spLocks noGrp="1"/>
          </p:cNvSpPr>
          <p:nvPr>
            <p:ph type="sldNum" sz="quarter" idx="12"/>
          </p:nvPr>
        </p:nvSpPr>
        <p:spPr/>
        <p:txBody>
          <a:bodyPr/>
          <a:lstStyle/>
          <a:p>
            <a:fld id="{BB32B3D7-8CE7-4B62-B8DB-D869AACF2998}" type="slidenum">
              <a:rPr lang="pt-BR" smtClean="0"/>
              <a:t>3</a:t>
            </a:fld>
            <a:endParaRPr lang="pt-BR"/>
          </a:p>
        </p:txBody>
      </p:sp>
    </p:spTree>
    <p:extLst>
      <p:ext uri="{BB962C8B-B14F-4D97-AF65-F5344CB8AC3E}">
        <p14:creationId xmlns:p14="http://schemas.microsoft.com/office/powerpoint/2010/main" val="2088591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Piano Preparado: 1940-50</a:t>
            </a:r>
            <a:endParaRPr lang="pt-BR" dirty="0"/>
          </a:p>
        </p:txBody>
      </p:sp>
      <p:sp>
        <p:nvSpPr>
          <p:cNvPr id="3" name="Espaço Reservado para Conteúdo 2"/>
          <p:cNvSpPr>
            <a:spLocks noGrp="1"/>
          </p:cNvSpPr>
          <p:nvPr>
            <p:ph sz="half" idx="1"/>
          </p:nvPr>
        </p:nvSpPr>
        <p:spPr>
          <a:xfrm>
            <a:off x="251520" y="1985962"/>
            <a:ext cx="3904598" cy="4683398"/>
          </a:xfrm>
        </p:spPr>
        <p:txBody>
          <a:bodyPr>
            <a:normAutofit fontScale="85000" lnSpcReduction="20000"/>
          </a:bodyPr>
          <a:lstStyle/>
          <a:p>
            <a:r>
              <a:rPr lang="pt-BR" dirty="0" smtClean="0"/>
              <a:t>Jeffrey PERRY (2005): dois modos de ouvir Cage</a:t>
            </a:r>
          </a:p>
          <a:p>
            <a:pPr lvl="1"/>
            <a:r>
              <a:rPr lang="pt-BR" dirty="0" smtClean="0"/>
              <a:t>Construção da escuta: possibilidades infinitas e individuais, plasmada por </a:t>
            </a:r>
            <a:r>
              <a:rPr lang="pt-BR" i="1" dirty="0" smtClean="0"/>
              <a:t>4’33”</a:t>
            </a:r>
            <a:r>
              <a:rPr lang="pt-BR" dirty="0" smtClean="0"/>
              <a:t> (1952).</a:t>
            </a:r>
          </a:p>
          <a:p>
            <a:pPr lvl="1"/>
            <a:r>
              <a:rPr lang="pt-BR" dirty="0" smtClean="0"/>
              <a:t>Unidade composicional: “repetição de notas, equilíbrios, desequilíbrios e trajetórias de crescimento”. Antes dos procedimentos de acaso dos anos 1950.</a:t>
            </a:r>
          </a:p>
          <a:p>
            <a:r>
              <a:rPr lang="pt-BR" i="1" dirty="0" smtClean="0"/>
              <a:t>Sonatas </a:t>
            </a:r>
            <a:r>
              <a:rPr lang="pt-BR" i="1" dirty="0" err="1" smtClean="0"/>
              <a:t>and</a:t>
            </a:r>
            <a:r>
              <a:rPr lang="pt-BR" i="1" dirty="0" smtClean="0"/>
              <a:t> </a:t>
            </a:r>
            <a:r>
              <a:rPr lang="pt-BR" i="1" dirty="0" err="1" smtClean="0"/>
              <a:t>Interludes</a:t>
            </a:r>
            <a:r>
              <a:rPr lang="pt-BR" i="1" dirty="0" smtClean="0"/>
              <a:t> for </a:t>
            </a:r>
            <a:r>
              <a:rPr lang="pt-BR" i="1" dirty="0" err="1" smtClean="0"/>
              <a:t>Prepared</a:t>
            </a:r>
            <a:r>
              <a:rPr lang="pt-BR" i="1" dirty="0" smtClean="0"/>
              <a:t> Piano</a:t>
            </a:r>
            <a:r>
              <a:rPr lang="pt-BR" dirty="0" smtClean="0"/>
              <a:t> (1946-48): fim da 1ª fase composicional de Cage. </a:t>
            </a:r>
          </a:p>
          <a:p>
            <a:r>
              <a:rPr lang="pt-BR" dirty="0" smtClean="0"/>
              <a:t>Composição como objeto: estrutura rítmica.</a:t>
            </a:r>
          </a:p>
          <a:p>
            <a:r>
              <a:rPr lang="pt-BR" i="1" dirty="0" smtClean="0"/>
              <a:t>Amores</a:t>
            </a:r>
            <a:r>
              <a:rPr lang="pt-BR" dirty="0" smtClean="0"/>
              <a:t>; </a:t>
            </a:r>
            <a:r>
              <a:rPr lang="pt-BR" i="1" dirty="0" err="1" smtClean="0"/>
              <a:t>Bacchanale</a:t>
            </a:r>
            <a:r>
              <a:rPr lang="pt-BR" dirty="0" smtClean="0"/>
              <a:t>; </a:t>
            </a:r>
            <a:r>
              <a:rPr lang="pt-BR" i="1" dirty="0" smtClean="0"/>
              <a:t>A Book </a:t>
            </a:r>
            <a:r>
              <a:rPr lang="pt-BR" i="1" dirty="0" err="1" smtClean="0"/>
              <a:t>of</a:t>
            </a:r>
            <a:r>
              <a:rPr lang="pt-BR" i="1" dirty="0" smtClean="0"/>
              <a:t> Music</a:t>
            </a:r>
            <a:r>
              <a:rPr lang="pt-BR" dirty="0" smtClean="0"/>
              <a:t>; </a:t>
            </a:r>
            <a:r>
              <a:rPr lang="pt-BR" i="1" dirty="0" smtClean="0"/>
              <a:t>Dances</a:t>
            </a:r>
            <a:r>
              <a:rPr lang="pt-BR" dirty="0" smtClean="0"/>
              <a:t>; </a:t>
            </a:r>
            <a:r>
              <a:rPr lang="pt-BR" i="1" dirty="0" smtClean="0"/>
              <a:t>Concerto for </a:t>
            </a:r>
            <a:r>
              <a:rPr lang="pt-BR" i="1" dirty="0" err="1" smtClean="0"/>
              <a:t>Prepared</a:t>
            </a:r>
            <a:r>
              <a:rPr lang="pt-BR" i="1" dirty="0" smtClean="0"/>
              <a:t> Piano </a:t>
            </a:r>
            <a:r>
              <a:rPr lang="pt-BR" i="1" dirty="0" err="1" smtClean="0"/>
              <a:t>and</a:t>
            </a:r>
            <a:r>
              <a:rPr lang="pt-BR" i="1" dirty="0" smtClean="0"/>
              <a:t> </a:t>
            </a:r>
            <a:r>
              <a:rPr lang="pt-BR" i="1" dirty="0" err="1" smtClean="0"/>
              <a:t>Chamber</a:t>
            </a:r>
            <a:r>
              <a:rPr lang="pt-BR" i="1" dirty="0" smtClean="0"/>
              <a:t> </a:t>
            </a:r>
            <a:r>
              <a:rPr lang="pt-BR" i="1" dirty="0" err="1" smtClean="0"/>
              <a:t>Orchestra</a:t>
            </a:r>
            <a:r>
              <a:rPr lang="pt-BR" dirty="0" smtClean="0"/>
              <a:t>.</a:t>
            </a:r>
            <a:endParaRPr lang="pt-BR" i="1" dirty="0"/>
          </a:p>
        </p:txBody>
      </p:sp>
      <p:sp>
        <p:nvSpPr>
          <p:cNvPr id="4" name="Espaço Reservado para Número de Slide 3"/>
          <p:cNvSpPr>
            <a:spLocks noGrp="1"/>
          </p:cNvSpPr>
          <p:nvPr>
            <p:ph type="sldNum" sz="quarter" idx="12"/>
          </p:nvPr>
        </p:nvSpPr>
        <p:spPr/>
        <p:txBody>
          <a:bodyPr/>
          <a:lstStyle/>
          <a:p>
            <a:fld id="{BB32B3D7-8CE7-4B62-B8DB-D869AACF2998}" type="slidenum">
              <a:rPr lang="pt-BR" smtClean="0"/>
              <a:t>4</a:t>
            </a:fld>
            <a:endParaRPr lang="pt-BR"/>
          </a:p>
        </p:txBody>
      </p:sp>
      <p:pic>
        <p:nvPicPr>
          <p:cNvPr id="6" name="Espaço Reservado para Conteúdo 3"/>
          <p:cNvPicPr>
            <a:picLocks noGrp="1" noChangeAspect="1"/>
          </p:cNvPicPr>
          <p:nvPr>
            <p:ph sz="half" idx="2"/>
          </p:nvPr>
        </p:nvPicPr>
        <p:blipFill>
          <a:blip r:embed="rId2">
            <a:extLst>
              <a:ext uri="{28A0092B-C50C-407E-A947-70E740481C1C}">
                <a14:useLocalDpi xmlns:a14="http://schemas.microsoft.com/office/drawing/2010/main" val="0"/>
              </a:ext>
            </a:extLst>
          </a:blip>
          <a:srcRect t="4431" b="4431"/>
          <a:stretch>
            <a:fillRect/>
          </a:stretch>
        </p:blipFill>
        <p:spPr/>
      </p:pic>
    </p:spTree>
    <p:extLst>
      <p:ext uri="{BB962C8B-B14F-4D97-AF65-F5344CB8AC3E}">
        <p14:creationId xmlns:p14="http://schemas.microsoft.com/office/powerpoint/2010/main" val="4003342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i="1" dirty="0" smtClean="0"/>
              <a:t>Sonatas </a:t>
            </a:r>
            <a:r>
              <a:rPr lang="pt-BR" i="1" dirty="0" err="1" smtClean="0"/>
              <a:t>and</a:t>
            </a:r>
            <a:r>
              <a:rPr lang="pt-BR" i="1" dirty="0" smtClean="0"/>
              <a:t> </a:t>
            </a:r>
            <a:r>
              <a:rPr lang="pt-BR" i="1" dirty="0" err="1" smtClean="0"/>
              <a:t>Interludes</a:t>
            </a:r>
            <a:r>
              <a:rPr lang="pt-BR" i="1" dirty="0" smtClean="0"/>
              <a:t> </a:t>
            </a:r>
            <a:r>
              <a:rPr lang="pt-BR" dirty="0" smtClean="0"/>
              <a:t>(1948)</a:t>
            </a:r>
            <a:endParaRPr lang="pt-BR" dirty="0"/>
          </a:p>
        </p:txBody>
      </p:sp>
      <p:sp>
        <p:nvSpPr>
          <p:cNvPr id="7" name="Content Placeholder 6"/>
          <p:cNvSpPr>
            <a:spLocks noGrp="1"/>
          </p:cNvSpPr>
          <p:nvPr>
            <p:ph idx="1"/>
          </p:nvPr>
        </p:nvSpPr>
        <p:spPr>
          <a:xfrm>
            <a:off x="498474" y="1772816"/>
            <a:ext cx="7556313" cy="4144963"/>
          </a:xfrm>
        </p:spPr>
        <p:txBody>
          <a:bodyPr>
            <a:normAutofit fontScale="85000" lnSpcReduction="10000"/>
          </a:bodyPr>
          <a:lstStyle/>
          <a:p>
            <a:r>
              <a:rPr lang="pt-BR" dirty="0" smtClean="0"/>
              <a:t>“...apenas a estrutura foi organizada, de maneira rudimentar, para a obra como um todo, mas com exatidão, todavia, para cada peça em particular. O método foi consideravelmente baseado em improvisação (principalmente ao piano, embora algumas ideias tenham ocorrido longe do instrumento). Os materiais, as preparações do piano, foram escolhidos como se escolhe conchas ao passear pela praia. A forma foi tão natural quanto meu gosto permitiu: em todas as </a:t>
            </a:r>
            <a:r>
              <a:rPr lang="pt-BR" i="1" dirty="0" smtClean="0"/>
              <a:t>Sonatas</a:t>
            </a:r>
            <a:r>
              <a:rPr lang="pt-BR" dirty="0" smtClean="0"/>
              <a:t> e em dois dos </a:t>
            </a:r>
            <a:r>
              <a:rPr lang="pt-BR" i="1" dirty="0" err="1" smtClean="0"/>
              <a:t>Interludes</a:t>
            </a:r>
            <a:r>
              <a:rPr lang="pt-BR" dirty="0" smtClean="0"/>
              <a:t> as repetições se devem à preocupação formal de fazer com que a progressão do final de uma seção para o seu começo parecesse inevitável.”</a:t>
            </a:r>
          </a:p>
          <a:p>
            <a:r>
              <a:rPr lang="pt-BR" dirty="0" smtClean="0"/>
              <a:t>“A estrutura da quarta </a:t>
            </a:r>
            <a:r>
              <a:rPr lang="pt-BR" i="1" dirty="0" smtClean="0"/>
              <a:t>Sonata</a:t>
            </a:r>
            <a:r>
              <a:rPr lang="pt-BR" dirty="0" smtClean="0"/>
              <a:t> é de 100 compassos 2/2, divididos em 10 seções de 10 compassos cada. Essas seções foram combinadas na proporção 3-3-2-2, para dar unidade às seções maiores, e foram subdivididas na mesma proporção, dando unidade às seções menores. Em contraste, a estrutura harmônica é aberta ao ruído, bem como às escalas e sons convencionais”.</a:t>
            </a:r>
          </a:p>
        </p:txBody>
      </p:sp>
      <p:sp>
        <p:nvSpPr>
          <p:cNvPr id="5" name="Slide Number Placeholder 4"/>
          <p:cNvSpPr>
            <a:spLocks noGrp="1"/>
          </p:cNvSpPr>
          <p:nvPr>
            <p:ph type="sldNum" sz="quarter" idx="12"/>
          </p:nvPr>
        </p:nvSpPr>
        <p:spPr/>
        <p:txBody>
          <a:bodyPr/>
          <a:lstStyle/>
          <a:p>
            <a:fld id="{BB32B3D7-8CE7-4B62-B8DB-D869AACF2998}" type="slidenum">
              <a:rPr lang="pt-BR" smtClean="0"/>
              <a:t>5</a:t>
            </a:fld>
            <a:endParaRPr lang="pt-BR"/>
          </a:p>
        </p:txBody>
      </p:sp>
      <p:sp>
        <p:nvSpPr>
          <p:cNvPr id="8" name="TextBox 7"/>
          <p:cNvSpPr txBox="1"/>
          <p:nvPr/>
        </p:nvSpPr>
        <p:spPr>
          <a:xfrm>
            <a:off x="2051720" y="5949280"/>
            <a:ext cx="4835454" cy="738664"/>
          </a:xfrm>
          <a:prstGeom prst="rect">
            <a:avLst/>
          </a:prstGeom>
          <a:noFill/>
        </p:spPr>
        <p:txBody>
          <a:bodyPr wrap="none" rtlCol="0">
            <a:spAutoFit/>
          </a:bodyPr>
          <a:lstStyle/>
          <a:p>
            <a:pPr algn="ctr"/>
            <a:r>
              <a:rPr lang="pt-BR" sz="1400" dirty="0" smtClean="0"/>
              <a:t>John Cage, </a:t>
            </a:r>
            <a:r>
              <a:rPr lang="pt-BR" sz="1400" i="1" dirty="0" err="1" smtClean="0"/>
              <a:t>Silence</a:t>
            </a:r>
            <a:r>
              <a:rPr lang="pt-BR" sz="1400" dirty="0" smtClean="0"/>
              <a:t>, 1961, p. 19.</a:t>
            </a:r>
          </a:p>
          <a:p>
            <a:pPr algn="ctr"/>
            <a:r>
              <a:rPr lang="pt-BR" sz="1400" i="1" dirty="0" smtClean="0"/>
              <a:t>Sonatas </a:t>
            </a:r>
            <a:r>
              <a:rPr lang="pt-BR" sz="1400" i="1" dirty="0" err="1" smtClean="0"/>
              <a:t>and</a:t>
            </a:r>
            <a:r>
              <a:rPr lang="pt-BR" sz="1400" i="1" dirty="0" smtClean="0"/>
              <a:t> </a:t>
            </a:r>
            <a:r>
              <a:rPr lang="pt-BR" sz="1400" i="1" dirty="0" err="1" smtClean="0"/>
              <a:t>Interludes</a:t>
            </a:r>
            <a:r>
              <a:rPr lang="pt-BR" sz="1400" dirty="0" smtClean="0"/>
              <a:t> ganhou uma bolsa Guggenheim e </a:t>
            </a:r>
          </a:p>
          <a:p>
            <a:pPr algn="ctr"/>
            <a:r>
              <a:rPr lang="pt-BR" sz="1400" dirty="0" smtClean="0"/>
              <a:t>foi premiada pelo </a:t>
            </a:r>
            <a:r>
              <a:rPr lang="pt-BR" sz="1400" dirty="0" err="1" smtClean="0"/>
              <a:t>National</a:t>
            </a:r>
            <a:r>
              <a:rPr lang="pt-BR" sz="1400" dirty="0" smtClean="0"/>
              <a:t> </a:t>
            </a:r>
            <a:r>
              <a:rPr lang="pt-BR" sz="1400" dirty="0" err="1" smtClean="0"/>
              <a:t>Institute</a:t>
            </a:r>
            <a:r>
              <a:rPr lang="pt-BR" sz="1400" dirty="0" smtClean="0"/>
              <a:t> </a:t>
            </a:r>
            <a:r>
              <a:rPr lang="pt-BR" sz="1400" dirty="0" err="1" smtClean="0"/>
              <a:t>of</a:t>
            </a:r>
            <a:r>
              <a:rPr lang="pt-BR" sz="1400" dirty="0" smtClean="0"/>
              <a:t> </a:t>
            </a:r>
            <a:r>
              <a:rPr lang="pt-BR" sz="1400" dirty="0" err="1" smtClean="0"/>
              <a:t>Arts</a:t>
            </a:r>
            <a:r>
              <a:rPr lang="pt-BR" sz="1400" dirty="0" smtClean="0"/>
              <a:t> </a:t>
            </a:r>
            <a:r>
              <a:rPr lang="pt-BR" sz="1400" dirty="0" err="1" smtClean="0"/>
              <a:t>and</a:t>
            </a:r>
            <a:r>
              <a:rPr lang="pt-BR" sz="1400" dirty="0" smtClean="0"/>
              <a:t> </a:t>
            </a:r>
            <a:r>
              <a:rPr lang="pt-BR" sz="1400" dirty="0" err="1" smtClean="0"/>
              <a:t>Letters</a:t>
            </a:r>
            <a:r>
              <a:rPr lang="pt-BR" sz="1400" i="1" dirty="0" smtClean="0"/>
              <a:t>.</a:t>
            </a:r>
            <a:endParaRPr lang="pt-BR" sz="1400" i="1" dirty="0"/>
          </a:p>
        </p:txBody>
      </p:sp>
    </p:spTree>
    <p:extLst>
      <p:ext uri="{BB962C8B-B14F-4D97-AF65-F5344CB8AC3E}">
        <p14:creationId xmlns:p14="http://schemas.microsoft.com/office/powerpoint/2010/main" val="1702123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Estrutura global de </a:t>
            </a:r>
            <a:r>
              <a:rPr lang="pt-BR" i="1" dirty="0" err="1" smtClean="0"/>
              <a:t>Sonates</a:t>
            </a:r>
            <a:r>
              <a:rPr lang="pt-BR" i="1" dirty="0" smtClean="0"/>
              <a:t> </a:t>
            </a:r>
            <a:r>
              <a:rPr lang="pt-BR" i="1" dirty="0" err="1" smtClean="0"/>
              <a:t>and</a:t>
            </a:r>
            <a:r>
              <a:rPr lang="pt-BR" i="1" dirty="0" smtClean="0"/>
              <a:t> </a:t>
            </a:r>
            <a:r>
              <a:rPr lang="pt-BR" i="1" dirty="0" err="1" smtClean="0"/>
              <a:t>Interludes</a:t>
            </a:r>
            <a:endParaRPr lang="pt-BR" dirty="0"/>
          </a:p>
        </p:txBody>
      </p:sp>
      <p:pic>
        <p:nvPicPr>
          <p:cNvPr id="5" name="Content Placeholder 4" descr="Cage estrutura Sonates&amp;Interludes (Perry 2005).jpg"/>
          <p:cNvPicPr>
            <a:picLocks noGrp="1" noChangeAspect="1"/>
          </p:cNvPicPr>
          <p:nvPr>
            <p:ph idx="1"/>
          </p:nvPr>
        </p:nvPicPr>
        <p:blipFill>
          <a:blip r:embed="rId2">
            <a:extLst>
              <a:ext uri="{28A0092B-C50C-407E-A947-70E740481C1C}">
                <a14:useLocalDpi xmlns:a14="http://schemas.microsoft.com/office/drawing/2010/main" val="0"/>
              </a:ext>
            </a:extLst>
          </a:blip>
          <a:srcRect t="-51607" b="-51607"/>
          <a:stretch>
            <a:fillRect/>
          </a:stretch>
        </p:blipFill>
        <p:spPr/>
      </p:pic>
      <p:sp>
        <p:nvSpPr>
          <p:cNvPr id="4" name="Slide Number Placeholder 3"/>
          <p:cNvSpPr>
            <a:spLocks noGrp="1"/>
          </p:cNvSpPr>
          <p:nvPr>
            <p:ph type="sldNum" sz="quarter" idx="12"/>
          </p:nvPr>
        </p:nvSpPr>
        <p:spPr/>
        <p:txBody>
          <a:bodyPr/>
          <a:lstStyle/>
          <a:p>
            <a:fld id="{BB32B3D7-8CE7-4B62-B8DB-D869AACF2998}" type="slidenum">
              <a:rPr lang="pt-BR" smtClean="0"/>
              <a:t>6</a:t>
            </a:fld>
            <a:endParaRPr lang="pt-BR"/>
          </a:p>
        </p:txBody>
      </p:sp>
      <p:sp>
        <p:nvSpPr>
          <p:cNvPr id="6" name="TextBox 5"/>
          <p:cNvSpPr txBox="1"/>
          <p:nvPr/>
        </p:nvSpPr>
        <p:spPr>
          <a:xfrm>
            <a:off x="2843808" y="5661248"/>
            <a:ext cx="3342494" cy="369332"/>
          </a:xfrm>
          <a:prstGeom prst="rect">
            <a:avLst/>
          </a:prstGeom>
          <a:noFill/>
        </p:spPr>
        <p:txBody>
          <a:bodyPr wrap="none" rtlCol="0">
            <a:spAutoFit/>
          </a:bodyPr>
          <a:lstStyle/>
          <a:p>
            <a:r>
              <a:rPr lang="pt-BR" dirty="0" smtClean="0"/>
              <a:t>Extraído de: Perry, 2005, p. 37.</a:t>
            </a:r>
            <a:endParaRPr lang="pt-BR" dirty="0"/>
          </a:p>
        </p:txBody>
      </p:sp>
    </p:spTree>
    <p:extLst>
      <p:ext uri="{BB962C8B-B14F-4D97-AF65-F5344CB8AC3E}">
        <p14:creationId xmlns:p14="http://schemas.microsoft.com/office/powerpoint/2010/main" val="4121021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Boulez, sobre </a:t>
            </a:r>
            <a:r>
              <a:rPr lang="pt-BR" i="1" dirty="0" smtClean="0"/>
              <a:t>Sonatas </a:t>
            </a:r>
            <a:r>
              <a:rPr lang="pt-BR" i="1" dirty="0" err="1" smtClean="0"/>
              <a:t>and</a:t>
            </a:r>
            <a:r>
              <a:rPr lang="pt-BR" i="1" dirty="0" smtClean="0"/>
              <a:t> </a:t>
            </a:r>
            <a:r>
              <a:rPr lang="pt-BR" i="1" dirty="0" err="1" smtClean="0"/>
              <a:t>Interludes</a:t>
            </a:r>
            <a:endParaRPr lang="pt-BR" dirty="0"/>
          </a:p>
        </p:txBody>
      </p:sp>
      <p:sp>
        <p:nvSpPr>
          <p:cNvPr id="3" name="Content Placeholder 2"/>
          <p:cNvSpPr>
            <a:spLocks noGrp="1"/>
          </p:cNvSpPr>
          <p:nvPr>
            <p:ph idx="1"/>
          </p:nvPr>
        </p:nvSpPr>
        <p:spPr/>
        <p:txBody>
          <a:bodyPr/>
          <a:lstStyle/>
          <a:p>
            <a:r>
              <a:rPr lang="pt-BR" dirty="0" smtClean="0"/>
              <a:t>“Quando Cage se libertou da série dodecafônica, precisou de uma estrutura rítmica solidamente organizada para sustentar suas ideias. [...] Nas primeiras obras a fazer uso de tais estruturas John Cage emprega números </a:t>
            </a:r>
            <a:r>
              <a:rPr lang="pt-BR" dirty="0" smtClean="0"/>
              <a:t>inteiras</a:t>
            </a:r>
            <a:r>
              <a:rPr lang="pt-BR" dirty="0" smtClean="0"/>
              <a:t>.</a:t>
            </a:r>
          </a:p>
          <a:p>
            <a:pPr marL="0" indent="0">
              <a:buNone/>
            </a:pPr>
            <a:r>
              <a:rPr lang="pt-BR" dirty="0" smtClean="0"/>
              <a:t>Nas </a:t>
            </a:r>
            <a:r>
              <a:rPr lang="pt-BR" i="1" dirty="0" smtClean="0"/>
              <a:t>Sonatas </a:t>
            </a:r>
            <a:r>
              <a:rPr lang="pt-BR" i="1" dirty="0" err="1" smtClean="0"/>
              <a:t>and</a:t>
            </a:r>
            <a:r>
              <a:rPr lang="pt-BR" i="1" dirty="0" smtClean="0"/>
              <a:t> </a:t>
            </a:r>
            <a:r>
              <a:rPr lang="pt-BR" i="1" dirty="0" err="1" smtClean="0"/>
              <a:t>Interludes</a:t>
            </a:r>
            <a:r>
              <a:rPr lang="pt-BR" dirty="0" smtClean="0"/>
              <a:t> ele utiliza frações. Além disso, tenta conciliar a estrutura </a:t>
            </a:r>
            <a:r>
              <a:rPr lang="pt-BR" i="1" dirty="0" smtClean="0"/>
              <a:t>a priori</a:t>
            </a:r>
            <a:r>
              <a:rPr lang="pt-BR" dirty="0" smtClean="0"/>
              <a:t> das primeiras obras com </a:t>
            </a:r>
            <a:r>
              <a:rPr lang="pt-BR" dirty="0" smtClean="0"/>
              <a:t>uma </a:t>
            </a:r>
            <a:r>
              <a:rPr lang="pt-BR" dirty="0" smtClean="0"/>
              <a:t>estrutura clássica mais simples, em duas partes com repetições, como em Scarlatti.”</a:t>
            </a:r>
            <a:endParaRPr lang="pt-BR" dirty="0"/>
          </a:p>
        </p:txBody>
      </p:sp>
      <p:sp>
        <p:nvSpPr>
          <p:cNvPr id="4" name="Slide Number Placeholder 3"/>
          <p:cNvSpPr>
            <a:spLocks noGrp="1"/>
          </p:cNvSpPr>
          <p:nvPr>
            <p:ph type="sldNum" sz="quarter" idx="12"/>
          </p:nvPr>
        </p:nvSpPr>
        <p:spPr/>
        <p:txBody>
          <a:bodyPr/>
          <a:lstStyle/>
          <a:p>
            <a:fld id="{BB32B3D7-8CE7-4B62-B8DB-D869AACF2998}" type="slidenum">
              <a:rPr lang="pt-BR" smtClean="0"/>
              <a:t>7</a:t>
            </a:fld>
            <a:endParaRPr lang="pt-BR"/>
          </a:p>
        </p:txBody>
      </p:sp>
      <p:sp>
        <p:nvSpPr>
          <p:cNvPr id="5" name="TextBox 4"/>
          <p:cNvSpPr txBox="1"/>
          <p:nvPr/>
        </p:nvSpPr>
        <p:spPr>
          <a:xfrm>
            <a:off x="827584" y="5589239"/>
            <a:ext cx="7632848" cy="307777"/>
          </a:xfrm>
          <a:prstGeom prst="rect">
            <a:avLst/>
          </a:prstGeom>
          <a:noFill/>
        </p:spPr>
        <p:txBody>
          <a:bodyPr wrap="square" rtlCol="0">
            <a:spAutoFit/>
          </a:bodyPr>
          <a:lstStyle/>
          <a:p>
            <a:r>
              <a:rPr lang="pt-BR" sz="1400" dirty="0" smtClean="0"/>
              <a:t>Extraído de </a:t>
            </a:r>
            <a:r>
              <a:rPr lang="pt-BR" sz="1400" dirty="0" err="1" smtClean="0"/>
              <a:t>Michelson</a:t>
            </a:r>
            <a:r>
              <a:rPr lang="pt-BR" sz="1400" dirty="0" smtClean="0"/>
              <a:t>, </a:t>
            </a:r>
            <a:r>
              <a:rPr lang="pt-BR" sz="1400" dirty="0" smtClean="0"/>
              <a:t>1993,“</a:t>
            </a:r>
            <a:r>
              <a:rPr lang="pt-BR" sz="1400" dirty="0" smtClean="0"/>
              <a:t>The </a:t>
            </a:r>
            <a:r>
              <a:rPr lang="pt-BR" sz="1400" dirty="0" err="1" smtClean="0"/>
              <a:t>Correspondence</a:t>
            </a:r>
            <a:r>
              <a:rPr lang="pt-BR" sz="1400" dirty="0"/>
              <a:t> </a:t>
            </a:r>
            <a:r>
              <a:rPr lang="pt-BR" sz="1400" dirty="0" smtClean="0"/>
              <a:t>Boulez-Cage</a:t>
            </a:r>
            <a:r>
              <a:rPr lang="pt-BR" sz="1400" dirty="0" smtClean="0"/>
              <a:t>, </a:t>
            </a:r>
            <a:r>
              <a:rPr lang="pt-BR" sz="1400" dirty="0" err="1" smtClean="0"/>
              <a:t>selections</a:t>
            </a:r>
            <a:r>
              <a:rPr lang="pt-BR" sz="1400" dirty="0" smtClean="0"/>
              <a:t>”, p. 57.</a:t>
            </a:r>
            <a:endParaRPr lang="pt-BR" sz="1400" dirty="0"/>
          </a:p>
        </p:txBody>
      </p:sp>
    </p:spTree>
    <p:extLst>
      <p:ext uri="{BB962C8B-B14F-4D97-AF65-F5344CB8AC3E}">
        <p14:creationId xmlns:p14="http://schemas.microsoft.com/office/powerpoint/2010/main" val="2022819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Filosofia Oriental</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Anos 1940: contato com filosofia indiana: </a:t>
            </a:r>
            <a:r>
              <a:rPr lang="pt-BR" dirty="0" err="1" smtClean="0"/>
              <a:t>Gita</a:t>
            </a:r>
            <a:r>
              <a:rPr lang="pt-BR" dirty="0" smtClean="0"/>
              <a:t> </a:t>
            </a:r>
            <a:r>
              <a:rPr lang="pt-BR" dirty="0" err="1" smtClean="0"/>
              <a:t>Sarabhai</a:t>
            </a:r>
            <a:r>
              <a:rPr lang="pt-BR" dirty="0" smtClean="0"/>
              <a:t> e Ananda Coomaraswamy.</a:t>
            </a:r>
          </a:p>
          <a:p>
            <a:r>
              <a:rPr lang="pt-BR" dirty="0" smtClean="0"/>
              <a:t>Zen Budismo: aulas com </a:t>
            </a:r>
            <a:r>
              <a:rPr lang="pt-BR" dirty="0" err="1" smtClean="0"/>
              <a:t>Daisetz</a:t>
            </a:r>
            <a:r>
              <a:rPr lang="pt-BR" dirty="0" smtClean="0"/>
              <a:t> Suzuki (Columbia </a:t>
            </a:r>
            <a:r>
              <a:rPr lang="pt-BR" dirty="0" err="1" smtClean="0"/>
              <a:t>University</a:t>
            </a:r>
            <a:r>
              <a:rPr lang="pt-BR" dirty="0" smtClean="0"/>
              <a:t>).</a:t>
            </a:r>
          </a:p>
          <a:p>
            <a:r>
              <a:rPr lang="pt-BR" dirty="0" smtClean="0"/>
              <a:t>Operações de Acaso. </a:t>
            </a:r>
            <a:r>
              <a:rPr lang="pt-BR" i="1" dirty="0" smtClean="0"/>
              <a:t>I </a:t>
            </a:r>
            <a:r>
              <a:rPr lang="pt-BR" i="1" dirty="0" err="1" smtClean="0"/>
              <a:t>Ching</a:t>
            </a:r>
            <a:r>
              <a:rPr lang="pt-BR" dirty="0" smtClean="0"/>
              <a:t>.</a:t>
            </a:r>
          </a:p>
          <a:p>
            <a:r>
              <a:rPr lang="pt-BR" dirty="0" smtClean="0"/>
              <a:t>1951: </a:t>
            </a:r>
            <a:r>
              <a:rPr lang="pt-BR" i="1" dirty="0" smtClean="0"/>
              <a:t>Music </a:t>
            </a:r>
            <a:r>
              <a:rPr lang="pt-BR" i="1" dirty="0" err="1" smtClean="0"/>
              <a:t>of</a:t>
            </a:r>
            <a:r>
              <a:rPr lang="pt-BR" i="1" dirty="0" smtClean="0"/>
              <a:t> </a:t>
            </a:r>
            <a:r>
              <a:rPr lang="pt-BR" i="1" dirty="0" err="1" smtClean="0"/>
              <a:t>Changes</a:t>
            </a:r>
            <a:r>
              <a:rPr lang="pt-BR" dirty="0"/>
              <a:t> </a:t>
            </a:r>
            <a:r>
              <a:rPr lang="pt-BR" dirty="0" smtClean="0"/>
              <a:t>para piano. </a:t>
            </a:r>
            <a:r>
              <a:rPr lang="pt-BR" i="1" dirty="0" err="1" smtClean="0"/>
              <a:t>Imaginary</a:t>
            </a:r>
            <a:r>
              <a:rPr lang="pt-BR" i="1" dirty="0" smtClean="0"/>
              <a:t> </a:t>
            </a:r>
            <a:r>
              <a:rPr lang="pt-BR" i="1" dirty="0" err="1" smtClean="0"/>
              <a:t>Landscape</a:t>
            </a:r>
            <a:r>
              <a:rPr lang="pt-BR" i="1" dirty="0" smtClean="0"/>
              <a:t> nº 4</a:t>
            </a:r>
            <a:r>
              <a:rPr lang="pt-BR" dirty="0" smtClean="0"/>
              <a:t> para 12 rádios.</a:t>
            </a:r>
          </a:p>
          <a:p>
            <a:r>
              <a:rPr lang="pt-BR" dirty="0" smtClean="0"/>
              <a:t>1952: </a:t>
            </a:r>
            <a:r>
              <a:rPr lang="pt-BR" i="1" dirty="0" smtClean="0"/>
              <a:t>4’33”</a:t>
            </a:r>
            <a:r>
              <a:rPr lang="pt-BR" dirty="0" smtClean="0"/>
              <a:t>.</a:t>
            </a:r>
          </a:p>
          <a:p>
            <a:r>
              <a:rPr lang="pt-BR" i="1" dirty="0" err="1" smtClean="0"/>
              <a:t>Silence</a:t>
            </a:r>
            <a:r>
              <a:rPr lang="pt-BR" dirty="0" smtClean="0"/>
              <a:t>. A composição como processo. Ensaios.</a:t>
            </a:r>
            <a:r>
              <a:rPr lang="pt-BR" i="1" dirty="0" smtClean="0"/>
              <a:t> </a:t>
            </a:r>
            <a:r>
              <a:rPr lang="pt-BR" dirty="0" smtClean="0"/>
              <a:t>1949-1961.</a:t>
            </a:r>
          </a:p>
          <a:p>
            <a:r>
              <a:rPr lang="pt-BR" dirty="0" smtClean="0"/>
              <a:t>“Em sua obra, Cage mesclou livremente a filosofia asiática, de Coomaraswamy ao Zen, deixando de seguir ou adotar qualquer sistema de crença em sentido ortodoxo. Suas aplicações da filosofia asiática – especialmente a ideia de operações de acaso e </a:t>
            </a:r>
            <a:r>
              <a:rPr lang="pt-BR" i="1" dirty="0" smtClean="0"/>
              <a:t>I-</a:t>
            </a:r>
            <a:r>
              <a:rPr lang="pt-BR" i="1" dirty="0" err="1" smtClean="0"/>
              <a:t>ching</a:t>
            </a:r>
            <a:r>
              <a:rPr lang="pt-BR" dirty="0" smtClean="0"/>
              <a:t> – foram claramente filtradas de acordo com o pensamento ocidental” (Jensen 2009:97).</a:t>
            </a:r>
            <a:endParaRPr lang="pt-BR" dirty="0"/>
          </a:p>
        </p:txBody>
      </p:sp>
      <p:sp>
        <p:nvSpPr>
          <p:cNvPr id="4" name="Espaço Reservado para Número de Slide 3"/>
          <p:cNvSpPr>
            <a:spLocks noGrp="1"/>
          </p:cNvSpPr>
          <p:nvPr>
            <p:ph type="sldNum" sz="quarter" idx="12"/>
          </p:nvPr>
        </p:nvSpPr>
        <p:spPr/>
        <p:txBody>
          <a:bodyPr/>
          <a:lstStyle/>
          <a:p>
            <a:fld id="{BB32B3D7-8CE7-4B62-B8DB-D869AACF2998}" type="slidenum">
              <a:rPr lang="pt-BR" smtClean="0"/>
              <a:t>8</a:t>
            </a:fld>
            <a:endParaRPr lang="pt-BR"/>
          </a:p>
        </p:txBody>
      </p:sp>
    </p:spTree>
    <p:extLst>
      <p:ext uri="{BB962C8B-B14F-4D97-AF65-F5344CB8AC3E}">
        <p14:creationId xmlns:p14="http://schemas.microsoft.com/office/powerpoint/2010/main" val="2691623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Ananda Coomaraswamy (1877-1947)</a:t>
            </a:r>
            <a:endParaRPr lang="pt-BR" dirty="0"/>
          </a:p>
        </p:txBody>
      </p:sp>
      <p:pic>
        <p:nvPicPr>
          <p:cNvPr id="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88700" y="1981200"/>
            <a:ext cx="3176050" cy="4144963"/>
          </a:xfrm>
        </p:spPr>
      </p:pic>
      <p:sp>
        <p:nvSpPr>
          <p:cNvPr id="5" name="Espaço Reservado para Número de Slide 4"/>
          <p:cNvSpPr>
            <a:spLocks noGrp="1"/>
          </p:cNvSpPr>
          <p:nvPr>
            <p:ph type="sldNum" sz="quarter" idx="12"/>
          </p:nvPr>
        </p:nvSpPr>
        <p:spPr/>
        <p:txBody>
          <a:bodyPr/>
          <a:lstStyle/>
          <a:p>
            <a:fld id="{BB32B3D7-8CE7-4B62-B8DB-D869AACF2998}" type="slidenum">
              <a:rPr lang="pt-BR" smtClean="0"/>
              <a:t>9</a:t>
            </a:fld>
            <a:endParaRPr lang="pt-BR"/>
          </a:p>
        </p:txBody>
      </p:sp>
    </p:spTree>
    <p:extLst>
      <p:ext uri="{BB962C8B-B14F-4D97-AF65-F5344CB8AC3E}">
        <p14:creationId xmlns:p14="http://schemas.microsoft.com/office/powerpoint/2010/main" val="1057651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449</TotalTime>
  <Words>2023</Words>
  <Application>Microsoft Office PowerPoint</Application>
  <PresentationFormat>Apresentação na tela (4:3)</PresentationFormat>
  <Paragraphs>124</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Advantage</vt:lpstr>
      <vt:lpstr>John Cage: a música além da música</vt:lpstr>
      <vt:lpstr>John Cage (1912-1992)</vt:lpstr>
      <vt:lpstr>Black Mountain College</vt:lpstr>
      <vt:lpstr>Piano Preparado: 1940-50</vt:lpstr>
      <vt:lpstr>Sonatas and Interludes (1948)</vt:lpstr>
      <vt:lpstr>Estrutura global de Sonates and Interludes</vt:lpstr>
      <vt:lpstr>Boulez, sobre Sonatas and Interludes</vt:lpstr>
      <vt:lpstr>Filosofia Oriental</vt:lpstr>
      <vt:lpstr>Ananda Coomaraswamy (1877-1947)</vt:lpstr>
      <vt:lpstr>Daisetz Suzuki (1870-1966)</vt:lpstr>
      <vt:lpstr>O silêncio: tipos e funções</vt:lpstr>
      <vt:lpstr>Composição como processo</vt:lpstr>
      <vt:lpstr>Music of Changes (1951)</vt:lpstr>
      <vt:lpstr>Uso do I-Ching (o livro das mutações) e as operações de acaso de Cage</vt:lpstr>
      <vt:lpstr>I-Ching: hexagramas</vt:lpstr>
      <vt:lpstr>4’33” (1952)</vt:lpstr>
      <vt:lpstr>White Painting (Three Panel), 1951</vt:lpstr>
      <vt:lpstr>Escola de NY</vt:lpstr>
      <vt:lpstr>Morton Feldman (1926-1987)</vt:lpstr>
      <vt:lpstr>Christian Wolff (n. 1934)</vt:lpstr>
      <vt:lpstr>David Tudor (1926-2006)</vt:lpstr>
      <vt:lpstr>Earle Brown (1926-2002)</vt:lpstr>
      <vt:lpstr>Merce Cunningham (1919-2009)</vt:lpstr>
      <vt:lpstr>HPSCHD (1967)</vt:lpstr>
      <vt:lpstr>Referências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Cage: a música além da música</dc:title>
  <dc:creator>Paulo</dc:creator>
  <cp:lastModifiedBy>Paulo</cp:lastModifiedBy>
  <cp:revision>77</cp:revision>
  <dcterms:created xsi:type="dcterms:W3CDTF">2012-04-18T05:12:06Z</dcterms:created>
  <dcterms:modified xsi:type="dcterms:W3CDTF">2015-06-09T23:54:44Z</dcterms:modified>
</cp:coreProperties>
</file>