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2"/>
  </p:notesMasterIdLst>
  <p:sldIdLst>
    <p:sldId id="256" r:id="rId2"/>
    <p:sldId id="258" r:id="rId3"/>
    <p:sldId id="268" r:id="rId4"/>
    <p:sldId id="265" r:id="rId5"/>
    <p:sldId id="263" r:id="rId6"/>
    <p:sldId id="259" r:id="rId7"/>
    <p:sldId id="266" r:id="rId8"/>
    <p:sldId id="267" r:id="rId9"/>
    <p:sldId id="264" r:id="rId10"/>
    <p:sldId id="260" r:id="rId11"/>
    <p:sldId id="269" r:id="rId12"/>
    <p:sldId id="270" r:id="rId13"/>
    <p:sldId id="271" r:id="rId14"/>
    <p:sldId id="261" r:id="rId15"/>
    <p:sldId id="274" r:id="rId16"/>
    <p:sldId id="262" r:id="rId17"/>
    <p:sldId id="275" r:id="rId18"/>
    <p:sldId id="272" r:id="rId19"/>
    <p:sldId id="273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26"/>
  </p:normalViewPr>
  <p:slideViewPr>
    <p:cSldViewPr>
      <p:cViewPr varScale="1">
        <p:scale>
          <a:sx n="83" d="100"/>
          <a:sy n="83" d="100"/>
        </p:scale>
        <p:origin x="223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5861CC8-C8F8-994E-A348-C2489A1A38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EEE40CE-DE25-F643-948A-3F643E4E51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59EBC9-5091-9E4F-89C2-C2E02029FE1C}" type="datetimeFigureOut">
              <a:rPr lang="pt-BR"/>
              <a:pPr>
                <a:defRPr/>
              </a:pPr>
              <a:t>04/05/2020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64FA0FC1-78F8-F74F-8289-CEB6A679CB5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14CB15C4-8B56-684F-B031-CDE0ACFC5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24AE92-1BD5-1945-B01F-4C5A0EE7555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712A56A-6FE2-3B42-B01F-8A7C6B3B90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A847AFD-EB03-194F-9F9C-5E04DBEC0907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Imagem de Slide 1">
            <a:extLst>
              <a:ext uri="{FF2B5EF4-FFF2-40B4-BE49-F238E27FC236}">
                <a16:creationId xmlns:a16="http://schemas.microsoft.com/office/drawing/2014/main" id="{76936464-F016-8F43-953E-721F75E867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Espaço Reservado para Anotações 2">
            <a:extLst>
              <a:ext uri="{FF2B5EF4-FFF2-40B4-BE49-F238E27FC236}">
                <a16:creationId xmlns:a16="http://schemas.microsoft.com/office/drawing/2014/main" id="{5D133996-48D0-DC49-854E-E8C74FE623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4820" name="Espaço Reservado para Número de Slide 3">
            <a:extLst>
              <a:ext uri="{FF2B5EF4-FFF2-40B4-BE49-F238E27FC236}">
                <a16:creationId xmlns:a16="http://schemas.microsoft.com/office/drawing/2014/main" id="{46003134-107C-314B-82AB-2BF8EF0741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08883E-A3DB-194E-97C3-EC8F538B6D39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>
            <a:extLst>
              <a:ext uri="{FF2B5EF4-FFF2-40B4-BE49-F238E27FC236}">
                <a16:creationId xmlns:a16="http://schemas.microsoft.com/office/drawing/2014/main" id="{86C0CD7F-81F3-3E43-98B7-57CDF297E5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>
            <a:extLst>
              <a:ext uri="{FF2B5EF4-FFF2-40B4-BE49-F238E27FC236}">
                <a16:creationId xmlns:a16="http://schemas.microsoft.com/office/drawing/2014/main" id="{DFE0EBDD-051C-1F48-8FA4-0A8FD0AE24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5844" name="Espaço Reservado para Número de Slide 3">
            <a:extLst>
              <a:ext uri="{FF2B5EF4-FFF2-40B4-BE49-F238E27FC236}">
                <a16:creationId xmlns:a16="http://schemas.microsoft.com/office/drawing/2014/main" id="{F445ACA9-D0A9-1B45-927A-27080206FF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FD83B5-E799-FB4B-BC04-7DD0280D7B07}" type="slidenum">
              <a:rPr lang="pt-BR" altLang="pt-BR"/>
              <a:pPr eaLnBrk="1" hangingPunct="1"/>
              <a:t>5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>
            <a:extLst>
              <a:ext uri="{FF2B5EF4-FFF2-40B4-BE49-F238E27FC236}">
                <a16:creationId xmlns:a16="http://schemas.microsoft.com/office/drawing/2014/main" id="{43CC3C73-6A67-0F44-9C97-35EB0A4A2F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>
            <a:extLst>
              <a:ext uri="{FF2B5EF4-FFF2-40B4-BE49-F238E27FC236}">
                <a16:creationId xmlns:a16="http://schemas.microsoft.com/office/drawing/2014/main" id="{6183B30E-85F0-B546-9AEC-25F42B7ACF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6868" name="Espaço Reservado para Número de Slide 3">
            <a:extLst>
              <a:ext uri="{FF2B5EF4-FFF2-40B4-BE49-F238E27FC236}">
                <a16:creationId xmlns:a16="http://schemas.microsoft.com/office/drawing/2014/main" id="{2C378708-E934-BA49-A968-06C63BA7F0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C0D924-8BDD-5841-943A-0F0695A67CED}" type="slidenum">
              <a:rPr lang="pt-BR" altLang="pt-BR"/>
              <a:pPr eaLnBrk="1" hangingPunct="1"/>
              <a:t>6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>
            <a:extLst>
              <a:ext uri="{FF2B5EF4-FFF2-40B4-BE49-F238E27FC236}">
                <a16:creationId xmlns:a16="http://schemas.microsoft.com/office/drawing/2014/main" id="{E7647D19-D5FD-2045-A780-CBA76261CA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>
            <a:extLst>
              <a:ext uri="{FF2B5EF4-FFF2-40B4-BE49-F238E27FC236}">
                <a16:creationId xmlns:a16="http://schemas.microsoft.com/office/drawing/2014/main" id="{58D8F619-5A52-1245-AF3F-6D5B7643B5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7892" name="Espaço Reservado para Número de Slide 3">
            <a:extLst>
              <a:ext uri="{FF2B5EF4-FFF2-40B4-BE49-F238E27FC236}">
                <a16:creationId xmlns:a16="http://schemas.microsoft.com/office/drawing/2014/main" id="{7E12EEFE-4E91-4148-8F55-1BE84CDCF5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CE91EA9-966B-F54F-B979-A01C40471D4F}" type="slidenum">
              <a:rPr lang="pt-BR" altLang="pt-BR"/>
              <a:pPr eaLnBrk="1" hangingPunct="1"/>
              <a:t>9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>
            <a:extLst>
              <a:ext uri="{FF2B5EF4-FFF2-40B4-BE49-F238E27FC236}">
                <a16:creationId xmlns:a16="http://schemas.microsoft.com/office/drawing/2014/main" id="{8513B68B-F352-CF4F-8E5F-E91B4F67EF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ço Reservado para Anotações 2">
            <a:extLst>
              <a:ext uri="{FF2B5EF4-FFF2-40B4-BE49-F238E27FC236}">
                <a16:creationId xmlns:a16="http://schemas.microsoft.com/office/drawing/2014/main" id="{C1D42EE8-ED31-D048-BE22-2371537D53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8916" name="Espaço Reservado para Número de Slide 3">
            <a:extLst>
              <a:ext uri="{FF2B5EF4-FFF2-40B4-BE49-F238E27FC236}">
                <a16:creationId xmlns:a16="http://schemas.microsoft.com/office/drawing/2014/main" id="{AD729150-9F34-CF46-9FD6-0C79F2C2B1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679275-5CF7-EC41-9F53-AF3F2ED7C11D}" type="slidenum">
              <a:rPr lang="pt-BR" altLang="pt-BR"/>
              <a:pPr eaLnBrk="1" hangingPunct="1"/>
              <a:t>10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Imagem de Slide 1">
            <a:extLst>
              <a:ext uri="{FF2B5EF4-FFF2-40B4-BE49-F238E27FC236}">
                <a16:creationId xmlns:a16="http://schemas.microsoft.com/office/drawing/2014/main" id="{3551ADE1-8E69-2C48-9EEF-D8A67A9E19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Espaço Reservado para Anotações 2">
            <a:extLst>
              <a:ext uri="{FF2B5EF4-FFF2-40B4-BE49-F238E27FC236}">
                <a16:creationId xmlns:a16="http://schemas.microsoft.com/office/drawing/2014/main" id="{C704A5DB-475D-6C43-8EC4-7A3C981AD1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9940" name="Espaço Reservado para Número de Slide 3">
            <a:extLst>
              <a:ext uri="{FF2B5EF4-FFF2-40B4-BE49-F238E27FC236}">
                <a16:creationId xmlns:a16="http://schemas.microsoft.com/office/drawing/2014/main" id="{346AD108-0703-994F-A0C7-4B255843EB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7B564A-B53A-E448-A6AD-117A5FC89B14}" type="slidenum">
              <a:rPr lang="pt-BR" altLang="pt-BR"/>
              <a:pPr eaLnBrk="1" hangingPunct="1"/>
              <a:t>14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>
            <a:extLst>
              <a:ext uri="{FF2B5EF4-FFF2-40B4-BE49-F238E27FC236}">
                <a16:creationId xmlns:a16="http://schemas.microsoft.com/office/drawing/2014/main" id="{6438B6D0-7200-0A4B-8495-0B0649B230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Espaço Reservado para Anotações 2">
            <a:extLst>
              <a:ext uri="{FF2B5EF4-FFF2-40B4-BE49-F238E27FC236}">
                <a16:creationId xmlns:a16="http://schemas.microsoft.com/office/drawing/2014/main" id="{A2913D2F-14FA-4B4A-94EF-CD03ADBA63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0964" name="Espaço Reservado para Número de Slide 3">
            <a:extLst>
              <a:ext uri="{FF2B5EF4-FFF2-40B4-BE49-F238E27FC236}">
                <a16:creationId xmlns:a16="http://schemas.microsoft.com/office/drawing/2014/main" id="{D56B4813-E394-4D47-9B2B-D66C17BB38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F382C8-6DC4-A441-85A3-4E7B13254237}" type="slidenum">
              <a:rPr lang="pt-BR" altLang="pt-BR"/>
              <a:pPr eaLnBrk="1" hangingPunct="1"/>
              <a:t>16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1F4E9B-10CB-B94E-A1E7-4A97576531B2}" type="datetimeFigureOut">
              <a:rPr lang="en-US" smtClean="0"/>
              <a:pPr>
                <a:defRPr/>
              </a:pPr>
              <a:t>5/4/20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D660563-5377-0E4E-92D3-933CD1FDEF29}" type="slidenum">
              <a:rPr lang="en-US" altLang="pt-BR" smtClean="0"/>
              <a:pPr/>
              <a:t>‹nº›</a:t>
            </a:fld>
            <a:endParaRPr lang="en-US" altLang="pt-BR" sz="1600"/>
          </a:p>
        </p:txBody>
      </p:sp>
    </p:spTree>
    <p:extLst>
      <p:ext uri="{BB962C8B-B14F-4D97-AF65-F5344CB8AC3E}">
        <p14:creationId xmlns:p14="http://schemas.microsoft.com/office/powerpoint/2010/main" val="322208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1F4E9B-10CB-B94E-A1E7-4A97576531B2}" type="datetimeFigureOut">
              <a:rPr lang="en-US" smtClean="0"/>
              <a:pPr>
                <a:defRPr/>
              </a:pPr>
              <a:t>5/4/20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0563-5377-0E4E-92D3-933CD1FDEF29}" type="slidenum">
              <a:rPr lang="en-US" altLang="pt-BR" smtClean="0"/>
              <a:pPr/>
              <a:t>‹nº›</a:t>
            </a:fld>
            <a:endParaRPr lang="en-US" altLang="pt-BR" sz="1600"/>
          </a:p>
        </p:txBody>
      </p:sp>
    </p:spTree>
    <p:extLst>
      <p:ext uri="{BB962C8B-B14F-4D97-AF65-F5344CB8AC3E}">
        <p14:creationId xmlns:p14="http://schemas.microsoft.com/office/powerpoint/2010/main" val="385178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1F4E9B-10CB-B94E-A1E7-4A97576531B2}" type="datetimeFigureOut">
              <a:rPr lang="en-US" smtClean="0"/>
              <a:pPr>
                <a:defRPr/>
              </a:pPr>
              <a:t>5/4/20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0563-5377-0E4E-92D3-933CD1FDEF29}" type="slidenum">
              <a:rPr lang="en-US" altLang="pt-BR" smtClean="0"/>
              <a:pPr/>
              <a:t>‹nº›</a:t>
            </a:fld>
            <a:endParaRPr lang="en-US" altLang="pt-BR" sz="1600"/>
          </a:p>
        </p:txBody>
      </p:sp>
    </p:spTree>
    <p:extLst>
      <p:ext uri="{BB962C8B-B14F-4D97-AF65-F5344CB8AC3E}">
        <p14:creationId xmlns:p14="http://schemas.microsoft.com/office/powerpoint/2010/main" val="121944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1F4E9B-10CB-B94E-A1E7-4A97576531B2}" type="datetimeFigureOut">
              <a:rPr lang="en-US" smtClean="0"/>
              <a:pPr>
                <a:defRPr/>
              </a:pPr>
              <a:t>5/4/20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0563-5377-0E4E-92D3-933CD1FDEF29}" type="slidenum">
              <a:rPr lang="en-US" altLang="pt-BR" smtClean="0"/>
              <a:pPr/>
              <a:t>‹nº›</a:t>
            </a:fld>
            <a:endParaRPr lang="en-US" altLang="pt-BR" sz="1600"/>
          </a:p>
        </p:txBody>
      </p:sp>
    </p:spTree>
    <p:extLst>
      <p:ext uri="{BB962C8B-B14F-4D97-AF65-F5344CB8AC3E}">
        <p14:creationId xmlns:p14="http://schemas.microsoft.com/office/powerpoint/2010/main" val="374543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AA95F7A0-3395-C648-965E-CF7EA55818E5}" type="datetimeFigureOut">
              <a:rPr lang="en-US" smtClean="0"/>
              <a:pPr>
                <a:defRPr/>
              </a:pPr>
              <a:t>5/4/20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6166BEEB-8F5C-5149-8BC7-0C91E9FD709C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4020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79DB-BEDA-F349-9407-A68C7CAFE69C}" type="datetimeFigureOut">
              <a:rPr lang="en-US" smtClean="0"/>
              <a:pPr>
                <a:defRPr/>
              </a:pPr>
              <a:t>5/4/20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6436-11FD-3143-B9D3-E83699456787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6149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5566DA-D0BE-164F-9A9E-9CD5F20ACB4C}" type="datetimeFigureOut">
              <a:rPr lang="en-US" smtClean="0"/>
              <a:pPr>
                <a:defRPr/>
              </a:pPr>
              <a:t>5/4/20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805E-29B3-B044-9AF9-60FA2C6C268B}" type="slidenum">
              <a:rPr lang="en-US" altLang="pt-BR" smtClean="0"/>
              <a:pPr/>
              <a:t>‹nº›</a:t>
            </a:fld>
            <a:endParaRPr lang="en-US" alt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4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61F4E9B-10CB-B94E-A1E7-4A97576531B2}" type="datetimeFigureOut">
              <a:rPr lang="en-US" smtClean="0"/>
              <a:pPr>
                <a:defRPr/>
              </a:pPr>
              <a:t>5/4/20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0563-5377-0E4E-92D3-933CD1FDEF29}" type="slidenum">
              <a:rPr lang="en-US" altLang="pt-BR" smtClean="0"/>
              <a:pPr/>
              <a:t>‹nº›</a:t>
            </a:fld>
            <a:endParaRPr lang="en-US" altLang="pt-BR" sz="160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65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1F4E9B-10CB-B94E-A1E7-4A97576531B2}" type="datetimeFigureOut">
              <a:rPr lang="en-US" smtClean="0"/>
              <a:pPr>
                <a:defRPr/>
              </a:pPr>
              <a:t>5/4/20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0563-5377-0E4E-92D3-933CD1FDEF29}" type="slidenum">
              <a:rPr lang="en-US" altLang="pt-BR" smtClean="0"/>
              <a:pPr/>
              <a:t>‹nº›</a:t>
            </a:fld>
            <a:endParaRPr lang="en-US" altLang="pt-BR" sz="1600"/>
          </a:p>
        </p:txBody>
      </p:sp>
    </p:spTree>
    <p:extLst>
      <p:ext uri="{BB962C8B-B14F-4D97-AF65-F5344CB8AC3E}">
        <p14:creationId xmlns:p14="http://schemas.microsoft.com/office/powerpoint/2010/main" val="265789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A6671-176B-B840-B510-467AE2C85A29}" type="datetimeFigureOut">
              <a:rPr lang="en-US" smtClean="0"/>
              <a:pPr>
                <a:defRPr/>
              </a:pPr>
              <a:t>5/4/20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84F3-E993-0744-96B8-F380C362172E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16891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040B83-CAFD-0242-815C-ED6FCF9A269E}" type="datetimeFigureOut">
              <a:rPr lang="en-US" smtClean="0"/>
              <a:pPr>
                <a:defRPr/>
              </a:pPr>
              <a:t>5/4/20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A81-6F5D-C945-BB46-5DE73FD9D09F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4979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61F4E9B-10CB-B94E-A1E7-4A97576531B2}" type="datetimeFigureOut">
              <a:rPr lang="en-US" smtClean="0"/>
              <a:pPr>
                <a:defRPr/>
              </a:pPr>
              <a:t>5/4/20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D660563-5377-0E4E-92D3-933CD1FDEF29}" type="slidenum">
              <a:rPr lang="en-US" altLang="pt-BR" smtClean="0"/>
              <a:pPr/>
              <a:t>‹nº›</a:t>
            </a:fld>
            <a:endParaRPr lang="en-US" altLang="pt-BR" sz="1600"/>
          </a:p>
        </p:txBody>
      </p:sp>
    </p:spTree>
    <p:extLst>
      <p:ext uri="{BB962C8B-B14F-4D97-AF65-F5344CB8AC3E}">
        <p14:creationId xmlns:p14="http://schemas.microsoft.com/office/powerpoint/2010/main" val="364227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CP/Lcp104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>
            <a:extLst>
              <a:ext uri="{FF2B5EF4-FFF2-40B4-BE49-F238E27FC236}">
                <a16:creationId xmlns:a16="http://schemas.microsoft.com/office/drawing/2014/main" id="{93E688C7-70E5-244D-80D0-49BE3A4D37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IMPOSTO DE RENDA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47324A-5BAD-B441-AF08-D1B6F3B4D8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dirty="0"/>
              <a:t>Características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dirty="0"/>
              <a:t>Declaração do IR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>
            <a:extLst>
              <a:ext uri="{FF2B5EF4-FFF2-40B4-BE49-F238E27FC236}">
                <a16:creationId xmlns:a16="http://schemas.microsoft.com/office/drawing/2014/main" id="{844096A6-80F1-C249-9EF5-0C8593371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45" y="93216"/>
            <a:ext cx="7772400" cy="1609344"/>
          </a:xfrm>
        </p:spPr>
        <p:txBody>
          <a:bodyPr/>
          <a:lstStyle/>
          <a:p>
            <a:pPr eaLnBrk="1" hangingPunct="1"/>
            <a:r>
              <a:rPr lang="pt-BR" altLang="pt-BR" dirty="0"/>
              <a:t>6.1 Alíquotas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33CBF63-5A59-A045-BC0B-27C4FC8B0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511829"/>
              </p:ext>
            </p:extLst>
          </p:nvPr>
        </p:nvGraphicFramePr>
        <p:xfrm>
          <a:off x="539552" y="1597946"/>
          <a:ext cx="7772400" cy="434390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58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946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Alíquotas IRPF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Rendimento 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Alíquota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Parcela a deduzir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dirty="0">
                          <a:effectLst/>
                        </a:rPr>
                        <a:t>Até 22.847,76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 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dirty="0">
                          <a:effectLst/>
                        </a:rPr>
                        <a:t>De 22.847,77 até 33.919,80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7,5%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R$</a:t>
                      </a:r>
                      <a:r>
                        <a:rPr lang="pt-BR" sz="2000" kern="1200" dirty="0">
                          <a:effectLst/>
                        </a:rPr>
                        <a:t>1.713,58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dirty="0">
                          <a:effectLst/>
                        </a:rPr>
                        <a:t>De 33.919,81 até 45.012,60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15%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R$</a:t>
                      </a:r>
                      <a:r>
                        <a:rPr lang="pt-BR" sz="2000" kern="1200" dirty="0">
                          <a:effectLst/>
                        </a:rPr>
                        <a:t>4.257,57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dirty="0">
                          <a:effectLst/>
                        </a:rPr>
                        <a:t>De 45.012,61 até 55.976,16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22,5%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R$</a:t>
                      </a:r>
                      <a:r>
                        <a:rPr lang="pt-BR" sz="2000" kern="1200" dirty="0">
                          <a:effectLst/>
                        </a:rPr>
                        <a:t>7.633,51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Acima de </a:t>
                      </a:r>
                      <a:r>
                        <a:rPr lang="pt-BR" sz="2000" kern="1200" dirty="0">
                          <a:effectLst/>
                        </a:rPr>
                        <a:t>55.976,16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27,5%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R$</a:t>
                      </a:r>
                      <a:r>
                        <a:rPr lang="pt-BR" sz="2000" kern="1200" dirty="0">
                          <a:effectLst/>
                        </a:rPr>
                        <a:t>10.432,32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>
            <a:extLst>
              <a:ext uri="{FF2B5EF4-FFF2-40B4-BE49-F238E27FC236}">
                <a16:creationId xmlns:a16="http://schemas.microsoft.com/office/drawing/2014/main" id="{9A9093EE-1BB7-554F-8865-FDE28A02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814" y="134697"/>
            <a:ext cx="8313625" cy="1105288"/>
          </a:xfrm>
        </p:spPr>
        <p:txBody>
          <a:bodyPr/>
          <a:lstStyle/>
          <a:p>
            <a:pPr eaLnBrk="1" hangingPunct="1"/>
            <a:r>
              <a:rPr lang="pt-BR" altLang="pt-BR" sz="2000" b="1" dirty="0"/>
              <a:t>Tabela Progressiva para o cálculo mensal do Imposto de Renda de Pessoa Física a partir do exercício de 2019, ano-calendário de 2020</a:t>
            </a:r>
            <a:endParaRPr lang="pt-BR" altLang="pt-BR" sz="2000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BE95AFD-01BC-504B-9496-EF8C09B84D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950052"/>
              </p:ext>
            </p:extLst>
          </p:nvPr>
        </p:nvGraphicFramePr>
        <p:xfrm>
          <a:off x="539552" y="1597946"/>
          <a:ext cx="7772400" cy="434390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58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946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Alíquotas IRPF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Rendimento 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Alíquota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Parcela a deduzir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dirty="0">
                          <a:effectLst/>
                        </a:rPr>
                        <a:t>Até </a:t>
                      </a:r>
                      <a:r>
                        <a:rPr lang="pt-BR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1.903,99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 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dirty="0">
                          <a:effectLst/>
                        </a:rPr>
                        <a:t>De </a:t>
                      </a:r>
                      <a:r>
                        <a:rPr lang="pt-B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1.903,99 até 2.826,65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7,5%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R$</a:t>
                      </a:r>
                      <a:r>
                        <a:rPr lang="pt-B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142,80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dirty="0">
                          <a:effectLst/>
                        </a:rPr>
                        <a:t>De </a:t>
                      </a:r>
                      <a:r>
                        <a:rPr lang="pt-B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2.826,66 até 3.751,05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15%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R$</a:t>
                      </a:r>
                      <a:r>
                        <a:rPr lang="pt-B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354,80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dirty="0">
                          <a:effectLst/>
                        </a:rPr>
                        <a:t>De </a:t>
                      </a:r>
                      <a:r>
                        <a:rPr lang="pt-B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3.751,06 até 4.664,68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22,5%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R$</a:t>
                      </a:r>
                      <a:r>
                        <a:rPr lang="pt-B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636,13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Acima de </a:t>
                      </a:r>
                      <a:r>
                        <a:rPr lang="pt-B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4.664,68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27,5%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R$</a:t>
                      </a:r>
                      <a:r>
                        <a:rPr lang="pt-B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869,36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>
            <a:extLst>
              <a:ext uri="{FF2B5EF4-FFF2-40B4-BE49-F238E27FC236}">
                <a16:creationId xmlns:a16="http://schemas.microsoft.com/office/drawing/2014/main" id="{610CDEBB-06EA-DE40-9571-80C9E18E6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pt-BR" altLang="pt-BR"/>
              <a:t>Alíquotas de outros países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85BA55E3-3830-654A-AEED-8AC0CF8C32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31727"/>
              </p:ext>
            </p:extLst>
          </p:nvPr>
        </p:nvGraphicFramePr>
        <p:xfrm>
          <a:off x="314325" y="1000125"/>
          <a:ext cx="8401050" cy="5715003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0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0513">
                <a:tc>
                  <a:txBody>
                    <a:bodyPr/>
                    <a:lstStyle/>
                    <a:p>
                      <a:r>
                        <a:rPr lang="pt-BR" sz="2000" dirty="0"/>
                        <a:t>País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Alíquota máxima do 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Carga tributária total (em % do PIB)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595">
                <a:tc>
                  <a:txBody>
                    <a:bodyPr/>
                    <a:lstStyle/>
                    <a:p>
                      <a:r>
                        <a:rPr lang="pt-BR" sz="2000" dirty="0"/>
                        <a:t>Suécia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58,2%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53,2%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595">
                <a:tc>
                  <a:txBody>
                    <a:bodyPr/>
                    <a:lstStyle/>
                    <a:p>
                      <a:r>
                        <a:rPr lang="pt-BR" sz="2000" dirty="0"/>
                        <a:t>Alemanha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51,2%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36,4%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595">
                <a:tc>
                  <a:txBody>
                    <a:bodyPr/>
                    <a:lstStyle/>
                    <a:p>
                      <a:r>
                        <a:rPr lang="pt-BR" sz="2000" dirty="0"/>
                        <a:t>Espanha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35,2%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595">
                <a:tc>
                  <a:txBody>
                    <a:bodyPr/>
                    <a:lstStyle/>
                    <a:p>
                      <a:r>
                        <a:rPr lang="pt-BR" sz="2000" dirty="0"/>
                        <a:t>EUA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46,1%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29,6%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595">
                <a:tc>
                  <a:txBody>
                    <a:bodyPr/>
                    <a:lstStyle/>
                    <a:p>
                      <a:r>
                        <a:rPr lang="pt-BR" sz="2000" dirty="0"/>
                        <a:t>Japão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45,5%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27,1%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595">
                <a:tc>
                  <a:txBody>
                    <a:bodyPr/>
                    <a:lstStyle/>
                    <a:p>
                      <a:r>
                        <a:rPr lang="pt-BR" sz="2000" dirty="0"/>
                        <a:t>Chile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17,3%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595">
                <a:tc>
                  <a:txBody>
                    <a:bodyPr/>
                    <a:lstStyle/>
                    <a:p>
                      <a:r>
                        <a:rPr lang="pt-BR" sz="2000" dirty="0"/>
                        <a:t>Canadá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43,2%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35,2%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595">
                <a:tc>
                  <a:txBody>
                    <a:bodyPr/>
                    <a:lstStyle/>
                    <a:p>
                      <a:r>
                        <a:rPr lang="pt-BR" sz="2000" dirty="0" err="1"/>
                        <a:t>Coreia</a:t>
                      </a:r>
                      <a:r>
                        <a:rPr lang="pt-BR" sz="2000" baseline="0" dirty="0"/>
                        <a:t> do Sul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41,8%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26,1%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595">
                <a:tc>
                  <a:txBody>
                    <a:bodyPr/>
                    <a:lstStyle/>
                    <a:p>
                      <a:r>
                        <a:rPr lang="pt-BR" sz="2000" dirty="0"/>
                        <a:t>México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18,3%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1595">
                <a:tc>
                  <a:txBody>
                    <a:bodyPr/>
                    <a:lstStyle/>
                    <a:p>
                      <a:r>
                        <a:rPr lang="pt-BR" sz="2000" dirty="0"/>
                        <a:t>Argentina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17,4%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1595">
                <a:tc>
                  <a:txBody>
                    <a:bodyPr/>
                    <a:lstStyle/>
                    <a:p>
                      <a:r>
                        <a:rPr lang="pt-BR" sz="2000" dirty="0"/>
                        <a:t>Brasil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27,5%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36,4%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6945">
                <a:tc gridSpan="3">
                  <a:txBody>
                    <a:bodyPr/>
                    <a:lstStyle/>
                    <a:p>
                      <a:r>
                        <a:rPr lang="pt-BR" sz="1600" dirty="0"/>
                        <a:t>Fontes:</a:t>
                      </a:r>
                      <a:r>
                        <a:rPr lang="pt-BR" sz="1600" baseline="0" dirty="0"/>
                        <a:t>  </a:t>
                      </a:r>
                      <a:r>
                        <a:rPr lang="pt-BR" sz="1600" dirty="0"/>
                        <a:t>Organização para Cooperação e Desenvolvimento Econômico (OCDE); Secretaria da Receita Federal; Instituto Brasileiro de Planejamento Tributário (IBPT)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>
            <a:extLst>
              <a:ext uri="{FF2B5EF4-FFF2-40B4-BE49-F238E27FC236}">
                <a16:creationId xmlns:a16="http://schemas.microsoft.com/office/drawing/2014/main" id="{D2FA00E6-923D-FE44-8E7A-02199F302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96"/>
            <a:ext cx="7846640" cy="883793"/>
          </a:xfrm>
        </p:spPr>
        <p:txBody>
          <a:bodyPr/>
          <a:lstStyle/>
          <a:p>
            <a:pPr eaLnBrk="1" hangingPunct="1"/>
            <a:r>
              <a:rPr lang="pt-BR" altLang="pt-BR" dirty="0"/>
              <a:t>Carga tributária no Brasil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CE579E13-E29E-0744-AE04-D40AAD7F2B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721896"/>
              </p:ext>
            </p:extLst>
          </p:nvPr>
        </p:nvGraphicFramePr>
        <p:xfrm>
          <a:off x="457200" y="1219200"/>
          <a:ext cx="3971924" cy="54863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7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8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6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54386">
                <a:tc>
                  <a:txBody>
                    <a:bodyPr/>
                    <a:lstStyle/>
                    <a:p>
                      <a:endParaRPr lang="pt-BR" sz="2400" dirty="0"/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País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% da carga tributária em relação ao PIB</a:t>
                      </a:r>
                    </a:p>
                  </a:txBody>
                  <a:tcPr marL="57150" marR="57150" marT="45714" marB="4571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68">
                <a:tc>
                  <a:txBody>
                    <a:bodyPr/>
                    <a:lstStyle/>
                    <a:p>
                      <a:r>
                        <a:rPr lang="pt-BR" sz="2400" dirty="0"/>
                        <a:t>1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Dinamarca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48,2</a:t>
                      </a:r>
                    </a:p>
                  </a:txBody>
                  <a:tcPr marL="57150" marR="57150"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68">
                <a:tc>
                  <a:txBody>
                    <a:bodyPr/>
                    <a:lstStyle/>
                    <a:p>
                      <a:r>
                        <a:rPr lang="pt-BR" sz="2400" dirty="0"/>
                        <a:t>2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Suécia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46,4</a:t>
                      </a:r>
                    </a:p>
                  </a:txBody>
                  <a:tcPr marL="57150" marR="57150"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68">
                <a:tc>
                  <a:txBody>
                    <a:bodyPr/>
                    <a:lstStyle/>
                    <a:p>
                      <a:r>
                        <a:rPr lang="pt-BR" sz="2400" dirty="0"/>
                        <a:t>3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Itália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43,5</a:t>
                      </a:r>
                    </a:p>
                  </a:txBody>
                  <a:tcPr marL="57150" marR="57150"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68">
                <a:tc>
                  <a:txBody>
                    <a:bodyPr/>
                    <a:lstStyle/>
                    <a:p>
                      <a:r>
                        <a:rPr lang="pt-BR" sz="2400" dirty="0"/>
                        <a:t>4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Bélgica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43,2</a:t>
                      </a:r>
                    </a:p>
                  </a:txBody>
                  <a:tcPr marL="57150" marR="57150"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68">
                <a:tc>
                  <a:txBody>
                    <a:bodyPr/>
                    <a:lstStyle/>
                    <a:p>
                      <a:r>
                        <a:rPr lang="pt-BR" sz="2400" dirty="0"/>
                        <a:t>5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Finlândia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43,1</a:t>
                      </a:r>
                    </a:p>
                  </a:txBody>
                  <a:tcPr marL="57150" marR="57150"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68">
                <a:tc>
                  <a:txBody>
                    <a:bodyPr/>
                    <a:lstStyle/>
                    <a:p>
                      <a:r>
                        <a:rPr lang="pt-BR" sz="2400" dirty="0"/>
                        <a:t>6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Áustria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42,8</a:t>
                      </a:r>
                    </a:p>
                  </a:txBody>
                  <a:tcPr marL="57150" marR="57150" marT="45714" marB="45714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68">
                <a:tc>
                  <a:txBody>
                    <a:bodyPr/>
                    <a:lstStyle/>
                    <a:p>
                      <a:r>
                        <a:rPr lang="pt-BR" sz="2400" dirty="0"/>
                        <a:t>7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França</a:t>
                      </a:r>
                    </a:p>
                  </a:txBody>
                  <a:tcPr marL="57150" marR="57150" marT="45714" marB="45714" anchor="ctr"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41,9</a:t>
                      </a:r>
                    </a:p>
                  </a:txBody>
                  <a:tcPr marL="57150" marR="57150" marT="45714" marB="45714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5682" name="Group 82">
            <a:extLst>
              <a:ext uri="{FF2B5EF4-FFF2-40B4-BE49-F238E27FC236}">
                <a16:creationId xmlns:a16="http://schemas.microsoft.com/office/drawing/2014/main" id="{B63A306A-5EF1-9446-93DD-FF171A2E7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643848"/>
              </p:ext>
            </p:extLst>
          </p:nvPr>
        </p:nvGraphicFramePr>
        <p:xfrm>
          <a:off x="4786313" y="1368425"/>
          <a:ext cx="4129087" cy="4511672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525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0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País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% da carga tributária em relação ao PIB</a:t>
                      </a:r>
                      <a:endParaRPr kumimoji="0" lang="pt-BR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Noruega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41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Hungria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39,1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Eslovênia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37,9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Luxemburgo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37,5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Alemanha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37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13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Rep. Tcheca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34,8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Brasil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34,5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57150" marR="57150"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5679" name="CaixaDeTexto 6">
            <a:extLst>
              <a:ext uri="{FF2B5EF4-FFF2-40B4-BE49-F238E27FC236}">
                <a16:creationId xmlns:a16="http://schemas.microsoft.com/office/drawing/2014/main" id="{37E5A700-4A3B-C444-9800-9ECD894BE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818" y="6212233"/>
            <a:ext cx="2636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dirty="0">
                <a:latin typeface="Gill Sans MT" panose="020B0502020104020203" pitchFamily="34" charset="77"/>
              </a:rPr>
              <a:t>Fonte:  OCDE, 15.12.2010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>
            <a:extLst>
              <a:ext uri="{FF2B5EF4-FFF2-40B4-BE49-F238E27FC236}">
                <a16:creationId xmlns:a16="http://schemas.microsoft.com/office/drawing/2014/main" id="{0F654332-BEFC-1A47-8B9A-C9BC0A0E7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1609344"/>
          </a:xfrm>
        </p:spPr>
        <p:txBody>
          <a:bodyPr/>
          <a:lstStyle/>
          <a:p>
            <a:pPr eaLnBrk="1" hangingPunct="1"/>
            <a:r>
              <a:rPr lang="pt-BR" altLang="pt-BR" dirty="0"/>
              <a:t>7 Base de cálculo</a:t>
            </a:r>
          </a:p>
        </p:txBody>
      </p:sp>
      <p:sp>
        <p:nvSpPr>
          <p:cNvPr id="26627" name="Espaço Reservado para Conteúdo 2">
            <a:extLst>
              <a:ext uri="{FF2B5EF4-FFF2-40B4-BE49-F238E27FC236}">
                <a16:creationId xmlns:a16="http://schemas.microsoft.com/office/drawing/2014/main" id="{23DCFE8A-2CFF-814B-9CAA-EB60869A7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7990656" cy="447139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buFont typeface="Wingdings 3" pitchFamily="2" charset="2"/>
              <a:buNone/>
            </a:pPr>
            <a:r>
              <a:rPr lang="pt-BR" altLang="pt-BR" sz="2400" i="1" dirty="0"/>
              <a:t>Art. 44, CTN. A base de cálculo do imposto é o montante, real, arbitrado ou presumido, da renda ou dos proventos tributáveis.</a:t>
            </a:r>
          </a:p>
          <a:p>
            <a:pPr eaLnBrk="1" hangingPunct="1">
              <a:lnSpc>
                <a:spcPct val="150000"/>
              </a:lnSpc>
            </a:pPr>
            <a:r>
              <a:rPr lang="pt-BR" altLang="pt-BR" sz="2400" dirty="0"/>
              <a:t>PF: rendimentos líquidos</a:t>
            </a:r>
          </a:p>
          <a:p>
            <a:pPr eaLnBrk="1" hangingPunct="1">
              <a:lnSpc>
                <a:spcPct val="150000"/>
              </a:lnSpc>
            </a:pPr>
            <a:r>
              <a:rPr lang="pt-BR" altLang="pt-BR" sz="2400" dirty="0"/>
              <a:t>PJ: lucro, conforme </a:t>
            </a:r>
            <a:r>
              <a:rPr lang="en-US" altLang="pt-BR" sz="2400" dirty="0" err="1"/>
              <a:t>apuração</a:t>
            </a:r>
            <a:endParaRPr lang="en-US" altLang="pt-BR" sz="2400" dirty="0"/>
          </a:p>
          <a:p>
            <a:pPr lvl="1" eaLnBrk="1" hangingPunct="1">
              <a:lnSpc>
                <a:spcPct val="150000"/>
              </a:lnSpc>
            </a:pPr>
            <a:r>
              <a:rPr lang="pt-BR" altLang="pt-BR" sz="2400" dirty="0"/>
              <a:t>real</a:t>
            </a:r>
            <a:endParaRPr lang="en-US" altLang="pt-BR" sz="2400" dirty="0"/>
          </a:p>
          <a:p>
            <a:pPr lvl="1" eaLnBrk="1" hangingPunct="1">
              <a:lnSpc>
                <a:spcPct val="150000"/>
              </a:lnSpc>
            </a:pPr>
            <a:r>
              <a:rPr lang="pt-BR" altLang="pt-BR" sz="2400" dirty="0"/>
              <a:t>presumida </a:t>
            </a:r>
            <a:endParaRPr lang="en-US" altLang="pt-BR" sz="2400" dirty="0"/>
          </a:p>
          <a:p>
            <a:pPr lvl="1" eaLnBrk="1" hangingPunct="1">
              <a:lnSpc>
                <a:spcPct val="150000"/>
              </a:lnSpc>
            </a:pPr>
            <a:r>
              <a:rPr lang="pt-BR" altLang="pt-BR" sz="2400" dirty="0"/>
              <a:t>arbitrada.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4D0D25A-4136-864E-9DBF-BE6133FC0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0648"/>
            <a:ext cx="7772400" cy="1609344"/>
          </a:xfrm>
        </p:spPr>
        <p:txBody>
          <a:bodyPr/>
          <a:lstStyle/>
          <a:p>
            <a:pPr eaLnBrk="1" hangingPunct="1"/>
            <a:r>
              <a:rPr lang="en-US" altLang="pt-BR" dirty="0"/>
              <a:t>7.1 </a:t>
            </a:r>
            <a:r>
              <a:rPr lang="en-US" altLang="pt-BR" dirty="0" err="1"/>
              <a:t>Apuração</a:t>
            </a:r>
            <a:r>
              <a:rPr lang="en-US" altLang="pt-BR" dirty="0"/>
              <a:t> dos </a:t>
            </a:r>
            <a:r>
              <a:rPr lang="en-US" altLang="pt-BR" dirty="0" err="1"/>
              <a:t>lucros</a:t>
            </a:r>
            <a:endParaRPr lang="pt-BR" altLang="pt-BR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EBEC159-7A9E-C54F-A36C-339FB4019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84784"/>
            <a:ext cx="7990656" cy="468741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SzTx/>
              <a:buFont typeface="Wingdings 3" pitchFamily="2" charset="2"/>
              <a:buChar char="}"/>
            </a:pPr>
            <a:r>
              <a:rPr lang="pt-BR" altLang="pt-BR" sz="2400" dirty="0"/>
              <a:t>LUCRO REAL: diferença real entre receita bruta e despesas operacionais. A empresa pode optar por pagamento mensal POR ESTIMATIVA e o ajuste será feito ao final do ano. É obrigatório para as empresas indicada na lei 9.7118/98.</a:t>
            </a:r>
          </a:p>
          <a:p>
            <a:pPr eaLnBrk="1" hangingPunct="1">
              <a:lnSpc>
                <a:spcPct val="90000"/>
              </a:lnSpc>
              <a:buSzTx/>
              <a:buFont typeface="Wingdings 3" pitchFamily="2" charset="2"/>
              <a:buChar char="}"/>
            </a:pPr>
            <a:endParaRPr lang="pt-BR" altLang="pt-BR" sz="2400" dirty="0"/>
          </a:p>
          <a:p>
            <a:pPr eaLnBrk="1" hangingPunct="1">
              <a:lnSpc>
                <a:spcPct val="90000"/>
              </a:lnSpc>
              <a:buSzTx/>
              <a:buFont typeface="Wingdings 3" pitchFamily="2" charset="2"/>
              <a:buChar char="}"/>
            </a:pPr>
            <a:r>
              <a:rPr lang="pt-BR" altLang="pt-BR" sz="2400" dirty="0"/>
              <a:t>LUCRO PRESUMIDO:</a:t>
            </a:r>
            <a:r>
              <a:rPr lang="en-US" altLang="pt-BR" sz="2400" dirty="0"/>
              <a:t> </a:t>
            </a:r>
            <a:r>
              <a:rPr lang="pt-BR" altLang="pt-BR" sz="2400" dirty="0"/>
              <a:t>presunção de que o lucro da empresa é uma porcentagem sobre a receita bruta. Ex.: 32% para prestação de serviços gerais.</a:t>
            </a:r>
          </a:p>
          <a:p>
            <a:pPr eaLnBrk="1" hangingPunct="1">
              <a:lnSpc>
                <a:spcPct val="90000"/>
              </a:lnSpc>
              <a:buSzTx/>
              <a:buFont typeface="Wingdings 3" pitchFamily="2" charset="2"/>
              <a:buChar char="}"/>
            </a:pPr>
            <a:endParaRPr lang="pt-BR" altLang="pt-BR" sz="2400" dirty="0"/>
          </a:p>
          <a:p>
            <a:pPr eaLnBrk="1" hangingPunct="1">
              <a:lnSpc>
                <a:spcPct val="90000"/>
              </a:lnSpc>
              <a:buSzTx/>
              <a:buFont typeface="Wingdings 3" pitchFamily="2" charset="2"/>
              <a:buChar char="}"/>
            </a:pPr>
            <a:r>
              <a:rPr lang="pt-BR" altLang="pt-BR" sz="2400" dirty="0"/>
              <a:t>LUCRO ARBITRADO:  sobre o empresário irregular, em razão da inexistência de livros (obrigações acessórias do empresário)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ítulo 1">
            <a:extLst>
              <a:ext uri="{FF2B5EF4-FFF2-40B4-BE49-F238E27FC236}">
                <a16:creationId xmlns:a16="http://schemas.microsoft.com/office/drawing/2014/main" id="{0CE2F33C-B976-3B4D-A4FB-32B16ECB1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400" cy="1609344"/>
          </a:xfrm>
        </p:spPr>
        <p:txBody>
          <a:bodyPr/>
          <a:lstStyle/>
          <a:p>
            <a:pPr eaLnBrk="1" hangingPunct="1"/>
            <a:r>
              <a:rPr lang="pt-BR" altLang="pt-BR" dirty="0"/>
              <a:t>8 Questões gerais</a:t>
            </a:r>
          </a:p>
        </p:txBody>
      </p:sp>
      <p:sp>
        <p:nvSpPr>
          <p:cNvPr id="28674" name="Espaço Reservado para Conteúdo 2">
            <a:extLst>
              <a:ext uri="{FF2B5EF4-FFF2-40B4-BE49-F238E27FC236}">
                <a16:creationId xmlns:a16="http://schemas.microsoft.com/office/drawing/2014/main" id="{90A000B1-FD0A-E64D-B54F-7927AF973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062664" cy="483143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</a:pPr>
            <a:r>
              <a:rPr lang="pt-BR" altLang="pt-BR" sz="2400" dirty="0"/>
              <a:t>Local da tributação: país de residência do contribuinte.</a:t>
            </a:r>
          </a:p>
          <a:p>
            <a:pPr eaLnBrk="1" hangingPunct="1">
              <a:lnSpc>
                <a:spcPct val="150000"/>
              </a:lnSpc>
            </a:pPr>
            <a:r>
              <a:rPr lang="pt-BR" altLang="pt-BR" sz="2400" dirty="0"/>
              <a:t>É exceção ao princípio da anterioridade </a:t>
            </a:r>
            <a:r>
              <a:rPr lang="pt-BR" altLang="pt-BR" sz="2400" dirty="0" err="1"/>
              <a:t>nonagesimal</a:t>
            </a:r>
            <a:r>
              <a:rPr lang="pt-BR" altLang="pt-BR" sz="2400" dirty="0"/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pt-BR" altLang="pt-BR" sz="2400" dirty="0"/>
              <a:t>Incide o princípio da irretroatividade, entretanto, considera-se que o IR tem FATO GERADOR COMPLEXIVO.</a:t>
            </a:r>
          </a:p>
          <a:p>
            <a:pPr eaLnBrk="1" hangingPunct="1">
              <a:lnSpc>
                <a:spcPct val="150000"/>
              </a:lnSpc>
            </a:pPr>
            <a:r>
              <a:rPr lang="pt-BR" altLang="pt-BR" sz="2400" dirty="0"/>
              <a:t>É tributo apurável por </a:t>
            </a:r>
            <a:r>
              <a:rPr lang="pt-BR" altLang="pt-BR" sz="2400" dirty="0" err="1"/>
              <a:t>auto-lançamento</a:t>
            </a:r>
            <a:r>
              <a:rPr lang="pt-BR" altLang="pt-BR" sz="2400" dirty="0"/>
              <a:t>: o contribuinte tem a obrigação acessória de enviar a declaração até o dia 30 de abril do ano seguinte ao ano-base.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A518F13-9C0B-1B44-ADBD-D705336BB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400" cy="1609344"/>
          </a:xfrm>
        </p:spPr>
        <p:txBody>
          <a:bodyPr/>
          <a:lstStyle/>
          <a:p>
            <a:pPr eaLnBrk="1" hangingPunct="1"/>
            <a:r>
              <a:rPr lang="en-US" altLang="pt-BR" dirty="0"/>
              <a:t>8.1 </a:t>
            </a:r>
            <a:r>
              <a:rPr lang="en-US" altLang="pt-BR" dirty="0" err="1"/>
              <a:t>Isenção</a:t>
            </a:r>
            <a:r>
              <a:rPr lang="en-US" altLang="pt-BR" dirty="0"/>
              <a:t> no </a:t>
            </a:r>
            <a:r>
              <a:rPr lang="en-US" altLang="pt-BR" dirty="0" err="1"/>
              <a:t>ganho</a:t>
            </a:r>
            <a:r>
              <a:rPr lang="en-US" altLang="pt-BR" dirty="0"/>
              <a:t> de capital</a:t>
            </a:r>
            <a:endParaRPr lang="pt-BR" altLang="pt-BR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EE24A84-3D1F-3A42-9A04-DE4CBEF9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556792"/>
            <a:ext cx="8062664" cy="461540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</a:pPr>
            <a:r>
              <a:rPr lang="pt-BR" altLang="pt-BR" sz="2400" dirty="0"/>
              <a:t>Art. 22</a:t>
            </a:r>
            <a:r>
              <a:rPr lang="en-US" altLang="pt-BR" sz="2400" dirty="0"/>
              <a:t>, lei 9.250/95</a:t>
            </a:r>
            <a:r>
              <a:rPr lang="pt-BR" altLang="pt-BR" sz="2400" dirty="0"/>
              <a:t>. Fica isento do imposto de renda o ganho de capital auferido na alienação de bens e direitos de pequeno valor, cujo preço unitário de alienação, no mês em que esta se realizar, seja igual ou inferior a:</a:t>
            </a:r>
          </a:p>
          <a:p>
            <a:pPr eaLnBrk="1" hangingPunct="1">
              <a:lnSpc>
                <a:spcPct val="150000"/>
              </a:lnSpc>
            </a:pPr>
            <a:r>
              <a:rPr lang="pt-BR" altLang="pt-BR" sz="2400" dirty="0" err="1"/>
              <a:t>I</a:t>
            </a:r>
            <a:r>
              <a:rPr lang="pt-BR" altLang="pt-BR" sz="2400" dirty="0"/>
              <a:t> – </a:t>
            </a:r>
            <a:r>
              <a:rPr lang="pt-BR" altLang="pt-BR" sz="2400" dirty="0" err="1"/>
              <a:t>R</a:t>
            </a:r>
            <a:r>
              <a:rPr lang="pt-BR" altLang="pt-BR" sz="2400" dirty="0"/>
              <a:t>$ 20.000,00 (vinte mil reais), no caso de alienação de ações negociadas no mercado de balcão;</a:t>
            </a:r>
          </a:p>
          <a:p>
            <a:pPr eaLnBrk="1" hangingPunct="1">
              <a:lnSpc>
                <a:spcPct val="150000"/>
              </a:lnSpc>
            </a:pPr>
            <a:r>
              <a:rPr lang="pt-BR" altLang="pt-BR" sz="2400" dirty="0"/>
              <a:t>II – </a:t>
            </a:r>
            <a:r>
              <a:rPr lang="pt-BR" altLang="pt-BR" sz="2400" dirty="0" err="1"/>
              <a:t>R</a:t>
            </a:r>
            <a:r>
              <a:rPr lang="pt-BR" altLang="pt-BR" sz="2400" dirty="0"/>
              <a:t>$ 35.000,00 (trinta e cinco mil reais), nos demais casos.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>
            <a:extLst>
              <a:ext uri="{FF2B5EF4-FFF2-40B4-BE49-F238E27FC236}">
                <a16:creationId xmlns:a16="http://schemas.microsoft.com/office/drawing/2014/main" id="{E79BCAE1-1F65-7149-9552-D361F0815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1072160"/>
          </a:xfrm>
        </p:spPr>
        <p:txBody>
          <a:bodyPr/>
          <a:lstStyle/>
          <a:p>
            <a:pPr eaLnBrk="1" hangingPunct="1"/>
            <a:r>
              <a:rPr lang="pt-BR" altLang="pt-BR" dirty="0"/>
              <a:t>Lei 11.196/05</a:t>
            </a:r>
          </a:p>
        </p:txBody>
      </p:sp>
      <p:sp>
        <p:nvSpPr>
          <p:cNvPr id="30723" name="Espaço Reservado para Conteúdo 2">
            <a:extLst>
              <a:ext uri="{FF2B5EF4-FFF2-40B4-BE49-F238E27FC236}">
                <a16:creationId xmlns:a16="http://schemas.microsoft.com/office/drawing/2014/main" id="{5B31E0CC-6B61-984D-B01C-0B04CC17A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486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 typeface="Wingdings 3" pitchFamily="2" charset="2"/>
              <a:buNone/>
            </a:pPr>
            <a:r>
              <a:rPr lang="pt-BR" altLang="pt-BR" sz="1800"/>
              <a:t>Art. 39. Fica isento do imposto de renda o ganho auferido por pessoa física residente no País na venda de imóveis residenciais, desde que o alienante, no prazo de 180 (cento e oitenta) dias contado da celebração do contrato, aplique o produto da venda na aquisição de imóveis residenciais localizados no País. </a:t>
            </a:r>
            <a:endParaRPr lang="en-US" altLang="pt-BR" sz="1800"/>
          </a:p>
          <a:p>
            <a:pPr eaLnBrk="1" hangingPunct="1">
              <a:lnSpc>
                <a:spcPct val="80000"/>
              </a:lnSpc>
              <a:buFont typeface="Wingdings 3" pitchFamily="2" charset="2"/>
              <a:buNone/>
            </a:pPr>
            <a:r>
              <a:rPr lang="pt-BR" altLang="pt-BR" sz="1800"/>
              <a:t>§ 1</a:t>
            </a:r>
            <a:r>
              <a:rPr lang="pt-BR" altLang="pt-BR" sz="1800" u="sng" baseline="30000"/>
              <a:t>o</a:t>
            </a:r>
            <a:r>
              <a:rPr lang="pt-BR" altLang="pt-BR" sz="1800"/>
              <a:t> No caso de venda de mais de 1 (um) imóvel, o prazo referido neste artigo será contado a partir da data de celebração do contrato relativo à 1</a:t>
            </a:r>
            <a:r>
              <a:rPr lang="pt-BR" altLang="pt-BR" sz="1800" u="sng" baseline="30000"/>
              <a:t>a</a:t>
            </a:r>
            <a:r>
              <a:rPr lang="pt-BR" altLang="pt-BR" sz="1800"/>
              <a:t> operação.</a:t>
            </a:r>
          </a:p>
          <a:p>
            <a:pPr eaLnBrk="1" hangingPunct="1">
              <a:lnSpc>
                <a:spcPct val="80000"/>
              </a:lnSpc>
              <a:buFont typeface="Wingdings 3" pitchFamily="2" charset="2"/>
              <a:buNone/>
            </a:pPr>
            <a:r>
              <a:rPr lang="pt-BR" altLang="pt-BR" sz="1800"/>
              <a:t>§ 2</a:t>
            </a:r>
            <a:r>
              <a:rPr lang="pt-BR" altLang="pt-BR" sz="1800" u="sng" baseline="30000"/>
              <a:t>o</a:t>
            </a:r>
            <a:r>
              <a:rPr lang="pt-BR" altLang="pt-BR" sz="1800"/>
              <a:t> A aplicação parcial do produto da venda implicará tributação do ganho proporcionalmente ao valor da parcela não aplicada.</a:t>
            </a:r>
          </a:p>
          <a:p>
            <a:pPr eaLnBrk="1" hangingPunct="1">
              <a:lnSpc>
                <a:spcPct val="80000"/>
              </a:lnSpc>
              <a:buFont typeface="Wingdings 3" pitchFamily="2" charset="2"/>
              <a:buNone/>
            </a:pPr>
            <a:r>
              <a:rPr lang="pt-BR" altLang="pt-BR" sz="1800"/>
              <a:t>§ 3</a:t>
            </a:r>
            <a:r>
              <a:rPr lang="pt-BR" altLang="pt-BR" sz="1800" u="sng" baseline="30000"/>
              <a:t>o</a:t>
            </a:r>
            <a:r>
              <a:rPr lang="pt-BR" altLang="pt-BR" sz="1800"/>
              <a:t> No caso de aquisição de mais de um imóvel, a isenção de que trata este artigo aplicar-se-á ao ganho de capital correspondente apenas à parcela empregada na aquisição de imóveis residenciais.</a:t>
            </a:r>
          </a:p>
          <a:p>
            <a:pPr eaLnBrk="1" hangingPunct="1">
              <a:lnSpc>
                <a:spcPct val="80000"/>
              </a:lnSpc>
              <a:buFont typeface="Wingdings 3" pitchFamily="2" charset="2"/>
              <a:buNone/>
            </a:pPr>
            <a:r>
              <a:rPr lang="pt-BR" altLang="pt-BR" sz="1800"/>
              <a:t>§ 4</a:t>
            </a:r>
            <a:r>
              <a:rPr lang="pt-BR" altLang="pt-BR" sz="1800" u="sng" baseline="30000"/>
              <a:t>o</a:t>
            </a:r>
            <a:r>
              <a:rPr lang="pt-BR" altLang="pt-BR" sz="1800"/>
              <a:t> A inobservância das condições estabelecidas neste artigo importará em exigência do imposto com base no ganho de capital, acrescido de:</a:t>
            </a:r>
          </a:p>
          <a:p>
            <a:pPr eaLnBrk="1" hangingPunct="1">
              <a:lnSpc>
                <a:spcPct val="80000"/>
              </a:lnSpc>
              <a:buFont typeface="Wingdings 3" pitchFamily="2" charset="2"/>
              <a:buNone/>
            </a:pPr>
            <a:r>
              <a:rPr lang="pt-BR" altLang="pt-BR" sz="1800"/>
              <a:t>I - juros de mora, calculados a partir do 2</a:t>
            </a:r>
            <a:r>
              <a:rPr lang="pt-BR" altLang="pt-BR" sz="1800" u="sng" baseline="30000"/>
              <a:t>o</a:t>
            </a:r>
            <a:r>
              <a:rPr lang="pt-BR" altLang="pt-BR" sz="1800"/>
              <a:t> (segundo) mês subseqüente ao do recebimento do valor ou de parcela do valor do imóvel vendido; e</a:t>
            </a:r>
          </a:p>
          <a:p>
            <a:pPr eaLnBrk="1" hangingPunct="1">
              <a:lnSpc>
                <a:spcPct val="80000"/>
              </a:lnSpc>
              <a:buFont typeface="Wingdings 3" pitchFamily="2" charset="2"/>
              <a:buNone/>
            </a:pPr>
            <a:r>
              <a:rPr lang="pt-BR" altLang="pt-BR" sz="1800"/>
              <a:t>II - multa, de mora ou de ofício, calculada a partir do 2</a:t>
            </a:r>
            <a:r>
              <a:rPr lang="pt-BR" altLang="pt-BR" sz="1800" u="sng" baseline="30000"/>
              <a:t>o</a:t>
            </a:r>
            <a:r>
              <a:rPr lang="pt-BR" altLang="pt-BR" sz="1800"/>
              <a:t> (segundo) mês seguinte ao do recebimento do valor ou de parcela do valor do imóvel vendido, se o imposto não for pago até 30 (trinta) dias após o prazo de que trata o caput deste artigo.</a:t>
            </a:r>
          </a:p>
          <a:p>
            <a:pPr eaLnBrk="1" hangingPunct="1">
              <a:lnSpc>
                <a:spcPct val="80000"/>
              </a:lnSpc>
              <a:buFont typeface="Wingdings 3" pitchFamily="2" charset="2"/>
              <a:buNone/>
            </a:pPr>
            <a:r>
              <a:rPr lang="pt-BR" altLang="pt-BR" sz="1800"/>
              <a:t>§ 5</a:t>
            </a:r>
            <a:r>
              <a:rPr lang="pt-BR" altLang="pt-BR" sz="1800" u="sng" baseline="30000"/>
              <a:t>o</a:t>
            </a:r>
            <a:r>
              <a:rPr lang="pt-BR" altLang="pt-BR" sz="1800"/>
              <a:t> O contribuinte somente poderá usufruir do benefício de que trata este artigo 1 (uma) vez a cada 5 (cinco) anos.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>
            <a:extLst>
              <a:ext uri="{FF2B5EF4-FFF2-40B4-BE49-F238E27FC236}">
                <a16:creationId xmlns:a16="http://schemas.microsoft.com/office/drawing/2014/main" id="{C4BD7EC0-1A23-544A-9DAB-D076A36C1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0648"/>
            <a:ext cx="7772400" cy="1609344"/>
          </a:xfrm>
        </p:spPr>
        <p:txBody>
          <a:bodyPr/>
          <a:lstStyle/>
          <a:p>
            <a:pPr eaLnBrk="1" hangingPunct="1"/>
            <a:r>
              <a:rPr lang="en-US" altLang="pt-BR" dirty="0"/>
              <a:t>8.2 </a:t>
            </a:r>
            <a:r>
              <a:rPr lang="en-US" altLang="pt-BR" dirty="0" err="1"/>
              <a:t>Veículo</a:t>
            </a:r>
            <a:r>
              <a:rPr lang="en-US" altLang="pt-BR" dirty="0"/>
              <a:t> </a:t>
            </a:r>
            <a:r>
              <a:rPr lang="en-US" altLang="pt-BR" dirty="0" err="1"/>
              <a:t>furtado</a:t>
            </a:r>
            <a:r>
              <a:rPr lang="en-US" altLang="pt-BR" dirty="0"/>
              <a:t> </a:t>
            </a:r>
            <a:r>
              <a:rPr lang="en-US" altLang="pt-BR" dirty="0" err="1"/>
              <a:t>ou</a:t>
            </a:r>
            <a:r>
              <a:rPr lang="en-US" altLang="pt-BR" dirty="0"/>
              <a:t> </a:t>
            </a:r>
            <a:r>
              <a:rPr lang="en-US" altLang="pt-BR" dirty="0" err="1"/>
              <a:t>perda</a:t>
            </a:r>
            <a:r>
              <a:rPr lang="en-US" altLang="pt-BR" dirty="0"/>
              <a:t> total</a:t>
            </a:r>
            <a:endParaRPr lang="pt-BR" altLang="pt-BR" dirty="0"/>
          </a:p>
        </p:txBody>
      </p:sp>
      <p:sp>
        <p:nvSpPr>
          <p:cNvPr id="31747" name="Espaço Reservado para Conteúdo 2">
            <a:extLst>
              <a:ext uri="{FF2B5EF4-FFF2-40B4-BE49-F238E27FC236}">
                <a16:creationId xmlns:a16="http://schemas.microsoft.com/office/drawing/2014/main" id="{09A7C442-F772-3547-B954-8E64E7A0B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628800"/>
            <a:ext cx="8062664" cy="4543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pt-BR" sz="2800" dirty="0"/>
              <a:t>Na </a:t>
            </a:r>
            <a:r>
              <a:rPr lang="pt-BR" altLang="pt-BR" sz="2800" dirty="0"/>
              <a:t>ficha Declaração de Bens e Direitos</a:t>
            </a:r>
            <a:r>
              <a:rPr lang="en-US" altLang="pt-BR" sz="2800" dirty="0"/>
              <a:t>: </a:t>
            </a:r>
          </a:p>
          <a:p>
            <a:pPr marL="742950" lvl="1" indent="-285750" eaLnBrk="1" hangingPunct="1">
              <a:lnSpc>
                <a:spcPct val="150000"/>
              </a:lnSpc>
            </a:pPr>
            <a:r>
              <a:rPr lang="en-US" altLang="pt-BR" sz="2400" dirty="0" err="1"/>
              <a:t>Sobre</a:t>
            </a:r>
            <a:r>
              <a:rPr lang="en-US" altLang="pt-BR" sz="2400" dirty="0"/>
              <a:t> o </a:t>
            </a:r>
            <a:r>
              <a:rPr lang="en-US" altLang="pt-BR" sz="2400" dirty="0" err="1"/>
              <a:t>carro</a:t>
            </a:r>
            <a:r>
              <a:rPr lang="en-US" altLang="pt-BR" sz="2400" dirty="0"/>
              <a:t> anterior:</a:t>
            </a:r>
          </a:p>
          <a:p>
            <a:pPr marL="1143000" lvl="2" eaLnBrk="1" hangingPunct="1">
              <a:lnSpc>
                <a:spcPct val="150000"/>
              </a:lnSpc>
            </a:pPr>
            <a:r>
              <a:rPr lang="en-US" altLang="pt-BR" sz="2000" dirty="0"/>
              <a:t>Na </a:t>
            </a:r>
            <a:r>
              <a:rPr lang="en-US" altLang="pt-BR" sz="2000" dirty="0" err="1"/>
              <a:t>coluna</a:t>
            </a:r>
            <a:r>
              <a:rPr lang="en-US" altLang="pt-BR" sz="2000" dirty="0"/>
              <a:t> “</a:t>
            </a:r>
            <a:r>
              <a:rPr lang="en-US" altLang="pt-BR" sz="2000" dirty="0" err="1"/>
              <a:t>discriminação</a:t>
            </a:r>
            <a:r>
              <a:rPr lang="en-US" altLang="pt-BR" sz="2000" dirty="0"/>
              <a:t>”: </a:t>
            </a:r>
            <a:r>
              <a:rPr lang="en-US" altLang="pt-BR" sz="2000" dirty="0" err="1"/>
              <a:t>descrever</a:t>
            </a:r>
            <a:r>
              <a:rPr lang="en-US" altLang="pt-BR" sz="2000" dirty="0"/>
              <a:t> o </a:t>
            </a:r>
            <a:r>
              <a:rPr lang="en-US" altLang="pt-BR" sz="2000" dirty="0" err="1"/>
              <a:t>fato</a:t>
            </a:r>
            <a:r>
              <a:rPr lang="en-US" altLang="pt-BR" sz="2000" dirty="0"/>
              <a:t>;</a:t>
            </a:r>
          </a:p>
          <a:p>
            <a:pPr marL="1143000" lvl="2" eaLnBrk="1" hangingPunct="1">
              <a:lnSpc>
                <a:spcPct val="150000"/>
              </a:lnSpc>
            </a:pPr>
            <a:r>
              <a:rPr lang="en-US" altLang="pt-BR" sz="2000" dirty="0"/>
              <a:t>Na </a:t>
            </a:r>
            <a:r>
              <a:rPr lang="en-US" altLang="pt-BR" sz="2000" dirty="0" err="1"/>
              <a:t>coluna</a:t>
            </a:r>
            <a:r>
              <a:rPr lang="en-US" altLang="pt-BR" sz="2000" dirty="0"/>
              <a:t> “valor”: </a:t>
            </a:r>
            <a:r>
              <a:rPr lang="en-US" altLang="pt-BR" sz="2000" dirty="0" err="1"/>
              <a:t>anotar</a:t>
            </a:r>
            <a:r>
              <a:rPr lang="en-US" altLang="pt-BR" sz="2000" dirty="0"/>
              <a:t> o valor </a:t>
            </a:r>
            <a:r>
              <a:rPr lang="en-US" altLang="pt-BR" sz="2000" dirty="0" err="1"/>
              <a:t>recebido</a:t>
            </a:r>
            <a:r>
              <a:rPr lang="en-US" altLang="pt-BR" sz="2000" dirty="0"/>
              <a:t> da </a:t>
            </a:r>
            <a:r>
              <a:rPr lang="en-US" altLang="pt-BR" sz="2000" dirty="0" err="1"/>
              <a:t>seguradora</a:t>
            </a:r>
            <a:r>
              <a:rPr lang="en-US" altLang="pt-BR" sz="2000" dirty="0"/>
              <a:t>.</a:t>
            </a:r>
          </a:p>
          <a:p>
            <a:pPr marL="742950" lvl="1" indent="-285750" eaLnBrk="1" hangingPunct="1">
              <a:lnSpc>
                <a:spcPct val="150000"/>
              </a:lnSpc>
            </a:pPr>
            <a:r>
              <a:rPr lang="en-US" altLang="pt-BR" sz="2400" dirty="0" err="1"/>
              <a:t>Sobre</a:t>
            </a:r>
            <a:r>
              <a:rPr lang="en-US" altLang="pt-BR" sz="2400" dirty="0"/>
              <a:t> o novo </a:t>
            </a:r>
            <a:r>
              <a:rPr lang="en-US" altLang="pt-BR" sz="2400" dirty="0" err="1"/>
              <a:t>carro</a:t>
            </a:r>
            <a:r>
              <a:rPr lang="en-US" altLang="pt-BR" sz="2400" dirty="0"/>
              <a:t>:</a:t>
            </a:r>
          </a:p>
          <a:p>
            <a:pPr marL="1143000" lvl="2" eaLnBrk="1" hangingPunct="1">
              <a:lnSpc>
                <a:spcPct val="150000"/>
              </a:lnSpc>
            </a:pPr>
            <a:r>
              <a:rPr lang="en-US" altLang="pt-BR" sz="2000" dirty="0"/>
              <a:t>Na </a:t>
            </a:r>
            <a:r>
              <a:rPr lang="en-US" altLang="pt-BR" sz="2000" dirty="0" err="1"/>
              <a:t>coluna</a:t>
            </a:r>
            <a:r>
              <a:rPr lang="en-US" altLang="pt-BR" sz="2000" dirty="0"/>
              <a:t> “</a:t>
            </a:r>
            <a:r>
              <a:rPr lang="en-US" altLang="pt-BR" sz="2000" dirty="0" err="1"/>
              <a:t>discriminação</a:t>
            </a:r>
            <a:r>
              <a:rPr lang="en-US" altLang="pt-BR" sz="2000" dirty="0"/>
              <a:t>”: </a:t>
            </a:r>
            <a:r>
              <a:rPr lang="en-US" altLang="pt-BR" sz="2000" dirty="0" err="1"/>
              <a:t>informar</a:t>
            </a:r>
            <a:r>
              <a:rPr lang="en-US" altLang="pt-BR" sz="2000" dirty="0"/>
              <a:t> o valor </a:t>
            </a:r>
            <a:r>
              <a:rPr lang="en-US" altLang="pt-BR" sz="2000" dirty="0" err="1"/>
              <a:t>recebido</a:t>
            </a:r>
            <a:r>
              <a:rPr lang="en-US" altLang="pt-BR" sz="2000" dirty="0"/>
              <a:t> da </a:t>
            </a:r>
            <a:r>
              <a:rPr lang="en-US" altLang="pt-BR" sz="2000" dirty="0" err="1"/>
              <a:t>seguradora</a:t>
            </a:r>
            <a:r>
              <a:rPr lang="en-US" altLang="pt-BR" sz="2000" dirty="0"/>
              <a:t>;</a:t>
            </a:r>
          </a:p>
          <a:p>
            <a:pPr marL="1143000" lvl="2" eaLnBrk="1" hangingPunct="1">
              <a:lnSpc>
                <a:spcPct val="150000"/>
              </a:lnSpc>
            </a:pPr>
            <a:r>
              <a:rPr lang="en-US" altLang="pt-BR" sz="2000" dirty="0"/>
              <a:t>Na </a:t>
            </a:r>
            <a:r>
              <a:rPr lang="en-US" altLang="pt-BR" sz="2000" dirty="0" err="1"/>
              <a:t>coluna</a:t>
            </a:r>
            <a:r>
              <a:rPr lang="en-US" altLang="pt-BR" sz="2000" dirty="0"/>
              <a:t> “valor”: </a:t>
            </a:r>
            <a:r>
              <a:rPr lang="en-US" altLang="pt-BR" sz="2000" dirty="0" err="1"/>
              <a:t>anotar</a:t>
            </a:r>
            <a:r>
              <a:rPr lang="en-US" altLang="pt-BR" sz="2000" dirty="0"/>
              <a:t> o valor de </a:t>
            </a:r>
            <a:r>
              <a:rPr lang="en-US" altLang="pt-BR" sz="2000" dirty="0" err="1"/>
              <a:t>aquisição</a:t>
            </a:r>
            <a:r>
              <a:rPr lang="en-US" altLang="pt-BR" sz="20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>
            <a:extLst>
              <a:ext uri="{FF2B5EF4-FFF2-40B4-BE49-F238E27FC236}">
                <a16:creationId xmlns:a16="http://schemas.microsoft.com/office/drawing/2014/main" id="{A3524992-FD6F-8C4B-8EB2-2C4B6037E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7772400" cy="1609344"/>
          </a:xfrm>
        </p:spPr>
        <p:txBody>
          <a:bodyPr/>
          <a:lstStyle/>
          <a:p>
            <a:pPr eaLnBrk="1" hangingPunct="1"/>
            <a:r>
              <a:rPr lang="pt-BR" altLang="pt-BR" dirty="0"/>
              <a:t>1 Introdução</a:t>
            </a:r>
          </a:p>
        </p:txBody>
      </p:sp>
      <p:sp>
        <p:nvSpPr>
          <p:cNvPr id="14339" name="Espaço Reservado para Conteúdo 2">
            <a:extLst>
              <a:ext uri="{FF2B5EF4-FFF2-40B4-BE49-F238E27FC236}">
                <a16:creationId xmlns:a16="http://schemas.microsoft.com/office/drawing/2014/main" id="{C3387D49-63EF-1D4B-82E0-F62E24C85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13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pt-BR" altLang="pt-BR" sz="2400" u="sng" dirty="0"/>
              <a:t>Previsão</a:t>
            </a:r>
            <a:r>
              <a:rPr lang="pt-BR" altLang="pt-BR" sz="2400" dirty="0"/>
              <a:t>: 153, III, CF + art. 43 e ss., CTN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2" charset="2"/>
              <a:buNone/>
            </a:pPr>
            <a:endParaRPr lang="pt-BR" altLang="pt-BR" sz="2400" i="1" dirty="0"/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2" charset="2"/>
              <a:buNone/>
            </a:pPr>
            <a:r>
              <a:rPr lang="pt-BR" altLang="pt-BR" sz="2400" i="1" dirty="0"/>
              <a:t>Art. 153. Compete à União instituir impostos sobre: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2" charset="2"/>
              <a:buNone/>
            </a:pPr>
            <a:r>
              <a:rPr lang="pt-BR" altLang="pt-BR" sz="2400" i="1" dirty="0"/>
              <a:t>III - renda e proventos de qualquer natureza;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2" charset="2"/>
              <a:buNone/>
            </a:pPr>
            <a:endParaRPr lang="pt-BR" altLang="pt-BR" sz="2400" i="1" dirty="0"/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pt-BR" altLang="pt-BR" sz="2400" i="1" u="sng" dirty="0"/>
              <a:t>Nomen juris</a:t>
            </a:r>
            <a:r>
              <a:rPr lang="pt-BR" altLang="pt-BR" sz="2400" dirty="0"/>
              <a:t>: Imposto sobre a Renda e proventos de qualquer natureza.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pt-BR" altLang="pt-BR" sz="2400" u="sng" dirty="0"/>
              <a:t>Competência</a:t>
            </a:r>
            <a:r>
              <a:rPr lang="pt-BR" altLang="pt-BR" sz="2400" dirty="0"/>
              <a:t>: União.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39B8533-3F54-CE4F-B4F0-B88FFE8E1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400" cy="1609344"/>
          </a:xfrm>
        </p:spPr>
        <p:txBody>
          <a:bodyPr/>
          <a:lstStyle/>
          <a:p>
            <a:pPr eaLnBrk="1" hangingPunct="1"/>
            <a:r>
              <a:rPr lang="en-US" altLang="pt-BR" dirty="0"/>
              <a:t>8.3 </a:t>
            </a:r>
            <a:r>
              <a:rPr lang="en-US" altLang="pt-BR" dirty="0" err="1"/>
              <a:t>Financiamentos</a:t>
            </a:r>
            <a:r>
              <a:rPr lang="en-US" altLang="pt-BR" dirty="0"/>
              <a:t> (</a:t>
            </a:r>
            <a:r>
              <a:rPr lang="en-US" altLang="pt-BR" dirty="0" err="1"/>
              <a:t>carros</a:t>
            </a:r>
            <a:r>
              <a:rPr lang="en-US" altLang="pt-BR" dirty="0"/>
              <a:t>, </a:t>
            </a:r>
            <a:r>
              <a:rPr lang="en-US" altLang="pt-BR" dirty="0" err="1"/>
              <a:t>imóveis</a:t>
            </a:r>
            <a:r>
              <a:rPr lang="en-US" altLang="pt-BR" dirty="0"/>
              <a:t>)</a:t>
            </a:r>
            <a:endParaRPr lang="pt-BR" altLang="pt-BR" dirty="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A8A134E-AE2C-864D-90AD-EF5799FBA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pt-BR" sz="2400" dirty="0"/>
              <a:t>Na </a:t>
            </a:r>
            <a:r>
              <a:rPr lang="en-US" altLang="pt-BR" sz="2400" dirty="0" err="1"/>
              <a:t>ficha</a:t>
            </a:r>
            <a:r>
              <a:rPr lang="en-US" altLang="pt-BR" sz="2400" dirty="0"/>
              <a:t> </a:t>
            </a:r>
            <a:r>
              <a:rPr lang="pt-BR" altLang="pt-BR" sz="2400" dirty="0"/>
              <a:t>Declaração de Bens e Direitos</a:t>
            </a:r>
            <a:r>
              <a:rPr lang="en-US" altLang="pt-BR" sz="2400" dirty="0"/>
              <a:t>, </a:t>
            </a:r>
            <a:r>
              <a:rPr lang="en-US" altLang="pt-BR" sz="2400" dirty="0" err="1"/>
              <a:t>discriminar</a:t>
            </a:r>
            <a:r>
              <a:rPr lang="en-US" altLang="pt-BR" sz="2400" dirty="0"/>
              <a:t> o </a:t>
            </a:r>
            <a:r>
              <a:rPr lang="en-US" altLang="pt-BR" sz="2400" dirty="0" err="1"/>
              <a:t>bem</a:t>
            </a:r>
            <a:r>
              <a:rPr lang="en-US" altLang="pt-BR" sz="2400" dirty="0"/>
              <a:t> e </a:t>
            </a:r>
            <a:r>
              <a:rPr lang="en-US" altLang="pt-BR" sz="2400" dirty="0" err="1"/>
              <a:t>informar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apenas</a:t>
            </a:r>
            <a:r>
              <a:rPr lang="en-US" altLang="pt-BR" sz="2400" dirty="0"/>
              <a:t> o valor que </a:t>
            </a:r>
            <a:r>
              <a:rPr lang="en-US" altLang="pt-BR" sz="2400" dirty="0" err="1"/>
              <a:t>foi</a:t>
            </a:r>
            <a:r>
              <a:rPr lang="en-US" altLang="pt-BR" sz="2400" dirty="0"/>
              <a:t> </a:t>
            </a:r>
            <a:r>
              <a:rPr lang="en-US" altLang="pt-BR" sz="2400" dirty="0" err="1"/>
              <a:t>pago</a:t>
            </a:r>
            <a:r>
              <a:rPr lang="en-US" altLang="pt-BR" sz="2400" dirty="0"/>
              <a:t> </a:t>
            </a:r>
            <a:r>
              <a:rPr lang="en-US" altLang="pt-BR" sz="2400" dirty="0" err="1"/>
              <a:t>durante</a:t>
            </a:r>
            <a:r>
              <a:rPr lang="en-US" altLang="pt-BR" sz="2400" dirty="0"/>
              <a:t> o </a:t>
            </a:r>
            <a:r>
              <a:rPr lang="en-US" altLang="pt-BR" sz="2400" dirty="0" err="1"/>
              <a:t>ano</a:t>
            </a:r>
            <a:r>
              <a:rPr lang="en-US" altLang="pt-BR" sz="2400" dirty="0"/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pt-BR" sz="2400" dirty="0"/>
              <a:t>Na </a:t>
            </a:r>
            <a:r>
              <a:rPr lang="en-US" altLang="pt-BR" sz="2400" dirty="0" err="1"/>
              <a:t>ficha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Dívidas</a:t>
            </a:r>
            <a:r>
              <a:rPr lang="en-US" altLang="pt-BR" sz="2400" dirty="0"/>
              <a:t>, </a:t>
            </a:r>
            <a:r>
              <a:rPr lang="en-US" altLang="pt-BR" sz="2400" dirty="0" err="1"/>
              <a:t>não</a:t>
            </a:r>
            <a:r>
              <a:rPr lang="en-US" altLang="pt-BR" sz="2400" dirty="0"/>
              <a:t> </a:t>
            </a:r>
            <a:r>
              <a:rPr lang="en-US" altLang="pt-BR" sz="2400" dirty="0" err="1"/>
              <a:t>declarar</a:t>
            </a:r>
            <a:r>
              <a:rPr lang="en-US" altLang="pt-BR" sz="2400" dirty="0"/>
              <a:t> </a:t>
            </a:r>
            <a:r>
              <a:rPr lang="en-US" altLang="pt-BR" sz="2400" dirty="0" err="1"/>
              <a:t>qualquer</a:t>
            </a:r>
            <a:r>
              <a:rPr lang="en-US" altLang="pt-BR" sz="2400" dirty="0"/>
              <a:t> valor.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pt-BR" sz="2400" dirty="0" err="1"/>
              <a:t>Quando</a:t>
            </a:r>
            <a:r>
              <a:rPr lang="en-US" altLang="pt-BR" sz="2400" dirty="0"/>
              <a:t> o </a:t>
            </a:r>
            <a:r>
              <a:rPr lang="en-US" altLang="pt-BR" sz="2400" dirty="0" err="1"/>
              <a:t>bem</a:t>
            </a:r>
            <a:r>
              <a:rPr lang="en-US" altLang="pt-BR" sz="2400" dirty="0"/>
              <a:t> for </a:t>
            </a:r>
            <a:r>
              <a:rPr lang="en-US" altLang="pt-BR" sz="2400" dirty="0" err="1"/>
              <a:t>quitado</a:t>
            </a:r>
            <a:r>
              <a:rPr lang="en-US" altLang="pt-BR" sz="2400" dirty="0"/>
              <a:t>, </a:t>
            </a:r>
            <a:r>
              <a:rPr lang="en-US" altLang="pt-BR" sz="2400" dirty="0" err="1"/>
              <a:t>anotar</a:t>
            </a:r>
            <a:r>
              <a:rPr lang="en-US" altLang="pt-BR" sz="2400" dirty="0"/>
              <a:t> o valor de </a:t>
            </a:r>
            <a:r>
              <a:rPr lang="en-US" altLang="pt-BR" sz="2400" dirty="0" err="1"/>
              <a:t>comercialização</a:t>
            </a:r>
            <a:r>
              <a:rPr lang="en-US" altLang="pt-BR" sz="2400" dirty="0"/>
              <a:t> do </a:t>
            </a:r>
            <a:r>
              <a:rPr lang="en-US" altLang="pt-BR" sz="2400" dirty="0" err="1"/>
              <a:t>bem</a:t>
            </a:r>
            <a:r>
              <a:rPr lang="en-US" altLang="pt-BR" sz="2400" dirty="0"/>
              <a:t>.</a:t>
            </a:r>
            <a:endParaRPr lang="pt-BR" altLang="pt-B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>
            <a:extLst>
              <a:ext uri="{FF2B5EF4-FFF2-40B4-BE49-F238E27FC236}">
                <a16:creationId xmlns:a16="http://schemas.microsoft.com/office/drawing/2014/main" id="{B246E152-D58B-BF43-B3BF-341CA1C2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6632"/>
            <a:ext cx="7772400" cy="1609344"/>
          </a:xfrm>
        </p:spPr>
        <p:txBody>
          <a:bodyPr/>
          <a:lstStyle/>
          <a:p>
            <a:pPr eaLnBrk="1" hangingPunct="1"/>
            <a:r>
              <a:rPr lang="pt-BR" altLang="pt-BR" dirty="0"/>
              <a:t>2 Sujeito passivo: contribuinte</a:t>
            </a:r>
          </a:p>
        </p:txBody>
      </p:sp>
      <p:sp>
        <p:nvSpPr>
          <p:cNvPr id="15363" name="Espaço Reservado para Conteúdo 2">
            <a:extLst>
              <a:ext uri="{FF2B5EF4-FFF2-40B4-BE49-F238E27FC236}">
                <a16:creationId xmlns:a16="http://schemas.microsoft.com/office/drawing/2014/main" id="{8A2E47E2-FDCA-2040-899F-4FF5F0ACD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16063"/>
            <a:ext cx="8229600" cy="4937125"/>
          </a:xfrm>
        </p:spPr>
        <p:txBody>
          <a:bodyPr>
            <a:normAutofit/>
          </a:bodyPr>
          <a:lstStyle/>
          <a:p>
            <a:pPr eaLnBrk="1" hangingPunct="1">
              <a:buFont typeface="Wingdings 3" pitchFamily="2" charset="2"/>
              <a:buNone/>
            </a:pPr>
            <a:r>
              <a:rPr lang="pt-BR" altLang="pt-BR" sz="2400" i="1" dirty="0"/>
              <a:t>Art. 45, CTN. Contribuinte do imposto é o </a:t>
            </a:r>
            <a:r>
              <a:rPr lang="pt-BR" altLang="pt-BR" sz="2400" b="1" i="1" dirty="0"/>
              <a:t>titular da disponibilidade</a:t>
            </a:r>
            <a:r>
              <a:rPr lang="pt-BR" altLang="pt-BR" sz="2400" i="1" dirty="0"/>
              <a:t> a que se refere o artigo 43 [adiante], sem prejuízo de atribuir a lei essa condição ao possuidor, a qualquer título, dos bens produtores de renda ou dos proventos tributáveis.</a:t>
            </a:r>
          </a:p>
          <a:p>
            <a:pPr eaLnBrk="1" hangingPunct="1">
              <a:buFont typeface="Wingdings 3" pitchFamily="2" charset="2"/>
              <a:buNone/>
            </a:pPr>
            <a:r>
              <a:rPr lang="pt-BR" altLang="pt-BR" sz="2400" i="1" dirty="0"/>
              <a:t>Parágrafo único. A lei pode atribuir à fonte pagadora da renda ou dos proventos tributáveis a condição de </a:t>
            </a:r>
            <a:r>
              <a:rPr lang="pt-BR" altLang="pt-BR" sz="2400" b="1" i="1" dirty="0"/>
              <a:t>responsável</a:t>
            </a:r>
            <a:r>
              <a:rPr lang="pt-BR" altLang="pt-BR" sz="2400" i="1" dirty="0"/>
              <a:t> pelo imposto cuja retenção e recolhimento lhe caibam.</a:t>
            </a:r>
          </a:p>
          <a:p>
            <a:pPr eaLnBrk="1" hangingPunct="1"/>
            <a:endParaRPr lang="pt-BR" altLang="pt-BR" sz="2400" dirty="0"/>
          </a:p>
          <a:p>
            <a:pPr eaLnBrk="1" hangingPunct="1"/>
            <a:r>
              <a:rPr lang="pt-BR" altLang="pt-BR" sz="2400" dirty="0"/>
              <a:t>PF ou PJ titular de renda ou provento de qualquer natureza no Brasil.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>
            <a:extLst>
              <a:ext uri="{FF2B5EF4-FFF2-40B4-BE49-F238E27FC236}">
                <a16:creationId xmlns:a16="http://schemas.microsoft.com/office/drawing/2014/main" id="{A37DB911-668D-C34D-B9D8-74A6C3AE1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631" y="68828"/>
            <a:ext cx="7772400" cy="1609344"/>
          </a:xfrm>
        </p:spPr>
        <p:txBody>
          <a:bodyPr/>
          <a:lstStyle/>
          <a:p>
            <a:pPr eaLnBrk="1" hangingPunct="1"/>
            <a:r>
              <a:rPr lang="pt-BR" altLang="pt-BR" dirty="0"/>
              <a:t>2 Sujeito passivo</a:t>
            </a:r>
          </a:p>
        </p:txBody>
      </p:sp>
      <p:sp>
        <p:nvSpPr>
          <p:cNvPr id="16387" name="Espaço Reservado para Conteúdo 2">
            <a:extLst>
              <a:ext uri="{FF2B5EF4-FFF2-40B4-BE49-F238E27FC236}">
                <a16:creationId xmlns:a16="http://schemas.microsoft.com/office/drawing/2014/main" id="{457F12A3-2C23-0D48-AA21-FEA00C0FB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1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</a:pPr>
            <a:r>
              <a:rPr lang="pt-BR" altLang="pt-BR" sz="2400" b="1" dirty="0"/>
              <a:t>Residente fora do Brasil</a:t>
            </a:r>
            <a:r>
              <a:rPr lang="pt-BR" altLang="pt-BR" sz="2400" dirty="0"/>
              <a:t>: é necessário declarar a </a:t>
            </a:r>
            <a:r>
              <a:rPr lang="pt-BR" altLang="pt-BR" sz="2400" u="sng" dirty="0"/>
              <a:t>saída definitiva</a:t>
            </a:r>
            <a:r>
              <a:rPr lang="pt-BR" altLang="pt-BR" sz="2400" dirty="0"/>
              <a:t> do país (ficar fora por mais de 12 meses) em dois momentos:</a:t>
            </a:r>
          </a:p>
          <a:p>
            <a:pPr lvl="1" eaLnBrk="1" hangingPunct="1">
              <a:lnSpc>
                <a:spcPct val="100000"/>
              </a:lnSpc>
            </a:pPr>
            <a:r>
              <a:rPr lang="pt-BR" altLang="pt-BR" sz="2400" dirty="0"/>
              <a:t>Enviar a “comunicação de saída definitiva do país” assim que a decisão de retirar-se para sempre é tomada ou quando se completam doze meses da viagem (pela internet e com recibo de protocolo).</a:t>
            </a:r>
          </a:p>
          <a:p>
            <a:pPr lvl="1" eaLnBrk="1" hangingPunct="1">
              <a:lnSpc>
                <a:spcPct val="100000"/>
              </a:lnSpc>
            </a:pPr>
            <a:r>
              <a:rPr lang="pt-BR" altLang="pt-BR" sz="2400" dirty="0"/>
              <a:t>Preencher o formulário de declaração comum normalmente, marcando a opção “declaração de saída definitiva do país”. </a:t>
            </a:r>
          </a:p>
          <a:p>
            <a:pPr eaLnBrk="1" hangingPunct="1">
              <a:lnSpc>
                <a:spcPct val="100000"/>
              </a:lnSpc>
            </a:pPr>
            <a:r>
              <a:rPr lang="pt-BR" altLang="pt-BR" sz="2400" dirty="0"/>
              <a:t>A fonte pagadora é responsável pela retenção e recolhimento do IR. O empregado é contribuinte e o empregador é responsável.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>
            <a:extLst>
              <a:ext uri="{FF2B5EF4-FFF2-40B4-BE49-F238E27FC236}">
                <a16:creationId xmlns:a16="http://schemas.microsoft.com/office/drawing/2014/main" id="{7C0FBED7-622D-524B-A852-3153E545B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0611"/>
            <a:ext cx="7772400" cy="1168589"/>
          </a:xfrm>
        </p:spPr>
        <p:txBody>
          <a:bodyPr/>
          <a:lstStyle/>
          <a:p>
            <a:pPr eaLnBrk="1" hangingPunct="1"/>
            <a:r>
              <a:rPr lang="pt-BR" altLang="pt-BR" dirty="0"/>
              <a:t>3 Fato gerador</a:t>
            </a:r>
          </a:p>
        </p:txBody>
      </p:sp>
      <p:sp>
        <p:nvSpPr>
          <p:cNvPr id="17411" name="Espaço Reservado para Conteúdo 2">
            <a:extLst>
              <a:ext uri="{FF2B5EF4-FFF2-40B4-BE49-F238E27FC236}">
                <a16:creationId xmlns:a16="http://schemas.microsoft.com/office/drawing/2014/main" id="{9B3F9DF0-2671-2344-9191-5D222D828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44921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t-BR" altLang="pt-BR" sz="2400" i="1" dirty="0">
                <a:solidFill>
                  <a:schemeClr val="tx1"/>
                </a:solidFill>
              </a:rPr>
              <a:t>Art. 43, CTN. O imposto, de competência da União, sobre a renda e proventos de qualquer natureza tem como fato gerador a aquisição da disponibilidade econômica ou jurídica: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altLang="pt-BR" sz="2400" i="1" dirty="0" err="1">
                <a:solidFill>
                  <a:schemeClr val="tx1"/>
                </a:solidFill>
              </a:rPr>
              <a:t>I</a:t>
            </a:r>
            <a:r>
              <a:rPr lang="pt-BR" altLang="pt-BR" sz="2400" i="1" dirty="0">
                <a:solidFill>
                  <a:schemeClr val="tx1"/>
                </a:solidFill>
              </a:rPr>
              <a:t> – </a:t>
            </a:r>
            <a:r>
              <a:rPr lang="pt-BR" altLang="pt-BR" sz="2400" b="1" i="1" dirty="0">
                <a:solidFill>
                  <a:schemeClr val="tx1"/>
                </a:solidFill>
              </a:rPr>
              <a:t>de renda</a:t>
            </a:r>
            <a:r>
              <a:rPr lang="pt-BR" altLang="pt-BR" sz="2400" i="1" dirty="0">
                <a:solidFill>
                  <a:schemeClr val="tx1"/>
                </a:solidFill>
              </a:rPr>
              <a:t>, assim entendido o produto do capital, do trabalho ou da combinação de ambos;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altLang="pt-BR" sz="2400" i="1" dirty="0">
                <a:solidFill>
                  <a:schemeClr val="tx1"/>
                </a:solidFill>
              </a:rPr>
              <a:t>II – </a:t>
            </a:r>
            <a:r>
              <a:rPr lang="pt-BR" altLang="pt-BR" sz="2400" b="1" i="1" dirty="0">
                <a:solidFill>
                  <a:schemeClr val="tx1"/>
                </a:solidFill>
              </a:rPr>
              <a:t>de proventos de qualquer natureza</a:t>
            </a:r>
            <a:r>
              <a:rPr lang="pt-BR" altLang="pt-BR" sz="2400" i="1" dirty="0">
                <a:solidFill>
                  <a:schemeClr val="tx1"/>
                </a:solidFill>
              </a:rPr>
              <a:t>, assim entendidos os </a:t>
            </a:r>
            <a:r>
              <a:rPr lang="pt-BR" altLang="pt-BR" sz="2400" b="1" i="1" dirty="0">
                <a:solidFill>
                  <a:schemeClr val="tx1"/>
                </a:solidFill>
              </a:rPr>
              <a:t>acréscimos patrimoniais </a:t>
            </a:r>
            <a:r>
              <a:rPr lang="pt-BR" altLang="pt-BR" sz="2400" i="1" dirty="0">
                <a:solidFill>
                  <a:schemeClr val="tx1"/>
                </a:solidFill>
              </a:rPr>
              <a:t>não compreendidos no inciso anterior.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altLang="pt-BR" sz="2400" i="1" dirty="0">
                <a:solidFill>
                  <a:schemeClr val="tx1"/>
                </a:solidFill>
              </a:rPr>
              <a:t>§ 1</a:t>
            </a:r>
            <a:r>
              <a:rPr lang="pt-BR" altLang="pt-BR" sz="2400" i="1" u="sng" baseline="30000" dirty="0">
                <a:solidFill>
                  <a:schemeClr val="tx1"/>
                </a:solidFill>
              </a:rPr>
              <a:t>o</a:t>
            </a:r>
            <a:r>
              <a:rPr lang="pt-BR" altLang="pt-BR" sz="2400" i="1" dirty="0">
                <a:solidFill>
                  <a:schemeClr val="tx1"/>
                </a:solidFill>
              </a:rPr>
              <a:t> A incidência do imposto independe da denominação da receita ou do rendimento, da localização, condição jurídica ou nacionalidade da fonte, da origem e da forma de percepção. </a:t>
            </a:r>
            <a:r>
              <a:rPr lang="pt-BR" altLang="pt-BR" sz="2400" i="1" dirty="0">
                <a:solidFill>
                  <a:schemeClr val="tx1"/>
                </a:solidFill>
                <a:hlinkClick r:id="rId3" action="ppaction://hlinkfile"/>
              </a:rPr>
              <a:t>(Incluído pela Lcp nº 104, de 10.1.2001)</a:t>
            </a:r>
            <a:endParaRPr lang="pt-BR" altLang="pt-BR" sz="2400" i="1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pt-BR" altLang="pt-BR" sz="2400" i="1" dirty="0">
                <a:solidFill>
                  <a:schemeClr val="tx1"/>
                </a:solidFill>
              </a:rPr>
              <a:t>§ 2</a:t>
            </a:r>
            <a:r>
              <a:rPr lang="pt-BR" altLang="pt-BR" sz="2400" i="1" u="sng" baseline="30000" dirty="0">
                <a:solidFill>
                  <a:schemeClr val="tx1"/>
                </a:solidFill>
              </a:rPr>
              <a:t>o</a:t>
            </a:r>
            <a:r>
              <a:rPr lang="pt-BR" altLang="pt-BR" sz="2400" i="1" dirty="0">
                <a:solidFill>
                  <a:schemeClr val="tx1"/>
                </a:solidFill>
              </a:rPr>
              <a:t> Na hipótese de receita ou de rendimento oriundos do exterior, a lei estabelecerá as condições e o momento em que se dará sua disponibilidade, para fins de incidência do imposto referido neste artigo. </a:t>
            </a:r>
            <a:r>
              <a:rPr lang="pt-BR" altLang="pt-BR" sz="2400" i="1" dirty="0">
                <a:solidFill>
                  <a:schemeClr val="tx1"/>
                </a:solidFill>
                <a:hlinkClick r:id="rId3" action="ppaction://hlinkfile"/>
              </a:rPr>
              <a:t>(Incluído pela Lcp nº 104, de 10.1.2001)</a:t>
            </a:r>
            <a:endParaRPr lang="pt-BR" altLang="pt-BR" sz="2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ítulo 1">
            <a:extLst>
              <a:ext uri="{FF2B5EF4-FFF2-40B4-BE49-F238E27FC236}">
                <a16:creationId xmlns:a16="http://schemas.microsoft.com/office/drawing/2014/main" id="{38D4CD7B-0732-414C-AF48-632F67A5F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221"/>
            <a:ext cx="7772400" cy="1609344"/>
          </a:xfrm>
        </p:spPr>
        <p:txBody>
          <a:bodyPr/>
          <a:lstStyle/>
          <a:p>
            <a:pPr eaLnBrk="1" hangingPunct="1"/>
            <a:r>
              <a:rPr lang="pt-BR" altLang="pt-BR" dirty="0"/>
              <a:t>3.1 Fato gerador: definição de renda</a:t>
            </a:r>
          </a:p>
        </p:txBody>
      </p:sp>
      <p:sp>
        <p:nvSpPr>
          <p:cNvPr id="18434" name="Espaço Reservado para Conteúdo 2">
            <a:extLst>
              <a:ext uri="{FF2B5EF4-FFF2-40B4-BE49-F238E27FC236}">
                <a16:creationId xmlns:a16="http://schemas.microsoft.com/office/drawing/2014/main" id="{512EEC01-CCB8-194A-B87B-28B74F06F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7" y="1484784"/>
            <a:ext cx="8291264" cy="4801716"/>
          </a:xfrm>
        </p:spPr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pt-BR" altLang="pt-BR" sz="2400" u="sng" dirty="0"/>
              <a:t>Fato gerador</a:t>
            </a:r>
            <a:r>
              <a:rPr lang="pt-BR" altLang="pt-BR" sz="2400" dirty="0"/>
              <a:t>: aquisição da disponibilidade econômica ou jurídica de renda decorrente do capital ou do trabalho e de proventos de qualquer natureza (aquilo que não constituir renda).</a:t>
            </a:r>
          </a:p>
          <a:p>
            <a:pPr eaLnBrk="1" hangingPunct="1">
              <a:lnSpc>
                <a:spcPct val="130000"/>
              </a:lnSpc>
            </a:pPr>
            <a:r>
              <a:rPr lang="pt-BR" altLang="pt-BR" sz="2400" dirty="0"/>
              <a:t>RENDA: pode ser decorrente de capital (aplicações financeiras, lucros), de trabalho ou dos proventos de qualquer natureza (aposentadoria, loteria, doações).</a:t>
            </a:r>
          </a:p>
          <a:p>
            <a:pPr eaLnBrk="1" hangingPunct="1">
              <a:lnSpc>
                <a:spcPct val="130000"/>
              </a:lnSpc>
            </a:pPr>
            <a:r>
              <a:rPr lang="pt-BR" altLang="pt-BR" sz="2400" dirty="0"/>
              <a:t>PATRIMÔNIO: conjunto de direitos reais e pessoais e de obrigações de uma pessoa.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>
            <a:extLst>
              <a:ext uri="{FF2B5EF4-FFF2-40B4-BE49-F238E27FC236}">
                <a16:creationId xmlns:a16="http://schemas.microsoft.com/office/drawing/2014/main" id="{C9E85A39-9278-D04D-9656-1F9FAA648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16632"/>
            <a:ext cx="7772400" cy="1609344"/>
          </a:xfrm>
        </p:spPr>
        <p:txBody>
          <a:bodyPr/>
          <a:lstStyle/>
          <a:p>
            <a:pPr eaLnBrk="1" hangingPunct="1"/>
            <a:r>
              <a:rPr lang="pt-BR" altLang="pt-BR" dirty="0"/>
              <a:t>4 Hipóteses de incidência</a:t>
            </a:r>
          </a:p>
        </p:txBody>
      </p:sp>
      <p:graphicFrame>
        <p:nvGraphicFramePr>
          <p:cNvPr id="19482" name="Group 26">
            <a:extLst>
              <a:ext uri="{FF2B5EF4-FFF2-40B4-BE49-F238E27FC236}">
                <a16:creationId xmlns:a16="http://schemas.microsoft.com/office/drawing/2014/main" id="{79394B1A-A5E0-EB4F-A2B0-773D371F6D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145308"/>
              </p:ext>
            </p:extLst>
          </p:nvPr>
        </p:nvGraphicFramePr>
        <p:xfrm>
          <a:off x="251520" y="1330533"/>
          <a:ext cx="8686800" cy="5394910"/>
        </p:xfrm>
        <a:graphic>
          <a:graphicData uri="http://schemas.openxmlformats.org/drawingml/2006/table">
            <a:tbl>
              <a:tblPr/>
              <a:tblGrid>
                <a:gridCol w="1327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Renda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- Rendimentos tributáveis superiores a </a:t>
                      </a:r>
                      <a:r>
                        <a:rPr kumimoji="0" lang="pt-B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R</a:t>
                      </a: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$ 28.559,70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- Rendimentos isentos, não-tributáveis ou tributados exclusivamente na fonte, superiores a </a:t>
                      </a:r>
                      <a:r>
                        <a:rPr kumimoji="0" lang="pt-B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R</a:t>
                      </a: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$ 40.000,00.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4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Ganho de capital e operações em bolsa de valores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Ganho de capital: lucro obtido na alienação de bens ou direitos;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Operação em bolsas de valores;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</a:t>
                      </a:r>
                      <a:r>
                        <a:rPr kumimoji="0" lang="pt-BR" sz="18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Isenção do imposto sobre a renda incidente sobre o ganho de capital 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auferido na venda de imóveis residenciais, cujo produto da venda seja destinado à aplicação na aquisição de imóveis residenciais localizados no País, no prazo de 180 dias contados da celebração do contrato de venda, nos termos do art. 39 da Lei 11.196/05.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Atividade rural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Receita bruta anual em valor superior a </a:t>
                      </a:r>
                      <a:r>
                        <a:rPr kumimoji="0" lang="pt-B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R</a:t>
                      </a: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$ 142.798,50;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Compensação, no ano-calendário de 2019 ou posteriores, dos prejuízos de anos-calendário anteriores ou do ano-calendário de 2019.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Bens e direitos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- Posse ou a propriedade, em 31.12. 2019, de bens ou direitos, inclusive terra nua, de valor total superior a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R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$ 300.000,00.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Residente no Brasil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-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P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assou à condição de residente no Brasil em qualquer mês (184 dias consecutivos ou não ou 12 meses ou visto permanente ou de trabalho) e nessa condição se encontrava em 31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.12.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2019.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>
            <a:extLst>
              <a:ext uri="{FF2B5EF4-FFF2-40B4-BE49-F238E27FC236}">
                <a16:creationId xmlns:a16="http://schemas.microsoft.com/office/drawing/2014/main" id="{B581866D-5634-F443-BD2F-1087CFD99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551"/>
            <a:ext cx="7772400" cy="1609344"/>
          </a:xfrm>
        </p:spPr>
        <p:txBody>
          <a:bodyPr/>
          <a:lstStyle/>
          <a:p>
            <a:pPr eaLnBrk="1" hangingPunct="1"/>
            <a:r>
              <a:rPr lang="pt-BR" altLang="pt-BR" dirty="0"/>
              <a:t>5 Isentos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CB8820-27BD-DF49-A4E1-DD5BB5D3B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/>
              <a:t>Rendimentos inferiores aos valores previstos;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/>
              <a:t>Declarados como dependentes de outras pessoas: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/>
              <a:t>Cônjuge ou companheiro (filho ou convivência superior a 5 anos);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/>
              <a:t>Filho ou enteado</a:t>
            </a:r>
          </a:p>
          <a:p>
            <a:pPr marL="822960" lvl="2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pt-BR" sz="2000" dirty="0"/>
              <a:t>Até 21 anos</a:t>
            </a:r>
          </a:p>
          <a:p>
            <a:pPr marL="822960" lvl="2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pt-BR" sz="2000" dirty="0"/>
              <a:t>Até 24 anos, se estiver cursando ensino superior</a:t>
            </a:r>
          </a:p>
          <a:p>
            <a:pPr marL="822960" lvl="2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pt-BR" sz="2000" dirty="0"/>
              <a:t>Qualquer idade, se for incapacitado para o trabalho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/>
              <a:t>Irmãos, netos e bisnetos (desde que detenha a guarda)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/>
              <a:t>Pais, avós e bisavós, que tenham recebido até </a:t>
            </a:r>
            <a:r>
              <a:rPr lang="pt-BR" sz="2400" b="1" dirty="0"/>
              <a:t>R$ 17.989,80  </a:t>
            </a:r>
            <a:r>
              <a:rPr lang="pt-BR" sz="2400" dirty="0"/>
              <a:t>em 2010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/>
              <a:t>Menor pobre (desde que detenha a guarda)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/>
              <a:t>Tutelados e curatelados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ítulo 1">
            <a:extLst>
              <a:ext uri="{FF2B5EF4-FFF2-40B4-BE49-F238E27FC236}">
                <a16:creationId xmlns:a16="http://schemas.microsoft.com/office/drawing/2014/main" id="{225D60AC-C7AE-9546-8DAF-30CD304A5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231" y="188640"/>
            <a:ext cx="7772400" cy="1030560"/>
          </a:xfrm>
        </p:spPr>
        <p:txBody>
          <a:bodyPr/>
          <a:lstStyle/>
          <a:p>
            <a:pPr eaLnBrk="1" hangingPunct="1"/>
            <a:r>
              <a:rPr lang="pt-BR" altLang="pt-BR" dirty="0"/>
              <a:t>6 Alíquotas</a:t>
            </a:r>
          </a:p>
        </p:txBody>
      </p:sp>
      <p:sp>
        <p:nvSpPr>
          <p:cNvPr id="21506" name="Espaço Reservado para Conteúdo 2">
            <a:extLst>
              <a:ext uri="{FF2B5EF4-FFF2-40B4-BE49-F238E27FC236}">
                <a16:creationId xmlns:a16="http://schemas.microsoft.com/office/drawing/2014/main" id="{EBAFEE43-9CBC-C34B-A816-F879A3A2F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9200"/>
            <a:ext cx="8186737" cy="50673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None/>
            </a:pPr>
            <a:r>
              <a:rPr lang="pt-BR" altLang="pt-BR" sz="2200" i="1" dirty="0"/>
              <a:t>Art. 153, CF. § 2º - O imposto previsto no inciso III:</a:t>
            </a:r>
          </a:p>
          <a:p>
            <a:pPr>
              <a:lnSpc>
                <a:spcPct val="130000"/>
              </a:lnSpc>
              <a:buNone/>
            </a:pPr>
            <a:r>
              <a:rPr lang="pt-BR" altLang="pt-BR" sz="2200" i="1" dirty="0" err="1"/>
              <a:t>I</a:t>
            </a:r>
            <a:r>
              <a:rPr lang="pt-BR" altLang="pt-BR" sz="2200" i="1" dirty="0"/>
              <a:t> - será informado pelos critérios da generalidade, da universalidade e da progressividade, na forma da lei;</a:t>
            </a:r>
          </a:p>
          <a:p>
            <a:pPr eaLnBrk="1" hangingPunct="1">
              <a:lnSpc>
                <a:spcPct val="130000"/>
              </a:lnSpc>
            </a:pPr>
            <a:r>
              <a:rPr lang="pt-BR" altLang="pt-BR" sz="2400" dirty="0"/>
              <a:t>Critérios de generalidade, universalidade e progressividade: </a:t>
            </a:r>
          </a:p>
          <a:p>
            <a:pPr lvl="1" eaLnBrk="1" hangingPunct="1">
              <a:lnSpc>
                <a:spcPct val="130000"/>
              </a:lnSpc>
            </a:pPr>
            <a:r>
              <a:rPr lang="pt-BR" altLang="pt-BR" sz="2000" u="sng" dirty="0"/>
              <a:t>Generalidade</a:t>
            </a:r>
            <a:r>
              <a:rPr lang="pt-BR" altLang="pt-BR" sz="2000" dirty="0"/>
              <a:t>: incide sobre todos os que aufiram renda;</a:t>
            </a:r>
          </a:p>
          <a:p>
            <a:pPr lvl="1" eaLnBrk="1" hangingPunct="1">
              <a:lnSpc>
                <a:spcPct val="130000"/>
              </a:lnSpc>
            </a:pPr>
            <a:r>
              <a:rPr lang="pt-BR" altLang="pt-BR" sz="2000" u="sng" dirty="0"/>
              <a:t>Universalidade</a:t>
            </a:r>
            <a:r>
              <a:rPr lang="pt-BR" altLang="pt-BR" sz="2000" dirty="0"/>
              <a:t>: deve abranger quaisquer rendas ou proventos, independentemente da denominação;</a:t>
            </a:r>
          </a:p>
          <a:p>
            <a:pPr lvl="1" eaLnBrk="1" hangingPunct="1">
              <a:lnSpc>
                <a:spcPct val="130000"/>
              </a:lnSpc>
            </a:pPr>
            <a:r>
              <a:rPr lang="pt-BR" altLang="pt-BR" sz="2000" u="sng" dirty="0"/>
              <a:t>Progressividade</a:t>
            </a:r>
            <a:r>
              <a:rPr lang="pt-BR" altLang="pt-BR" sz="2000" dirty="0"/>
              <a:t>: variação da alíquota conforme o aumento da base de cálculo.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{7CE6E312-2D6A-5C4A-B2BC-21F496E3BDE3}tf10001070</Template>
  <TotalTime>1098</TotalTime>
  <Words>1666</Words>
  <Application>Microsoft Macintosh PowerPoint</Application>
  <PresentationFormat>Apresentação na tela (4:3)</PresentationFormat>
  <Paragraphs>245</Paragraphs>
  <Slides>20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Bookman Old Style</vt:lpstr>
      <vt:lpstr>Gill Sans MT</vt:lpstr>
      <vt:lpstr>Wingdings 3</vt:lpstr>
      <vt:lpstr>Wingdings</vt:lpstr>
      <vt:lpstr>Calibri</vt:lpstr>
      <vt:lpstr>Tipo de Madeira</vt:lpstr>
      <vt:lpstr>IMPOSTO DE RENDA</vt:lpstr>
      <vt:lpstr>1 Introdução</vt:lpstr>
      <vt:lpstr>2 Sujeito passivo: contribuinte</vt:lpstr>
      <vt:lpstr>2 Sujeito passivo</vt:lpstr>
      <vt:lpstr>3 Fato gerador</vt:lpstr>
      <vt:lpstr>3.1 Fato gerador: definição de renda</vt:lpstr>
      <vt:lpstr>4 Hipóteses de incidência</vt:lpstr>
      <vt:lpstr>5 Isentos</vt:lpstr>
      <vt:lpstr>6 Alíquotas</vt:lpstr>
      <vt:lpstr>6.1 Alíquotas</vt:lpstr>
      <vt:lpstr>Tabela Progressiva para o cálculo mensal do Imposto de Renda de Pessoa Física a partir do exercício de 2019, ano-calendário de 2020</vt:lpstr>
      <vt:lpstr>Alíquotas de outros países</vt:lpstr>
      <vt:lpstr>Carga tributária no Brasil</vt:lpstr>
      <vt:lpstr>7 Base de cálculo</vt:lpstr>
      <vt:lpstr>7.1 Apuração dos lucros</vt:lpstr>
      <vt:lpstr>8 Questões gerais</vt:lpstr>
      <vt:lpstr>8.1 Isenção no ganho de capital</vt:lpstr>
      <vt:lpstr>Lei 11.196/05</vt:lpstr>
      <vt:lpstr>8.2 Veículo furtado ou perda total</vt:lpstr>
      <vt:lpstr>8.3 Financiamentos (carros, imóveis)</vt:lpstr>
    </vt:vector>
  </TitlesOfParts>
  <Company>PARTICULAR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IMPOSTO DE RENDA</dc:title>
  <dc:creator>ANDERSON</dc:creator>
  <cp:lastModifiedBy>Microsoft Office User</cp:lastModifiedBy>
  <cp:revision>134</cp:revision>
  <dcterms:created xsi:type="dcterms:W3CDTF">2011-03-18T13:27:34Z</dcterms:created>
  <dcterms:modified xsi:type="dcterms:W3CDTF">2020-05-04T03:29:49Z</dcterms:modified>
</cp:coreProperties>
</file>