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0" r:id="rId4"/>
    <p:sldId id="322" r:id="rId5"/>
    <p:sldId id="323" r:id="rId6"/>
    <p:sldId id="320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281" r:id="rId15"/>
    <p:sldId id="318" r:id="rId16"/>
    <p:sldId id="282" r:id="rId17"/>
    <p:sldId id="283" r:id="rId18"/>
    <p:sldId id="284" r:id="rId19"/>
    <p:sldId id="285" r:id="rId20"/>
    <p:sldId id="331" r:id="rId21"/>
    <p:sldId id="311" r:id="rId22"/>
    <p:sldId id="310" r:id="rId23"/>
    <p:sldId id="309" r:id="rId24"/>
    <p:sldId id="315" r:id="rId25"/>
    <p:sldId id="314" r:id="rId26"/>
    <p:sldId id="316" r:id="rId27"/>
    <p:sldId id="317" r:id="rId28"/>
    <p:sldId id="312" r:id="rId29"/>
    <p:sldId id="280" r:id="rId30"/>
    <p:sldId id="303" r:id="rId31"/>
    <p:sldId id="321" r:id="rId32"/>
    <p:sldId id="286" r:id="rId33"/>
    <p:sldId id="287" r:id="rId34"/>
    <p:sldId id="295" r:id="rId35"/>
    <p:sldId id="277" r:id="rId36"/>
    <p:sldId id="276" r:id="rId37"/>
    <p:sldId id="278" r:id="rId38"/>
    <p:sldId id="279" r:id="rId39"/>
    <p:sldId id="302" r:id="rId40"/>
    <p:sldId id="332" r:id="rId41"/>
    <p:sldId id="304" r:id="rId42"/>
    <p:sldId id="305" r:id="rId43"/>
    <p:sldId id="306" r:id="rId44"/>
    <p:sldId id="319" r:id="rId45"/>
    <p:sldId id="339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756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Curva de Campo - Aterro RP 9</a:t>
            </a:r>
          </a:p>
        </c:rich>
      </c:tx>
      <c:layout>
        <c:manualLayout>
          <c:xMode val="edge"/>
          <c:yMode val="edge"/>
          <c:x val="0.33254716981132099"/>
          <c:y val="1.35135135135135E-2"/>
        </c:manualLayout>
      </c:layout>
      <c:overlay val="0"/>
      <c:spPr>
        <a:noFill/>
        <a:ln w="19214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094339622641501"/>
          <c:y val="0.12837837837837801"/>
          <c:w val="0.66745283018867896"/>
          <c:h val="0.73648648648648596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Plan1!$B$60</c:f>
              <c:strCache>
                <c:ptCount val="1"/>
                <c:pt idx="0">
                  <c:v>Rho (ohm.m)</c:v>
                </c:pt>
              </c:strCache>
            </c:strRef>
          </c:tx>
          <c:spPr>
            <a:ln w="9607">
              <a:solidFill>
                <a:srgbClr val="333333"/>
              </a:solidFill>
              <a:prstDash val="solid"/>
            </a:ln>
          </c:spPr>
          <c:marker>
            <c:symbol val="circle"/>
            <c:size val="3"/>
            <c:spPr>
              <a:solidFill>
                <a:srgbClr val="000000"/>
              </a:solidFill>
              <a:ln>
                <a:solidFill>
                  <a:srgbClr val="FFFFFF"/>
                </a:solidFill>
                <a:prstDash val="solid"/>
              </a:ln>
            </c:spPr>
          </c:marker>
          <c:xVal>
            <c:numRef>
              <c:f>Plan1!$A$61:$A$78</c:f>
              <c:numCache>
                <c:formatCode>General</c:formatCode>
                <c:ptCount val="18"/>
                <c:pt idx="0">
                  <c:v>1.5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10</c:v>
                </c:pt>
                <c:pt idx="8">
                  <c:v>12</c:v>
                </c:pt>
                <c:pt idx="9">
                  <c:v>15</c:v>
                </c:pt>
                <c:pt idx="10">
                  <c:v>20</c:v>
                </c:pt>
                <c:pt idx="11">
                  <c:v>25</c:v>
                </c:pt>
                <c:pt idx="12">
                  <c:v>30</c:v>
                </c:pt>
                <c:pt idx="13">
                  <c:v>40</c:v>
                </c:pt>
                <c:pt idx="14">
                  <c:v>50</c:v>
                </c:pt>
                <c:pt idx="15">
                  <c:v>60</c:v>
                </c:pt>
                <c:pt idx="16">
                  <c:v>80</c:v>
                </c:pt>
                <c:pt idx="17">
                  <c:v>100</c:v>
                </c:pt>
              </c:numCache>
            </c:numRef>
          </c:xVal>
          <c:yVal>
            <c:numRef>
              <c:f>Plan1!$B$61:$B$78</c:f>
              <c:numCache>
                <c:formatCode>General</c:formatCode>
                <c:ptCount val="18"/>
                <c:pt idx="0">
                  <c:v>1050</c:v>
                </c:pt>
                <c:pt idx="1">
                  <c:v>1150</c:v>
                </c:pt>
                <c:pt idx="2">
                  <c:v>1280</c:v>
                </c:pt>
                <c:pt idx="3">
                  <c:v>1350</c:v>
                </c:pt>
                <c:pt idx="4">
                  <c:v>1420</c:v>
                </c:pt>
                <c:pt idx="5">
                  <c:v>1420</c:v>
                </c:pt>
                <c:pt idx="6">
                  <c:v>1370</c:v>
                </c:pt>
                <c:pt idx="7">
                  <c:v>1200</c:v>
                </c:pt>
                <c:pt idx="8">
                  <c:v>1000</c:v>
                </c:pt>
                <c:pt idx="9">
                  <c:v>750</c:v>
                </c:pt>
                <c:pt idx="10">
                  <c:v>520</c:v>
                </c:pt>
                <c:pt idx="11">
                  <c:v>315</c:v>
                </c:pt>
                <c:pt idx="12">
                  <c:v>175</c:v>
                </c:pt>
                <c:pt idx="13">
                  <c:v>80</c:v>
                </c:pt>
                <c:pt idx="14">
                  <c:v>55</c:v>
                </c:pt>
                <c:pt idx="15">
                  <c:v>51</c:v>
                </c:pt>
                <c:pt idx="16">
                  <c:v>60</c:v>
                </c:pt>
                <c:pt idx="17">
                  <c:v>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861-44BF-B8A7-79D06EEF9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7993864"/>
        <c:axId val="2094666792"/>
      </c:scatterChart>
      <c:valAx>
        <c:axId val="2107993864"/>
        <c:scaling>
          <c:logBase val="10"/>
          <c:orientation val="minMax"/>
          <c:max val="1000"/>
          <c:min val="1"/>
        </c:scaling>
        <c:delete val="0"/>
        <c:axPos val="b"/>
        <c:majorGridlines>
          <c:spPr>
            <a:ln w="2402">
              <a:solidFill>
                <a:srgbClr val="000000"/>
              </a:solidFill>
              <a:prstDash val="solid"/>
            </a:ln>
          </c:spPr>
        </c:majorGridlines>
        <c:minorGridlines>
          <c:spPr>
            <a:ln w="2402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AB/2 (m)</a:t>
                </a:r>
              </a:p>
            </c:rich>
          </c:tx>
          <c:layout>
            <c:manualLayout>
              <c:xMode val="edge"/>
              <c:yMode val="edge"/>
              <c:x val="0.43867924528301899"/>
              <c:y val="0.92229729729729704"/>
            </c:manualLayout>
          </c:layout>
          <c:overlay val="0"/>
          <c:spPr>
            <a:noFill/>
            <a:ln w="1921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4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094666792"/>
        <c:crossesAt val="10"/>
        <c:crossBetween val="midCat"/>
      </c:valAx>
      <c:valAx>
        <c:axId val="2094666792"/>
        <c:scaling>
          <c:logBase val="10"/>
          <c:orientation val="minMax"/>
          <c:max val="10000"/>
          <c:min val="10"/>
        </c:scaling>
        <c:delete val="0"/>
        <c:axPos val="l"/>
        <c:majorGridlines>
          <c:spPr>
            <a:ln w="2402">
              <a:solidFill>
                <a:srgbClr val="000000"/>
              </a:solidFill>
              <a:prstDash val="solid"/>
            </a:ln>
          </c:spPr>
        </c:majorGridlines>
        <c:minorGridlines>
          <c:spPr>
            <a:ln w="2402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60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Rho (ohm.m)</a:t>
                </a:r>
              </a:p>
            </c:rich>
          </c:tx>
          <c:layout>
            <c:manualLayout>
              <c:xMode val="edge"/>
              <c:yMode val="edge"/>
              <c:x val="4.4811320754716999E-2"/>
              <c:y val="0.40540540540540498"/>
            </c:manualLayout>
          </c:layout>
          <c:overlay val="0"/>
          <c:spPr>
            <a:noFill/>
            <a:ln w="1921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4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2107993864"/>
        <c:crossesAt val="1"/>
        <c:crossBetween val="midCat"/>
      </c:valAx>
      <c:spPr>
        <a:solidFill>
          <a:srgbClr val="FFFFFF"/>
        </a:solidFill>
        <a:ln w="9607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2402">
      <a:solidFill>
        <a:srgbClr val="000000"/>
      </a:solidFill>
      <a:prstDash val="solid"/>
    </a:ln>
  </c:spPr>
  <c:txPr>
    <a:bodyPr/>
    <a:lstStyle/>
    <a:p>
      <a:pPr>
        <a:defRPr sz="60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AE6E-A7D2-41B1-8C4F-E33E3C7A9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0719188-F933-441A-894F-BE007EFF0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3A173B-32DD-4ACE-96CA-43C6FB38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1E9702-7664-4581-9F03-DD9DB1958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680BF1-5320-4CC3-9D0C-48B707B2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63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8C35B-FFBE-433B-B1F8-A3B91369E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F03C4B-B5AD-4E05-84C7-3ED2C1591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BEEABD-3F28-4DB4-B5EE-7CB1876D2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71E1C6-5036-4D56-99B2-9A212AE6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87E600-C016-4B60-9807-C947592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497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BB5FE3-BAAF-48C1-B0FD-1C512FD62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0F2DA1D-3B06-453D-849B-F248A47B2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0811F6-2278-486B-8E81-24EC0AB1B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1F8151-0D8B-4F7B-9C8D-75EBEFC9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1357C4-A719-47EB-9110-08EDAA17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60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3ADF0-9EBC-448A-A76C-8C6F2F2A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DE5F97-14F4-4DA3-BA5B-D383E4403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D45A5D-E0B4-4943-B80E-1C8B240BB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A23A7A-C855-480B-A2A6-972A21F2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BF31CD-3D0C-48E8-9941-2A489854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24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E5D9BB-0F57-48C6-BCF3-FD6B0D07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5D8FB3-C54B-4FC8-8D87-B1BCD1EF7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3374C8-8EB3-4D36-96F5-A4BB4FAD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8A79D1-2AF9-4882-94E1-7A3B66DB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F6E689-E7CE-42B4-B1B1-6B428432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34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700B6-7CE2-446B-B25F-96E0486D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F233FD-7951-4FCA-BE73-FE2153947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CB35CC-FF55-4A23-8AC1-A7A2D9BF5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9A6798-AD01-4337-9EA0-CAAC2B7B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B3B6CA-BC77-42E7-8DE1-A1AD4E73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41C0EF-B86E-4E6E-8F4B-67E24DEA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84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95ABC2-52C5-4BBD-8EA6-0B288718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33A894-F616-4F93-8ABA-8B8C0F3A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D83DB6-5F29-4F06-912B-EEBEEAAED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55DF0F-A8B2-4F27-AE04-450A46969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4C21D9-B082-47C5-973B-3EBBECF43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400AB61-FE82-4C00-9674-734B49EA0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D1A01AD-5FAA-47F1-871A-478289A2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2FFBCE1-DE0F-4418-94F7-E39D5B73B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474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3CC36-68F4-4E7E-B21B-09423249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82E1684-3F6D-455D-A80E-52E1B25D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5668BE-6ED3-431D-9A6F-D55B9CA2B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BBFC4F9-8357-4C96-8DCD-64DEFA46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22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C7DB175-1008-44F9-9ADF-FBBB755E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0E2F407-98AD-459E-B3EF-95BC7F71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5A04BE-F7B7-4A9D-9005-C823D5C3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89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40573-8D3B-4E4F-8F44-CFF55A2EF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E6D9B5-4440-422D-999D-2DC29922C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C62FF1E-C92A-44EC-8FD2-5C7E28E43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3010FD-BB5E-4067-A524-5E3421DF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039AD3-6FBE-429A-AC08-FE7707A7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1F6A01-4EC1-4CC3-9C97-C9BF20F9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97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569AB-F6BA-4576-8D89-5A767A01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8AD501-C956-4D5F-B58F-419F754BE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F6F9FD-6080-475F-8712-57D8364A8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D90435-74D2-4D0F-8C2F-E55C730F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44D307-0E82-4247-AD47-48AEF416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8DF2B96-FAF8-4BFB-B919-5E52D146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2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6A2E50-182D-4CE9-B630-20900F5EF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28F474-1888-42A4-A76A-A82263316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0B2FD0-3B0C-4430-A31F-E960D5928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AE0A-F3FC-45BD-BB77-20242FCB0E66}" type="datetimeFigureOut">
              <a:rPr lang="pt-BR" smtClean="0"/>
              <a:t>09/10/2019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2590FE-DDB1-42EB-95E6-D16290BCA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D9DC1C-AC9A-422B-8CEB-E64C67677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89903-58DA-4B63-9051-AEEB753DF3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18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3.png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BAE23-5BEB-44AE-8B34-E1A7E3C21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645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t-BR" dirty="0"/>
              <a:t>AGG 0116 </a:t>
            </a:r>
            <a:r>
              <a:rPr lang="mr-IN" dirty="0"/>
              <a:t>–</a:t>
            </a:r>
            <a:r>
              <a:rPr lang="pt-BR" dirty="0"/>
              <a:t> Introdução à Geofísica II</a:t>
            </a:r>
            <a:br>
              <a:rPr lang="pt-BR" dirty="0"/>
            </a:br>
            <a:br>
              <a:rPr lang="pt-BR" dirty="0"/>
            </a:br>
            <a:r>
              <a:rPr lang="pt-BR" dirty="0"/>
              <a:t>Eletrorresistividade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CBFF07-8ACC-4DE7-9635-4D85FB7EE9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7382"/>
            <a:ext cx="9144000" cy="1655762"/>
          </a:xfrm>
        </p:spPr>
        <p:txBody>
          <a:bodyPr/>
          <a:lstStyle/>
          <a:p>
            <a:r>
              <a:rPr lang="pt-BR" dirty="0"/>
              <a:t>Profa. Andréa </a:t>
            </a:r>
            <a:r>
              <a:rPr lang="pt-BR" dirty="0" err="1"/>
              <a:t>Ustra</a:t>
            </a:r>
            <a:endParaRPr lang="pt-BR" dirty="0"/>
          </a:p>
          <a:p>
            <a:r>
              <a:rPr lang="pt-BR" dirty="0"/>
              <a:t>Sala D208</a:t>
            </a:r>
          </a:p>
          <a:p>
            <a:r>
              <a:rPr lang="pt-BR" dirty="0" err="1"/>
              <a:t>Email</a:t>
            </a:r>
            <a:r>
              <a:rPr lang="pt-BR" dirty="0"/>
              <a:t>: </a:t>
            </a:r>
            <a:r>
              <a:rPr lang="pt-BR" dirty="0" err="1"/>
              <a:t>andrea.ustra@iag.usp.br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22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39A88-1467-436A-8E14-BE0078102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Profundidade de investigação (DOE)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29913-A7F6-42F3-8C53-A984AE8C5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 ponto de vista teórico</a:t>
            </a:r>
          </a:p>
          <a:p>
            <a:pPr marL="0" indent="0">
              <a:buNone/>
            </a:pPr>
            <a:r>
              <a:rPr lang="pt-BR" dirty="0"/>
              <a:t>↑AB ,↑MN ------- ↑DOE</a:t>
            </a:r>
          </a:p>
          <a:p>
            <a:r>
              <a:rPr lang="pt-BR" dirty="0"/>
              <a:t>Do ponto de vista prático</a:t>
            </a:r>
          </a:p>
          <a:p>
            <a:pPr marL="0" indent="0">
              <a:buNone/>
            </a:pPr>
            <a:r>
              <a:rPr lang="pt-BR" dirty="0"/>
              <a:t>DOE depende da medição de </a:t>
            </a:r>
            <a:r>
              <a:rPr lang="el-GR" dirty="0"/>
              <a:t>Δ</a:t>
            </a:r>
            <a:r>
              <a:rPr lang="pt-BR" dirty="0"/>
              <a:t>V</a:t>
            </a:r>
          </a:p>
          <a:p>
            <a:pPr marL="0" indent="0">
              <a:buNone/>
            </a:pPr>
            <a:r>
              <a:rPr lang="pt-BR" dirty="0"/>
              <a:t>O que faz com que </a:t>
            </a:r>
            <a:r>
              <a:rPr lang="el-GR" dirty="0"/>
              <a:t>Δ</a:t>
            </a:r>
            <a:r>
              <a:rPr lang="pt-BR" dirty="0"/>
              <a:t>V seja maior ou menor?</a:t>
            </a:r>
          </a:p>
          <a:p>
            <a:pPr marL="0" indent="0">
              <a:buNone/>
            </a:pPr>
            <a:r>
              <a:rPr lang="pt-BR" dirty="0"/>
              <a:t>Qual </a:t>
            </a:r>
            <a:r>
              <a:rPr lang="el-GR" dirty="0"/>
              <a:t>Δ</a:t>
            </a:r>
            <a:r>
              <a:rPr lang="pt-BR" dirty="0"/>
              <a:t>V é maior: o medido em um terreno de 1000 </a:t>
            </a:r>
            <a:r>
              <a:rPr lang="el-GR" dirty="0"/>
              <a:t>Ω</a:t>
            </a:r>
            <a:r>
              <a:rPr lang="pt-BR" dirty="0"/>
              <a:t>m ou em um terreno de 10 </a:t>
            </a:r>
            <a:r>
              <a:rPr lang="el-GR" dirty="0"/>
              <a:t>Ω</a:t>
            </a:r>
            <a:r>
              <a:rPr lang="pt-BR" dirty="0"/>
              <a:t>m ?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63B18B1-B8F7-4BF7-AB02-E5F8CDD14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301757"/>
              </p:ext>
            </p:extLst>
          </p:nvPr>
        </p:nvGraphicFramePr>
        <p:xfrm>
          <a:off x="7381102" y="1600493"/>
          <a:ext cx="3585690" cy="18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Worksheet" r:id="rId3" imgW="7023100" imgH="3581400" progId="Excel.Sheet.8">
                  <p:embed/>
                </p:oleObj>
              </mc:Choice>
              <mc:Fallback>
                <p:oleObj name="Worksheet" r:id="rId3" imgW="7023100" imgH="3581400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410AFF-4065-4974-ACA5-D26653344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102" y="1600493"/>
                        <a:ext cx="3585690" cy="182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269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39A88-1467-436A-8E14-BE0078102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Profundidade de investigação (DOE)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29913-A7F6-42F3-8C53-A984AE8C5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 ponto de vista teórico</a:t>
            </a:r>
          </a:p>
          <a:p>
            <a:pPr marL="0" indent="0">
              <a:buNone/>
            </a:pPr>
            <a:r>
              <a:rPr lang="pt-BR" dirty="0"/>
              <a:t>↑AB ,↑MN ------- ↑DOE</a:t>
            </a:r>
          </a:p>
          <a:p>
            <a:r>
              <a:rPr lang="pt-BR" dirty="0"/>
              <a:t>Do ponto de vista prático</a:t>
            </a:r>
          </a:p>
          <a:p>
            <a:pPr marL="0" indent="0">
              <a:buNone/>
            </a:pPr>
            <a:r>
              <a:rPr lang="pt-BR" dirty="0"/>
              <a:t>DOE depende da medição de </a:t>
            </a:r>
            <a:r>
              <a:rPr lang="el-GR" dirty="0"/>
              <a:t>Δ</a:t>
            </a:r>
            <a:r>
              <a:rPr lang="pt-BR" dirty="0"/>
              <a:t>V</a:t>
            </a:r>
          </a:p>
          <a:p>
            <a:pPr marL="0" indent="0">
              <a:buNone/>
            </a:pPr>
            <a:r>
              <a:rPr lang="pt-BR" dirty="0"/>
              <a:t>DOE também depende de I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68F3489-D0FC-4CDC-8C0D-8936AAF4B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301757"/>
              </p:ext>
            </p:extLst>
          </p:nvPr>
        </p:nvGraphicFramePr>
        <p:xfrm>
          <a:off x="7381102" y="1600493"/>
          <a:ext cx="3585690" cy="18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Worksheet" r:id="rId3" imgW="7023100" imgH="3581400" progId="Excel.Sheet.8">
                  <p:embed/>
                </p:oleObj>
              </mc:Choice>
              <mc:Fallback>
                <p:oleObj name="Worksheet" r:id="rId3" imgW="7023100" imgH="3581400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410AFF-4065-4974-ACA5-D26653344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102" y="1600493"/>
                        <a:ext cx="3585690" cy="182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751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39A88-1467-436A-8E14-BE0078102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Profundidade de investigação (DOE)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29913-A7F6-42F3-8C53-A984AE8C5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 ponto de vista teórico</a:t>
            </a:r>
          </a:p>
          <a:p>
            <a:pPr marL="0" indent="0">
              <a:buNone/>
            </a:pPr>
            <a:r>
              <a:rPr lang="pt-BR" dirty="0"/>
              <a:t>↑AB ,↑MN ------- ↑DOE</a:t>
            </a:r>
          </a:p>
          <a:p>
            <a:r>
              <a:rPr lang="pt-BR" dirty="0"/>
              <a:t>Do ponto de vista prático</a:t>
            </a:r>
          </a:p>
          <a:p>
            <a:pPr marL="0" indent="0">
              <a:buNone/>
            </a:pPr>
            <a:r>
              <a:rPr lang="pt-BR" dirty="0"/>
              <a:t>DOE depende da medição de </a:t>
            </a:r>
            <a:r>
              <a:rPr lang="el-GR" dirty="0"/>
              <a:t>Δ</a:t>
            </a:r>
            <a:r>
              <a:rPr lang="pt-BR" dirty="0"/>
              <a:t>V</a:t>
            </a:r>
          </a:p>
          <a:p>
            <a:pPr marL="0" indent="0">
              <a:buNone/>
            </a:pPr>
            <a:r>
              <a:rPr lang="pt-BR" dirty="0"/>
              <a:t>DOE também depende de I</a:t>
            </a:r>
          </a:p>
          <a:p>
            <a:pPr marL="0" indent="0">
              <a:buNone/>
            </a:pPr>
            <a:r>
              <a:rPr lang="pt-BR" dirty="0"/>
              <a:t>O que afeta a transmissão de corrente no terreno?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EEF0C6C-4476-4B8A-8365-FA2DA31C30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301757"/>
              </p:ext>
            </p:extLst>
          </p:nvPr>
        </p:nvGraphicFramePr>
        <p:xfrm>
          <a:off x="7381102" y="1600493"/>
          <a:ext cx="3585690" cy="18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Worksheet" r:id="rId3" imgW="7023100" imgH="3581400" progId="Excel.Sheet.8">
                  <p:embed/>
                </p:oleObj>
              </mc:Choice>
              <mc:Fallback>
                <p:oleObj name="Worksheet" r:id="rId3" imgW="7023100" imgH="3581400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410AFF-4065-4974-ACA5-D26653344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102" y="1600493"/>
                        <a:ext cx="3585690" cy="182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557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39A88-1467-436A-8E14-BE0078102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Profundidade de investigação (DOE)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29913-A7F6-42F3-8C53-A984AE8C5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 ponto de vista teórico</a:t>
            </a:r>
          </a:p>
          <a:p>
            <a:pPr marL="0" indent="0">
              <a:buNone/>
            </a:pPr>
            <a:r>
              <a:rPr lang="pt-BR" dirty="0"/>
              <a:t>↑AB ,↑MN ------- ↑DOE</a:t>
            </a:r>
          </a:p>
          <a:p>
            <a:r>
              <a:rPr lang="pt-BR" dirty="0"/>
              <a:t>Do ponto de vista prático</a:t>
            </a:r>
          </a:p>
          <a:p>
            <a:pPr marL="0" indent="0">
              <a:buNone/>
            </a:pPr>
            <a:r>
              <a:rPr lang="pt-BR" dirty="0"/>
              <a:t>DOE depende da medição de </a:t>
            </a:r>
            <a:r>
              <a:rPr lang="el-GR" dirty="0"/>
              <a:t>Δ</a:t>
            </a:r>
            <a:r>
              <a:rPr lang="pt-BR" dirty="0"/>
              <a:t>V</a:t>
            </a:r>
          </a:p>
          <a:p>
            <a:pPr marL="0" indent="0">
              <a:buNone/>
            </a:pPr>
            <a:r>
              <a:rPr lang="pt-BR" dirty="0"/>
              <a:t>DOE também depende de I</a:t>
            </a:r>
          </a:p>
          <a:p>
            <a:pPr marL="0" indent="0">
              <a:buNone/>
            </a:pPr>
            <a:r>
              <a:rPr lang="pt-BR" dirty="0"/>
              <a:t>O que afeta a transmissão de corrente no terreno?</a:t>
            </a:r>
          </a:p>
          <a:p>
            <a:pPr marL="0" indent="0">
              <a:buNone/>
            </a:pPr>
            <a:r>
              <a:rPr lang="pt-BR" dirty="0"/>
              <a:t>Além da resistividade do terreno, a resistência de contato entre os eletrodos e o terreno, e a potência do equipamento.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815E2B6-E160-41C5-97FD-4B72BD608C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301757"/>
              </p:ext>
            </p:extLst>
          </p:nvPr>
        </p:nvGraphicFramePr>
        <p:xfrm>
          <a:off x="7381102" y="1600493"/>
          <a:ext cx="3585690" cy="18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Worksheet" r:id="rId3" imgW="7023100" imgH="3581400" progId="Excel.Sheet.8">
                  <p:embed/>
                </p:oleObj>
              </mc:Choice>
              <mc:Fallback>
                <p:oleObj name="Worksheet" r:id="rId3" imgW="7023100" imgH="3581400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410AFF-4065-4974-ACA5-D26653344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102" y="1600493"/>
                        <a:ext cx="3585690" cy="182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2730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Caminhamento</a:t>
            </a:r>
            <a:r>
              <a:rPr lang="en-US" dirty="0"/>
              <a:t> </a:t>
            </a:r>
            <a:r>
              <a:rPr lang="en-US" dirty="0" err="1"/>
              <a:t>elétrico</a:t>
            </a:r>
            <a:endParaRPr lang="en-US" dirty="0"/>
          </a:p>
        </p:txBody>
      </p:sp>
      <p:pic>
        <p:nvPicPr>
          <p:cNvPr id="3" name="Picture 2" descr="Dipolo-dipolo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2700" y="1671638"/>
            <a:ext cx="73152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5319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Arranjos</a:t>
            </a:r>
            <a:r>
              <a:rPr lang="en-US" dirty="0"/>
              <a:t> </a:t>
            </a:r>
            <a:r>
              <a:rPr lang="en-US" dirty="0" err="1"/>
              <a:t>eletródicos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86000" y="1289051"/>
          <a:ext cx="7467600" cy="558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Document" r:id="rId3" imgW="5829300" imgH="4356100" progId="Word.Document.12">
                  <p:embed/>
                </p:oleObj>
              </mc:Choice>
              <mc:Fallback>
                <p:oleObj name="Document" r:id="rId3" imgW="5829300" imgH="43561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1289051"/>
                        <a:ext cx="7467600" cy="558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9254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8800" y="514350"/>
            <a:ext cx="615950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6760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0" y="101283"/>
            <a:ext cx="4635500" cy="665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03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2100" y="1416050"/>
            <a:ext cx="65659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2707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28600"/>
            <a:ext cx="4546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5340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Cronograma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0847"/>
              </p:ext>
            </p:extLst>
          </p:nvPr>
        </p:nvGraphicFramePr>
        <p:xfrm>
          <a:off x="1122948" y="1831474"/>
          <a:ext cx="10026314" cy="4478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1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Aula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Atividade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Avaliação</a:t>
                      </a:r>
                      <a:endParaRPr lang="en-US" sz="2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02/10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ü"/>
                      </a:pPr>
                      <a:r>
                        <a:rPr lang="pt-BR" sz="2400" dirty="0"/>
                        <a:t>Base teórica ER </a:t>
                      </a:r>
                      <a:endParaRPr lang="en-US" sz="2400" dirty="0"/>
                    </a:p>
                  </a:txBody>
                  <a:tcPr anchor="ctr" anchorCtr="1"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NF=0,5*A1+0,5*A2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03/10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anose="05000000000000000000" pitchFamily="2" charset="2"/>
                        <a:buChar char="ü"/>
                      </a:pPr>
                      <a:r>
                        <a:rPr lang="pt-BR" sz="2400" dirty="0"/>
                        <a:t>Aplicações ER </a:t>
                      </a:r>
                      <a:endParaRPr lang="en-US" sz="24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09/10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Aquisição de dados ER </a:t>
                      </a:r>
                      <a:endParaRPr lang="en-US" sz="24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10/10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Prática de campo (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pt-BR" sz="2400" dirty="0"/>
                        <a:t>)</a:t>
                      </a:r>
                      <a:endParaRPr lang="en-US" sz="24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16/10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Eletromagnético Indutivo </a:t>
                      </a:r>
                      <a:endParaRPr lang="en-US" sz="24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17/10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Prática EM  (</a:t>
                      </a:r>
                      <a:r>
                        <a:rPr lang="pt-BR" sz="2400" dirty="0">
                          <a:solidFill>
                            <a:srgbClr val="FF0000"/>
                          </a:solidFill>
                        </a:rPr>
                        <a:t>A2</a:t>
                      </a:r>
                      <a:r>
                        <a:rPr lang="pt-BR" sz="2400" dirty="0"/>
                        <a:t>)</a:t>
                      </a:r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23/10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/>
                        <a:t>Interpretação de</a:t>
                      </a:r>
                      <a:r>
                        <a:rPr lang="pt-BR" sz="2400" baseline="0" dirty="0"/>
                        <a:t> dados (</a:t>
                      </a:r>
                      <a:r>
                        <a:rPr lang="pt-BR" sz="2400" baseline="0" dirty="0">
                          <a:solidFill>
                            <a:srgbClr val="FF0000"/>
                          </a:solidFill>
                        </a:rPr>
                        <a:t>A1</a:t>
                      </a:r>
                      <a:r>
                        <a:rPr lang="pt-BR" sz="2400" baseline="0" dirty="0"/>
                        <a:t>)</a:t>
                      </a:r>
                      <a:endParaRPr lang="en-US" sz="24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24/10</a:t>
                      </a:r>
                      <a:endParaRPr 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Conversa com geofísico </a:t>
                      </a:r>
                      <a:endParaRPr lang="en-US" sz="2400" dirty="0"/>
                    </a:p>
                  </a:txBody>
                  <a:tcPr anchor="ctr" anchorCtr="1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1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1ECEE-3EC4-4E21-AD71-77452F4B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Inversão de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297388-E624-4E75-9380-3DABE474C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05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4936" y="463034"/>
            <a:ext cx="251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Interpretação</a:t>
            </a:r>
            <a:r>
              <a:rPr lang="en-US" dirty="0"/>
              <a:t> </a:t>
            </a:r>
            <a:r>
              <a:rPr lang="en-US" dirty="0" err="1"/>
              <a:t>qualitativa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8801" y="463034"/>
            <a:ext cx="265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Interpretação</a:t>
            </a:r>
            <a:r>
              <a:rPr lang="en-US" dirty="0"/>
              <a:t> </a:t>
            </a:r>
            <a:r>
              <a:rPr lang="en-US" dirty="0" err="1"/>
              <a:t>quantitativa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965200"/>
            <a:ext cx="4457700" cy="4686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1" y="1168400"/>
            <a:ext cx="4105275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94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9735" y="508001"/>
            <a:ext cx="483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Interpretação</a:t>
            </a:r>
            <a:r>
              <a:rPr lang="en-US" sz="2400" dirty="0"/>
              <a:t> </a:t>
            </a:r>
            <a:r>
              <a:rPr lang="en-US" sz="2400" dirty="0" err="1"/>
              <a:t>quantitativa</a:t>
            </a:r>
            <a:r>
              <a:rPr lang="en-US" sz="2400" dirty="0"/>
              <a:t> = </a:t>
            </a:r>
            <a:r>
              <a:rPr lang="en-US" sz="2400" dirty="0" err="1"/>
              <a:t>inversão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752600"/>
            <a:ext cx="4457700" cy="4686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1152" y="3759201"/>
            <a:ext cx="2754255" cy="646331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Resistividades</a:t>
            </a:r>
            <a:r>
              <a:rPr lang="en-US" dirty="0"/>
              <a:t> das </a:t>
            </a:r>
            <a:r>
              <a:rPr lang="en-US" dirty="0" err="1"/>
              <a:t>camadas</a:t>
            </a:r>
            <a:endParaRPr lang="en-US" dirty="0"/>
          </a:p>
          <a:p>
            <a:r>
              <a:rPr lang="en-US" dirty="0" err="1"/>
              <a:t>Espessuras</a:t>
            </a:r>
            <a:r>
              <a:rPr lang="en-US" dirty="0"/>
              <a:t> das </a:t>
            </a:r>
            <a:r>
              <a:rPr lang="en-US" dirty="0" err="1"/>
              <a:t>camadas</a:t>
            </a:r>
            <a:endParaRPr lang="en-US" dirty="0"/>
          </a:p>
        </p:txBody>
      </p:sp>
      <p:cxnSp>
        <p:nvCxnSpPr>
          <p:cNvPr id="7" name="Straight Arrow Connector 6"/>
          <p:cNvCxnSpPr>
            <a:endCxn id="2" idx="1"/>
          </p:cNvCxnSpPr>
          <p:nvPr/>
        </p:nvCxnSpPr>
        <p:spPr>
          <a:xfrm flipV="1">
            <a:off x="5969001" y="4082366"/>
            <a:ext cx="1852151" cy="1338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57900" y="3733801"/>
            <a:ext cx="1666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Técnicas</a:t>
            </a:r>
            <a:r>
              <a:rPr lang="en-US" dirty="0"/>
              <a:t> </a:t>
            </a:r>
          </a:p>
          <a:p>
            <a:r>
              <a:rPr lang="en-US" dirty="0" err="1"/>
              <a:t>computacionais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82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95577" y="990601"/>
            <a:ext cx="4524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Inversão</a:t>
            </a:r>
            <a:r>
              <a:rPr lang="en-US" sz="2400" dirty="0"/>
              <a:t> = </a:t>
            </a:r>
            <a:r>
              <a:rPr lang="en-US" sz="2400" dirty="0" err="1"/>
              <a:t>caminho</a:t>
            </a:r>
            <a:r>
              <a:rPr lang="en-US" sz="2400" dirty="0"/>
              <a:t> </a:t>
            </a:r>
            <a:r>
              <a:rPr lang="en-US" sz="2400" dirty="0" err="1"/>
              <a:t>inverso</a:t>
            </a:r>
            <a:r>
              <a:rPr lang="en-US" sz="2400" dirty="0"/>
              <a:t> = </a:t>
            </a:r>
            <a:r>
              <a:rPr lang="en-US" sz="2400" dirty="0" err="1"/>
              <a:t>volta</a:t>
            </a:r>
            <a:r>
              <a:rPr lang="en-US" sz="2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8786" y="2298701"/>
            <a:ext cx="344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mas </a:t>
            </a:r>
            <a:r>
              <a:rPr lang="en-US" sz="2400" dirty="0" err="1"/>
              <a:t>qual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esse</a:t>
            </a:r>
            <a:r>
              <a:rPr lang="en-US" sz="2400" dirty="0"/>
              <a:t> </a:t>
            </a:r>
            <a:r>
              <a:rPr lang="en-US" sz="2400" dirty="0" err="1"/>
              <a:t>caminho</a:t>
            </a:r>
            <a:r>
              <a:rPr lang="en-US" sz="2400" dirty="0"/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8038" y="3797301"/>
            <a:ext cx="3628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Caminho</a:t>
            </a:r>
            <a:r>
              <a:rPr lang="en-US" sz="2400" dirty="0"/>
              <a:t> = </a:t>
            </a:r>
            <a:r>
              <a:rPr lang="en-US" sz="2400" dirty="0" err="1"/>
              <a:t>problema</a:t>
            </a:r>
            <a:r>
              <a:rPr lang="en-US" sz="2400" dirty="0"/>
              <a:t> </a:t>
            </a:r>
            <a:r>
              <a:rPr lang="en-US" sz="2400" dirty="0" err="1"/>
              <a:t>direto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1597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901" y="1003300"/>
            <a:ext cx="1451539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físico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84701" y="870635"/>
            <a:ext cx="2747379" cy="64633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Equações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representam</a:t>
            </a:r>
            <a:endParaRPr lang="en-US" dirty="0"/>
          </a:p>
          <a:p>
            <a:pPr algn="ctr"/>
            <a:r>
              <a:rPr lang="en-US" dirty="0"/>
              <a:t> a </a:t>
            </a:r>
            <a:r>
              <a:rPr lang="en-US" dirty="0" err="1"/>
              <a:t>física</a:t>
            </a:r>
            <a:r>
              <a:rPr lang="en-US" dirty="0"/>
              <a:t> </a:t>
            </a:r>
            <a:r>
              <a:rPr lang="en-US" dirty="0" err="1"/>
              <a:t>envolvida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69301" y="1016000"/>
            <a:ext cx="1746617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Dados de campo</a:t>
            </a: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3318440" y="1187966"/>
            <a:ext cx="1266261" cy="583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332080" y="1182132"/>
            <a:ext cx="1004371" cy="116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81455" y="297934"/>
            <a:ext cx="204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PROBLEMA DIRETO</a:t>
            </a:r>
          </a:p>
        </p:txBody>
      </p:sp>
    </p:spTree>
    <p:extLst>
      <p:ext uri="{BB962C8B-B14F-4D97-AF65-F5344CB8AC3E}">
        <p14:creationId xmlns:p14="http://schemas.microsoft.com/office/powerpoint/2010/main" val="2039625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6901" y="1003300"/>
            <a:ext cx="1451539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físico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84701" y="870635"/>
            <a:ext cx="2747379" cy="64633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Equações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representam</a:t>
            </a:r>
            <a:endParaRPr lang="en-US" dirty="0"/>
          </a:p>
          <a:p>
            <a:pPr algn="ctr"/>
            <a:r>
              <a:rPr lang="en-US" dirty="0"/>
              <a:t> a </a:t>
            </a:r>
            <a:r>
              <a:rPr lang="en-US" dirty="0" err="1"/>
              <a:t>física</a:t>
            </a:r>
            <a:r>
              <a:rPr lang="en-US" dirty="0"/>
              <a:t> </a:t>
            </a:r>
            <a:r>
              <a:rPr lang="en-US" dirty="0" err="1"/>
              <a:t>envolvida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69301" y="1016000"/>
            <a:ext cx="1746617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Dados de campo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4034" y="2559567"/>
            <a:ext cx="1649811" cy="646331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Distribuição</a:t>
            </a:r>
            <a:r>
              <a:rPr lang="en-US" dirty="0"/>
              <a:t> de </a:t>
            </a:r>
          </a:p>
          <a:p>
            <a:pPr algn="ctr"/>
            <a:r>
              <a:rPr lang="en-US" i="1" dirty="0"/>
              <a:t>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8107" y="2444234"/>
            <a:ext cx="2927404" cy="92333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Cálculo</a:t>
            </a:r>
            <a:r>
              <a:rPr lang="en-US" dirty="0"/>
              <a:t> de V (mV) a </a:t>
            </a:r>
            <a:r>
              <a:rPr lang="en-US" dirty="0" err="1"/>
              <a:t>partir</a:t>
            </a:r>
            <a:r>
              <a:rPr lang="en-US" dirty="0"/>
              <a:t> da </a:t>
            </a:r>
          </a:p>
          <a:p>
            <a:pPr algn="ctr"/>
            <a:r>
              <a:rPr lang="en-US" dirty="0" err="1"/>
              <a:t>localização</a:t>
            </a:r>
            <a:r>
              <a:rPr lang="en-US" dirty="0"/>
              <a:t> dos </a:t>
            </a:r>
            <a:r>
              <a:rPr lang="en-US" dirty="0" err="1"/>
              <a:t>eletrodos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de  I (mA)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07473" y="2508767"/>
            <a:ext cx="1649811" cy="830997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Distribuição</a:t>
            </a:r>
            <a:r>
              <a:rPr lang="en-US" dirty="0"/>
              <a:t> de </a:t>
            </a:r>
          </a:p>
          <a:p>
            <a:pPr algn="ctr"/>
            <a:r>
              <a:rPr lang="en-US" i="1" dirty="0"/>
              <a:t>ρ</a:t>
            </a:r>
            <a:r>
              <a:rPr lang="en-US" dirty="0"/>
              <a:t> </a:t>
            </a:r>
            <a:r>
              <a:rPr lang="en-US" i="1" baseline="-25000" dirty="0"/>
              <a:t>a</a:t>
            </a:r>
            <a:endParaRPr lang="en-US" i="1" dirty="0"/>
          </a:p>
          <a:p>
            <a:pPr algn="ctr"/>
            <a:endParaRPr lang="en-US" i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1866901" y="2190234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Ex: </a:t>
            </a: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3318440" y="1187966"/>
            <a:ext cx="1266261" cy="583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332080" y="1182132"/>
            <a:ext cx="1004371" cy="116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3" idx="1"/>
          </p:cNvCxnSpPr>
          <p:nvPr/>
        </p:nvCxnSpPr>
        <p:spPr>
          <a:xfrm>
            <a:off x="3535795" y="2905899"/>
            <a:ext cx="952313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3"/>
            <a:endCxn id="7" idx="1"/>
          </p:cNvCxnSpPr>
          <p:nvPr/>
        </p:nvCxnSpPr>
        <p:spPr>
          <a:xfrm>
            <a:off x="7415512" y="2905899"/>
            <a:ext cx="891961" cy="1836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81455" y="297934"/>
            <a:ext cx="204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PROBLEMA DIRETO</a:t>
            </a:r>
          </a:p>
        </p:txBody>
      </p:sp>
    </p:spTree>
    <p:extLst>
      <p:ext uri="{BB962C8B-B14F-4D97-AF65-F5344CB8AC3E}">
        <p14:creationId xmlns:p14="http://schemas.microsoft.com/office/powerpoint/2010/main" val="740594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3101" y="1003300"/>
            <a:ext cx="1746617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Dados de campo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91742" y="997634"/>
            <a:ext cx="1885702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Método</a:t>
            </a:r>
            <a:r>
              <a:rPr lang="en-US" dirty="0"/>
              <a:t> </a:t>
            </a:r>
            <a:r>
              <a:rPr lang="en-US" dirty="0" err="1"/>
              <a:t>numérico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88301" y="1016000"/>
            <a:ext cx="1451539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físico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 flipV="1">
            <a:off x="3689718" y="1182300"/>
            <a:ext cx="1402025" cy="566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989180" y="1182132"/>
            <a:ext cx="1004371" cy="116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67155" y="29793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PROBLEMA INVERSO</a:t>
            </a:r>
          </a:p>
        </p:txBody>
      </p:sp>
    </p:spTree>
    <p:extLst>
      <p:ext uri="{BB962C8B-B14F-4D97-AF65-F5344CB8AC3E}">
        <p14:creationId xmlns:p14="http://schemas.microsoft.com/office/powerpoint/2010/main" val="3743238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6278" y="2559567"/>
            <a:ext cx="1645323" cy="646331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Distribuição</a:t>
            </a:r>
            <a:r>
              <a:rPr lang="en-US" dirty="0"/>
              <a:t> de </a:t>
            </a:r>
          </a:p>
          <a:p>
            <a:pPr algn="ctr"/>
            <a:r>
              <a:rPr lang="en-US" i="1" dirty="0"/>
              <a:t>ρ</a:t>
            </a:r>
            <a:r>
              <a:rPr lang="en-US" dirty="0"/>
              <a:t> </a:t>
            </a:r>
            <a:r>
              <a:rPr lang="en-US" i="1" baseline="-25000" dirty="0"/>
              <a:t>a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488107" y="2444234"/>
            <a:ext cx="2927404" cy="92333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Cálculo</a:t>
            </a:r>
            <a:r>
              <a:rPr lang="en-US" dirty="0"/>
              <a:t> de V (mV) a </a:t>
            </a:r>
            <a:r>
              <a:rPr lang="en-US" dirty="0" err="1"/>
              <a:t>partir</a:t>
            </a:r>
            <a:r>
              <a:rPr lang="en-US" dirty="0"/>
              <a:t> da </a:t>
            </a:r>
          </a:p>
          <a:p>
            <a:pPr algn="ctr"/>
            <a:r>
              <a:rPr lang="en-US" dirty="0" err="1"/>
              <a:t>localização</a:t>
            </a:r>
            <a:r>
              <a:rPr lang="en-US" dirty="0"/>
              <a:t> dos </a:t>
            </a:r>
            <a:r>
              <a:rPr lang="en-US" dirty="0" err="1"/>
              <a:t>eletrodos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de  I (mA)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07473" y="2483367"/>
            <a:ext cx="1649811" cy="830997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Distribuição</a:t>
            </a:r>
            <a:r>
              <a:rPr lang="en-US" dirty="0"/>
              <a:t> de </a:t>
            </a:r>
          </a:p>
          <a:p>
            <a:pPr algn="ctr"/>
            <a:r>
              <a:rPr lang="en-US" i="1" dirty="0"/>
              <a:t>ρ</a:t>
            </a:r>
          </a:p>
          <a:p>
            <a:pPr algn="ctr"/>
            <a:endParaRPr lang="en-US" i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1866901" y="2190234"/>
            <a:ext cx="51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Ex: </a:t>
            </a:r>
          </a:p>
        </p:txBody>
      </p:sp>
      <p:cxnSp>
        <p:nvCxnSpPr>
          <p:cNvPr id="12" name="Straight Arrow Connector 11"/>
          <p:cNvCxnSpPr>
            <a:endCxn id="3" idx="1"/>
          </p:cNvCxnSpPr>
          <p:nvPr/>
        </p:nvCxnSpPr>
        <p:spPr>
          <a:xfrm>
            <a:off x="3535795" y="2905899"/>
            <a:ext cx="952313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3"/>
            <a:endCxn id="7" idx="1"/>
          </p:cNvCxnSpPr>
          <p:nvPr/>
        </p:nvCxnSpPr>
        <p:spPr>
          <a:xfrm flipV="1">
            <a:off x="7415512" y="2898865"/>
            <a:ext cx="891961" cy="703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67155" y="29793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PROBLEMA INVERSO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001" y="1003300"/>
            <a:ext cx="1746617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Dados de campo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80642" y="997634"/>
            <a:ext cx="1885702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Método</a:t>
            </a:r>
            <a:r>
              <a:rPr lang="en-US" dirty="0"/>
              <a:t> </a:t>
            </a:r>
            <a:r>
              <a:rPr lang="en-US" dirty="0" err="1"/>
              <a:t>numérico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102601" y="1016000"/>
            <a:ext cx="1451539" cy="3693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dirty="0" err="1"/>
              <a:t>físico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8" idx="3"/>
            <a:endCxn id="20" idx="1"/>
          </p:cNvCxnSpPr>
          <p:nvPr/>
        </p:nvCxnSpPr>
        <p:spPr>
          <a:xfrm flipV="1">
            <a:off x="3778618" y="1182300"/>
            <a:ext cx="1402025" cy="566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103480" y="1182132"/>
            <a:ext cx="1004371" cy="116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3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prática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8800" y="1417638"/>
            <a:ext cx="5880100" cy="533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7189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8229600" cy="1143000"/>
          </a:xfrm>
        </p:spPr>
        <p:txBody>
          <a:bodyPr/>
          <a:lstStyle/>
          <a:p>
            <a:r>
              <a:rPr lang="en-US" dirty="0" err="1"/>
              <a:t>Sondagem</a:t>
            </a:r>
            <a:r>
              <a:rPr lang="en-US" dirty="0"/>
              <a:t> </a:t>
            </a:r>
            <a:r>
              <a:rPr lang="en-US" dirty="0" err="1"/>
              <a:t>elétrica</a:t>
            </a:r>
            <a:r>
              <a:rPr lang="en-US" dirty="0"/>
              <a:t> vertical</a:t>
            </a:r>
          </a:p>
        </p:txBody>
      </p:sp>
      <p:graphicFrame>
        <p:nvGraphicFramePr>
          <p:cNvPr id="3" name="Object 53"/>
          <p:cNvGraphicFramePr>
            <a:graphicFrameLocks noChangeAspect="1"/>
          </p:cNvGraphicFramePr>
          <p:nvPr/>
        </p:nvGraphicFramePr>
        <p:xfrm>
          <a:off x="4102100" y="1671956"/>
          <a:ext cx="4064000" cy="2938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251200" y="4610100"/>
          <a:ext cx="5791200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Document" r:id="rId4" imgW="5791200" imgH="2247900" progId="Word.Document.12">
                  <p:embed/>
                </p:oleObj>
              </mc:Choice>
              <mc:Fallback>
                <p:oleObj name="Document" r:id="rId4" imgW="5791200" imgH="22479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1200" y="4610100"/>
                        <a:ext cx="5791200" cy="224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57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60586-5B39-4A04-B3A7-A1966473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Aula 3 – Aquisição de dados ER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222E01-9152-4E0B-B786-F8EE109B2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Sondagem em poço </a:t>
            </a:r>
          </a:p>
          <a:p>
            <a:r>
              <a:rPr lang="pt-BR" dirty="0"/>
              <a:t>SEV</a:t>
            </a:r>
          </a:p>
          <a:p>
            <a:r>
              <a:rPr lang="pt-BR" dirty="0"/>
              <a:t>CE</a:t>
            </a:r>
          </a:p>
          <a:p>
            <a:r>
              <a:rPr lang="pt-BR" dirty="0"/>
              <a:t>3D</a:t>
            </a:r>
          </a:p>
          <a:p>
            <a:r>
              <a:rPr lang="pt-BR" dirty="0"/>
              <a:t>Time-</a:t>
            </a:r>
            <a:r>
              <a:rPr lang="pt-BR" dirty="0" err="1"/>
              <a:t>lapse</a:t>
            </a:r>
            <a:endParaRPr lang="pt-BR" dirty="0"/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Como são adquiridos os dados e para que servem?</a:t>
            </a:r>
          </a:p>
          <a:p>
            <a:pPr marL="0" indent="0">
              <a:buNone/>
            </a:pPr>
            <a:r>
              <a:rPr lang="pt-BR" dirty="0"/>
              <a:t>Vantagens e limitações</a:t>
            </a:r>
          </a:p>
        </p:txBody>
      </p:sp>
    </p:spTree>
    <p:extLst>
      <p:ext uri="{BB962C8B-B14F-4D97-AF65-F5344CB8AC3E}">
        <p14:creationId xmlns:p14="http://schemas.microsoft.com/office/powerpoint/2010/main" val="834811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876300"/>
            <a:ext cx="7543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9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Aquisição</a:t>
            </a:r>
            <a:r>
              <a:rPr lang="en-US" dirty="0"/>
              <a:t> 3D </a:t>
            </a:r>
          </a:p>
        </p:txBody>
      </p:sp>
      <p:pic>
        <p:nvPicPr>
          <p:cNvPr id="3" name="Picture 2" descr="3D_Complet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854200"/>
            <a:ext cx="4267200" cy="424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695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Aquisição</a:t>
            </a:r>
            <a:r>
              <a:rPr lang="en-US" dirty="0"/>
              <a:t> 3D </a:t>
            </a:r>
            <a:r>
              <a:rPr lang="mr-IN" dirty="0"/>
              <a:t>–</a:t>
            </a:r>
            <a:r>
              <a:rPr lang="en-US" dirty="0"/>
              <a:t> diagonal </a:t>
            </a:r>
            <a:r>
              <a:rPr lang="en-US" dirty="0" err="1"/>
              <a:t>cruzado</a:t>
            </a:r>
            <a:endParaRPr lang="en-US" dirty="0"/>
          </a:p>
        </p:txBody>
      </p:sp>
      <p:pic>
        <p:nvPicPr>
          <p:cNvPr id="4" name="Picture 3" descr="3D_D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1" y="1866900"/>
            <a:ext cx="5194299" cy="439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18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Aquisição</a:t>
            </a:r>
            <a:r>
              <a:rPr lang="en-US" dirty="0"/>
              <a:t> 3D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linhas</a:t>
            </a:r>
            <a:r>
              <a:rPr lang="en-US" dirty="0"/>
              <a:t> </a:t>
            </a:r>
            <a:r>
              <a:rPr lang="en-US" dirty="0" err="1"/>
              <a:t>paralelas</a:t>
            </a:r>
            <a:endParaRPr lang="en-US" dirty="0"/>
          </a:p>
        </p:txBody>
      </p:sp>
      <p:pic>
        <p:nvPicPr>
          <p:cNvPr id="3" name="Picture 2" descr="Sensibilidade_X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06500"/>
            <a:ext cx="70612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683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a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25500"/>
            <a:ext cx="9144000" cy="520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27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2362200"/>
            <a:ext cx="9055100" cy="21336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 algn="ctr"/>
            <a:r>
              <a:rPr lang="pt-BR" b="1" dirty="0"/>
              <a:t>Time-</a:t>
            </a:r>
            <a:r>
              <a:rPr lang="pt-BR" b="1" dirty="0" err="1"/>
              <a:t>lapse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68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Monitoramento</a:t>
            </a:r>
            <a:r>
              <a:rPr lang="en-US" dirty="0"/>
              <a:t> </a:t>
            </a:r>
            <a:r>
              <a:rPr lang="en-US" dirty="0" err="1"/>
              <a:t>automático</a:t>
            </a:r>
            <a:r>
              <a:rPr lang="en-US" dirty="0"/>
              <a:t> de </a:t>
            </a:r>
            <a:r>
              <a:rPr lang="en-US" dirty="0" err="1"/>
              <a:t>resistividade</a:t>
            </a:r>
            <a:r>
              <a:rPr lang="en-US" dirty="0"/>
              <a:t> </a:t>
            </a:r>
            <a:r>
              <a:rPr lang="en-US" dirty="0" err="1"/>
              <a:t>elétrica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alternativa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métodos</a:t>
            </a:r>
            <a:r>
              <a:rPr lang="en-US" dirty="0"/>
              <a:t> </a:t>
            </a:r>
            <a:r>
              <a:rPr lang="en-US" dirty="0" err="1"/>
              <a:t>existentes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81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4100"/>
            <a:ext cx="9144000" cy="593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42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01702"/>
            <a:ext cx="4724400" cy="7239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Time-lapse geophysics </a:t>
            </a:r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944" y="1625602"/>
            <a:ext cx="511435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1054100"/>
            <a:ext cx="5981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5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49EAA-3A7F-4339-9CEB-DF78D8C4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4552"/>
            <a:ext cx="5201632" cy="1710810"/>
          </a:xfrm>
        </p:spPr>
        <p:txBody>
          <a:bodyPr/>
          <a:lstStyle/>
          <a:p>
            <a:pPr algn="ctr"/>
            <a:r>
              <a:rPr lang="pt-BR" dirty="0"/>
              <a:t>Sondagem em poço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D9D502-A5E5-4C25-B0B5-5EA27E85E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02" y="2125362"/>
            <a:ext cx="3129576" cy="46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33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3754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2819400"/>
            <a:ext cx="6273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70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1739900"/>
            <a:ext cx="53848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8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584200"/>
            <a:ext cx="3721100" cy="568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838200"/>
            <a:ext cx="3429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76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1435100"/>
            <a:ext cx="53467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3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48" y="1894534"/>
            <a:ext cx="3990689" cy="3045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8747" y="12020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Tanques</a:t>
            </a:r>
            <a:r>
              <a:rPr lang="en-US" b="1" dirty="0"/>
              <a:t> de </a:t>
            </a:r>
            <a:r>
              <a:rPr lang="en-US" b="1" dirty="0" err="1"/>
              <a:t>armazenamento</a:t>
            </a:r>
            <a:r>
              <a:rPr lang="en-US" b="1" dirty="0"/>
              <a:t> de </a:t>
            </a:r>
            <a:r>
              <a:rPr lang="en-US" b="1" dirty="0" err="1"/>
              <a:t>melaço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69220" y="1212672"/>
            <a:ext cx="1944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Sonda</a:t>
            </a:r>
            <a:r>
              <a:rPr lang="en-US" b="1" dirty="0"/>
              <a:t> de </a:t>
            </a:r>
            <a:r>
              <a:rPr lang="en-US" b="1" dirty="0" err="1"/>
              <a:t>injeção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4533"/>
            <a:ext cx="4422746" cy="3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45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25400"/>
            <a:ext cx="7886700" cy="680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9900" y="5565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Distribuição</a:t>
            </a:r>
            <a:r>
              <a:rPr lang="en-US" dirty="0"/>
              <a:t> de </a:t>
            </a:r>
            <a:r>
              <a:rPr lang="en-US" dirty="0" err="1"/>
              <a:t>condutividade</a:t>
            </a:r>
            <a:r>
              <a:rPr lang="en-US" dirty="0"/>
              <a:t> </a:t>
            </a:r>
          </a:p>
          <a:p>
            <a:r>
              <a:rPr lang="en-US" dirty="0"/>
              <a:t>de background</a:t>
            </a:r>
          </a:p>
        </p:txBody>
      </p:sp>
    </p:spTree>
    <p:extLst>
      <p:ext uri="{BB962C8B-B14F-4D97-AF65-F5344CB8AC3E}">
        <p14:creationId xmlns:p14="http://schemas.microsoft.com/office/powerpoint/2010/main" val="4201909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715411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54200" y="670868"/>
            <a:ext cx="246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injeção</a:t>
            </a:r>
            <a:r>
              <a:rPr lang="en-US" dirty="0"/>
              <a:t> de 110 </a:t>
            </a:r>
            <a:r>
              <a:rPr lang="en-US" dirty="0" err="1"/>
              <a:t>galões</a:t>
            </a:r>
            <a:r>
              <a:rPr lang="en-US" dirty="0"/>
              <a:t>, </a:t>
            </a:r>
            <a:r>
              <a:rPr lang="en-US" dirty="0" err="1"/>
              <a:t>seguida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segunda</a:t>
            </a:r>
            <a:r>
              <a:rPr lang="en-US" dirty="0"/>
              <a:t> </a:t>
            </a:r>
            <a:r>
              <a:rPr lang="en-US" dirty="0" err="1"/>
              <a:t>injeção</a:t>
            </a:r>
            <a:r>
              <a:rPr lang="en-US" dirty="0"/>
              <a:t> de 110 </a:t>
            </a:r>
            <a:r>
              <a:rPr lang="en-US" dirty="0" err="1"/>
              <a:t>galões</a:t>
            </a:r>
            <a:r>
              <a:rPr lang="en-US" dirty="0"/>
              <a:t> e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de 60 </a:t>
            </a:r>
            <a:r>
              <a:rPr lang="en-US" dirty="0" err="1"/>
              <a:t>galões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54200" y="4963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alteração</a:t>
            </a:r>
            <a:r>
              <a:rPr lang="en-US" dirty="0"/>
              <a:t> com </a:t>
            </a:r>
            <a:r>
              <a:rPr lang="en-US" dirty="0" err="1"/>
              <a:t>relação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background</a:t>
            </a:r>
          </a:p>
        </p:txBody>
      </p:sp>
    </p:spTree>
    <p:extLst>
      <p:ext uri="{BB962C8B-B14F-4D97-AF65-F5344CB8AC3E}">
        <p14:creationId xmlns:p14="http://schemas.microsoft.com/office/powerpoint/2010/main" val="3153170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1" y="0"/>
            <a:ext cx="737626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54200" y="670868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Injeção</a:t>
            </a:r>
            <a:r>
              <a:rPr lang="en-US" dirty="0"/>
              <a:t> de 50 </a:t>
            </a:r>
            <a:r>
              <a:rPr lang="en-US" dirty="0" err="1"/>
              <a:t>galões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54200" y="4963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Mudanças</a:t>
            </a:r>
            <a:r>
              <a:rPr lang="en-US" dirty="0"/>
              <a:t> </a:t>
            </a:r>
            <a:r>
              <a:rPr lang="en-US" dirty="0" err="1"/>
              <a:t>desprezíveis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97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714625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54200" y="670868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Injeção</a:t>
            </a:r>
            <a:r>
              <a:rPr lang="en-US" dirty="0"/>
              <a:t> de 110 </a:t>
            </a:r>
            <a:r>
              <a:rPr lang="en-US" dirty="0" err="1"/>
              <a:t>galões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54200" y="49634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Surgimento</a:t>
            </a:r>
            <a:r>
              <a:rPr lang="en-US" dirty="0"/>
              <a:t> de </a:t>
            </a:r>
            <a:r>
              <a:rPr lang="en-US" dirty="0" err="1"/>
              <a:t>anomalia</a:t>
            </a:r>
            <a:r>
              <a:rPr lang="en-US" dirty="0"/>
              <a:t> </a:t>
            </a:r>
          </a:p>
          <a:p>
            <a:r>
              <a:rPr lang="en-US" dirty="0"/>
              <a:t>de </a:t>
            </a:r>
            <a:r>
              <a:rPr lang="en-US" dirty="0" err="1"/>
              <a:t>condutividade</a:t>
            </a:r>
            <a:r>
              <a:rPr lang="en-US" dirty="0"/>
              <a:t> no local </a:t>
            </a:r>
          </a:p>
          <a:p>
            <a:r>
              <a:rPr lang="en-US" dirty="0"/>
              <a:t>da </a:t>
            </a:r>
            <a:r>
              <a:rPr lang="en-US" dirty="0" err="1"/>
              <a:t>injeção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31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0"/>
            <a:ext cx="738179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4200" y="670868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Injeção</a:t>
            </a:r>
            <a:r>
              <a:rPr lang="en-US" dirty="0"/>
              <a:t> de 110 </a:t>
            </a:r>
            <a:r>
              <a:rPr lang="en-US" dirty="0" err="1"/>
              <a:t>galões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54200" y="496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Aumento</a:t>
            </a:r>
            <a:r>
              <a:rPr lang="en-US" dirty="0"/>
              <a:t> do </a:t>
            </a:r>
            <a:r>
              <a:rPr lang="en-US" dirty="0" err="1"/>
              <a:t>tamanho</a:t>
            </a:r>
            <a:r>
              <a:rPr lang="en-US" dirty="0"/>
              <a:t> da </a:t>
            </a:r>
            <a:r>
              <a:rPr lang="en-US" dirty="0" err="1"/>
              <a:t>anomalia</a:t>
            </a:r>
            <a:endParaRPr lang="en-US" dirty="0"/>
          </a:p>
          <a:p>
            <a:r>
              <a:rPr lang="en-US" dirty="0"/>
              <a:t>da </a:t>
            </a:r>
            <a:r>
              <a:rPr lang="en-US" dirty="0" err="1"/>
              <a:t>anomalia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7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49EAA-3A7F-4339-9CEB-DF78D8C4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4552"/>
            <a:ext cx="5201632" cy="1710810"/>
          </a:xfrm>
        </p:spPr>
        <p:txBody>
          <a:bodyPr/>
          <a:lstStyle/>
          <a:p>
            <a:pPr algn="ctr"/>
            <a:r>
              <a:rPr lang="pt-BR" dirty="0"/>
              <a:t>Sondagem em poço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A52A0C-352B-4F21-A717-226E9E63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124" y="0"/>
            <a:ext cx="3699914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AD9D502-A5E5-4C25-B0B5-5EA27E85E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02" y="2125362"/>
            <a:ext cx="3129576" cy="46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18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0"/>
            <a:ext cx="710545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4200" y="670868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Injeção</a:t>
            </a:r>
            <a:r>
              <a:rPr lang="en-US" dirty="0"/>
              <a:t> de 110 </a:t>
            </a:r>
            <a:r>
              <a:rPr lang="en-US" dirty="0" err="1"/>
              <a:t>galões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54200" y="4963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Aumento</a:t>
            </a:r>
            <a:r>
              <a:rPr lang="en-US" dirty="0"/>
              <a:t> da </a:t>
            </a:r>
            <a:r>
              <a:rPr lang="en-US" dirty="0" err="1"/>
              <a:t>anomalia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94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0"/>
            <a:ext cx="706182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54200" y="670869"/>
            <a:ext cx="246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Tentativa</a:t>
            </a:r>
            <a:r>
              <a:rPr lang="en-US" dirty="0"/>
              <a:t> de </a:t>
            </a:r>
            <a:r>
              <a:rPr lang="en-US" dirty="0" err="1"/>
              <a:t>injetar</a:t>
            </a:r>
            <a:r>
              <a:rPr lang="en-US" dirty="0"/>
              <a:t> </a:t>
            </a:r>
            <a:r>
              <a:rPr lang="en-US" dirty="0" err="1"/>
              <a:t>produtos</a:t>
            </a:r>
            <a:r>
              <a:rPr lang="en-US" dirty="0"/>
              <a:t>, mas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possível</a:t>
            </a:r>
            <a:r>
              <a:rPr lang="en-US" dirty="0"/>
              <a:t> </a:t>
            </a:r>
            <a:r>
              <a:rPr lang="en-US" dirty="0" err="1"/>
              <a:t>estabelecer</a:t>
            </a:r>
            <a:r>
              <a:rPr lang="en-US" dirty="0"/>
              <a:t> </a:t>
            </a:r>
            <a:r>
              <a:rPr lang="en-US" dirty="0" err="1"/>
              <a:t>fluxo</a:t>
            </a:r>
            <a:r>
              <a:rPr lang="en-US" dirty="0"/>
              <a:t>. </a:t>
            </a:r>
            <a:r>
              <a:rPr lang="en-US" dirty="0" err="1"/>
              <a:t>Fim</a:t>
            </a:r>
            <a:r>
              <a:rPr lang="en-US" dirty="0"/>
              <a:t> da </a:t>
            </a:r>
            <a:r>
              <a:rPr lang="en-US" dirty="0" err="1"/>
              <a:t>injeção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48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0"/>
            <a:ext cx="75548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4200" y="693868"/>
            <a:ext cx="246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Fim</a:t>
            </a:r>
            <a:r>
              <a:rPr lang="en-US" dirty="0"/>
              <a:t> da </a:t>
            </a:r>
            <a:r>
              <a:rPr lang="en-US" dirty="0" err="1"/>
              <a:t>injeção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54200" y="4963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Movimento</a:t>
            </a:r>
            <a:r>
              <a:rPr lang="en-US" dirty="0"/>
              <a:t> vertical da </a:t>
            </a:r>
            <a:r>
              <a:rPr lang="en-US" dirty="0" err="1"/>
              <a:t>anomalia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78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1" y="0"/>
            <a:ext cx="741007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54200" y="670868"/>
            <a:ext cx="246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18 </a:t>
            </a:r>
            <a:r>
              <a:rPr lang="en-US" dirty="0" err="1"/>
              <a:t>hrs</a:t>
            </a:r>
            <a:r>
              <a:rPr lang="en-US" dirty="0"/>
              <a:t> </a:t>
            </a:r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fim</a:t>
            </a:r>
            <a:r>
              <a:rPr lang="en-US" dirty="0"/>
              <a:t> da </a:t>
            </a:r>
            <a:r>
              <a:rPr lang="en-US" dirty="0" err="1"/>
              <a:t>injeção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54200" y="496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Anomalia</a:t>
            </a:r>
            <a:r>
              <a:rPr lang="en-US" dirty="0"/>
              <a:t> se </a:t>
            </a:r>
            <a:r>
              <a:rPr lang="en-US" dirty="0" err="1"/>
              <a:t>movimenta</a:t>
            </a:r>
            <a:endParaRPr lang="en-US" dirty="0"/>
          </a:p>
          <a:p>
            <a:r>
              <a:rPr lang="en-US" dirty="0"/>
              <a:t>Na vertical</a:t>
            </a:r>
          </a:p>
        </p:txBody>
      </p:sp>
    </p:spTree>
    <p:extLst>
      <p:ext uri="{BB962C8B-B14F-4D97-AF65-F5344CB8AC3E}">
        <p14:creationId xmlns:p14="http://schemas.microsoft.com/office/powerpoint/2010/main" val="3935950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1" y="0"/>
            <a:ext cx="728133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4200" y="670869"/>
            <a:ext cx="246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42 </a:t>
            </a:r>
            <a:r>
              <a:rPr lang="en-US" dirty="0" err="1"/>
              <a:t>hrs</a:t>
            </a:r>
            <a:r>
              <a:rPr lang="en-US" dirty="0"/>
              <a:t> </a:t>
            </a:r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fim</a:t>
            </a:r>
            <a:r>
              <a:rPr lang="en-US" dirty="0"/>
              <a:t> da </a:t>
            </a:r>
            <a:r>
              <a:rPr lang="en-US" dirty="0" err="1"/>
              <a:t>injeção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54200" y="496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Aumento</a:t>
            </a:r>
            <a:r>
              <a:rPr lang="en-US" dirty="0"/>
              <a:t> da </a:t>
            </a:r>
            <a:r>
              <a:rPr lang="en-US" dirty="0" err="1"/>
              <a:t>profundidade</a:t>
            </a:r>
            <a:r>
              <a:rPr lang="en-US" dirty="0"/>
              <a:t> </a:t>
            </a:r>
          </a:p>
          <a:p>
            <a:r>
              <a:rPr lang="en-US" dirty="0"/>
              <a:t>da </a:t>
            </a:r>
            <a:r>
              <a:rPr lang="en-US" dirty="0" err="1"/>
              <a:t>anomalia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21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Sondagem</a:t>
            </a:r>
            <a:r>
              <a:rPr lang="en-US" dirty="0"/>
              <a:t> </a:t>
            </a:r>
            <a:r>
              <a:rPr lang="en-US" dirty="0" err="1"/>
              <a:t>elétrica</a:t>
            </a:r>
            <a:r>
              <a:rPr lang="en-US" dirty="0"/>
              <a:t> vertical (SEV)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749572"/>
              </p:ext>
            </p:extLst>
          </p:nvPr>
        </p:nvGraphicFramePr>
        <p:xfrm>
          <a:off x="195476" y="2178652"/>
          <a:ext cx="70231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Worksheet" r:id="rId3" imgW="7023100" imgH="3581400" progId="Excel.Sheet.8">
                  <p:embed/>
                </p:oleObj>
              </mc:Choice>
              <mc:Fallback>
                <p:oleObj name="Worksheet" r:id="rId3" imgW="7023100" imgH="3581400" progId="Excel.Sheet.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476" y="2178652"/>
                        <a:ext cx="7023100" cy="358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>
            <a:extLst>
              <a:ext uri="{FF2B5EF4-FFF2-40B4-BE49-F238E27FC236}">
                <a16:creationId xmlns:a16="http://schemas.microsoft.com/office/drawing/2014/main" id="{E4726FA5-37C3-424E-B461-12EC2AC82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66" y="1384300"/>
            <a:ext cx="4105275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2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39A88-1467-436A-8E14-BE0078102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Profundidade de investigação (DOE)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29913-A7F6-42F3-8C53-A984AE8C5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 ponto de vista teórico</a:t>
            </a:r>
          </a:p>
          <a:p>
            <a:pPr marL="0" indent="0">
              <a:buNone/>
            </a:pPr>
            <a:r>
              <a:rPr lang="pt-BR" dirty="0"/>
              <a:t>↑AB ,↑MN ------- 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6410AFF-4065-4974-ACA5-D26653344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616270"/>
              </p:ext>
            </p:extLst>
          </p:nvPr>
        </p:nvGraphicFramePr>
        <p:xfrm>
          <a:off x="7381102" y="1600493"/>
          <a:ext cx="3585690" cy="18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Worksheet" r:id="rId3" imgW="7023100" imgH="3581400" progId="Excel.Sheet.8">
                  <p:embed/>
                </p:oleObj>
              </mc:Choice>
              <mc:Fallback>
                <p:oleObj name="Worksheet" r:id="rId3" imgW="7023100" imgH="3581400" progId="Excel.Sheet.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102" y="1600493"/>
                        <a:ext cx="3585690" cy="182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269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39A88-1467-436A-8E14-BE0078102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Profundidade de investigação (DOE)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29913-A7F6-42F3-8C53-A984AE8C5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 ponto de vista teórico</a:t>
            </a:r>
          </a:p>
          <a:p>
            <a:pPr marL="0" indent="0">
              <a:buNone/>
            </a:pPr>
            <a:r>
              <a:rPr lang="pt-BR" dirty="0"/>
              <a:t>↑AB ,↑MN ------- ↑DOE</a:t>
            </a:r>
          </a:p>
          <a:p>
            <a:pPr marL="0" indent="0">
              <a:buNone/>
            </a:pPr>
            <a:r>
              <a:rPr lang="pt-BR" dirty="0"/>
              <a:t>Por quê?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430A220-A07E-4224-9293-EBDD0177A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301757"/>
              </p:ext>
            </p:extLst>
          </p:nvPr>
        </p:nvGraphicFramePr>
        <p:xfrm>
          <a:off x="7381102" y="1600493"/>
          <a:ext cx="3585690" cy="18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Worksheet" r:id="rId3" imgW="7023100" imgH="3581400" progId="Excel.Sheet.8">
                  <p:embed/>
                </p:oleObj>
              </mc:Choice>
              <mc:Fallback>
                <p:oleObj name="Worksheet" r:id="rId3" imgW="7023100" imgH="3581400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410AFF-4065-4974-ACA5-D26653344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102" y="1600493"/>
                        <a:ext cx="3585690" cy="182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77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39A88-1467-436A-8E14-BE0078102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Profundidade de investigação (DOE)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629913-A7F6-42F3-8C53-A984AE8C5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 ponto de vista teórico</a:t>
            </a:r>
          </a:p>
          <a:p>
            <a:pPr marL="0" indent="0">
              <a:buNone/>
            </a:pPr>
            <a:r>
              <a:rPr lang="pt-BR" dirty="0"/>
              <a:t>↑AB ,↑MN ------- ↑DOE</a:t>
            </a:r>
          </a:p>
          <a:p>
            <a:r>
              <a:rPr lang="pt-BR" dirty="0"/>
              <a:t>Do ponto de vista prático</a:t>
            </a:r>
          </a:p>
          <a:p>
            <a:pPr marL="0" indent="0">
              <a:buNone/>
            </a:pPr>
            <a:r>
              <a:rPr lang="pt-BR" dirty="0"/>
              <a:t>DOE depende da medição de </a:t>
            </a:r>
            <a:r>
              <a:rPr lang="el-GR" dirty="0"/>
              <a:t>Δ</a:t>
            </a:r>
            <a:r>
              <a:rPr lang="pt-BR" dirty="0"/>
              <a:t>V</a:t>
            </a:r>
          </a:p>
          <a:p>
            <a:pPr marL="0" indent="0">
              <a:buNone/>
            </a:pPr>
            <a:r>
              <a:rPr lang="pt-BR" dirty="0"/>
              <a:t>O que faz com que </a:t>
            </a:r>
            <a:r>
              <a:rPr lang="el-GR" dirty="0"/>
              <a:t>Δ</a:t>
            </a:r>
            <a:r>
              <a:rPr lang="pt-BR" dirty="0"/>
              <a:t>V seja maior ou menor?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2D338E-D0CC-49DD-8D40-FBE79BE824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301757"/>
              </p:ext>
            </p:extLst>
          </p:nvPr>
        </p:nvGraphicFramePr>
        <p:xfrm>
          <a:off x="7381102" y="1600493"/>
          <a:ext cx="3585690" cy="18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Worksheet" r:id="rId3" imgW="7023100" imgH="3581400" progId="Excel.Sheet.8">
                  <p:embed/>
                </p:oleObj>
              </mc:Choice>
              <mc:Fallback>
                <p:oleObj name="Worksheet" r:id="rId3" imgW="7023100" imgH="3581400" progId="Excel.Sheet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410AFF-4065-4974-ACA5-D26653344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1102" y="1600493"/>
                        <a:ext cx="3585690" cy="182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6984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721</Words>
  <Application>Microsoft Office PowerPoint</Application>
  <PresentationFormat>Widescreen</PresentationFormat>
  <Paragraphs>162</Paragraphs>
  <Slides>54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Wingdings</vt:lpstr>
      <vt:lpstr>Tema do Office</vt:lpstr>
      <vt:lpstr>Document</vt:lpstr>
      <vt:lpstr>Worksheet</vt:lpstr>
      <vt:lpstr>AGG 0116 – Introdução à Geofísica II  Eletrorresistividade</vt:lpstr>
      <vt:lpstr>Cronograma</vt:lpstr>
      <vt:lpstr>Aula 3 – Aquisição de dados ER</vt:lpstr>
      <vt:lpstr>Sondagem em poço</vt:lpstr>
      <vt:lpstr>Sondagem em poço</vt:lpstr>
      <vt:lpstr>Sondagem elétrica vertical (SEV)</vt:lpstr>
      <vt:lpstr>Profundidade de investigação (DOE)</vt:lpstr>
      <vt:lpstr>Profundidade de investigação (DOE)</vt:lpstr>
      <vt:lpstr>Profundidade de investigação (DOE)</vt:lpstr>
      <vt:lpstr>Profundidade de investigação (DOE)</vt:lpstr>
      <vt:lpstr>Profundidade de investigação (DOE)</vt:lpstr>
      <vt:lpstr>Profundidade de investigação (DOE)</vt:lpstr>
      <vt:lpstr>Profundidade de investigação (DOE)</vt:lpstr>
      <vt:lpstr>Caminhamento elétrico</vt:lpstr>
      <vt:lpstr>Arranjos eletródicos</vt:lpstr>
      <vt:lpstr>Apresentação do PowerPoint</vt:lpstr>
      <vt:lpstr>Apresentação do PowerPoint</vt:lpstr>
      <vt:lpstr>Apresentação do PowerPoint</vt:lpstr>
      <vt:lpstr>Apresentação do PowerPoint</vt:lpstr>
      <vt:lpstr>Inversão de dados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Na prática</vt:lpstr>
      <vt:lpstr>Sondagem elétrica vertical</vt:lpstr>
      <vt:lpstr>Apresentação do PowerPoint</vt:lpstr>
      <vt:lpstr>Aquisição 3D </vt:lpstr>
      <vt:lpstr>Aquisição 3D – diagonal cruzado</vt:lpstr>
      <vt:lpstr>Aquisição 3D – linhas paralelas</vt:lpstr>
      <vt:lpstr>Apresentação do PowerPoint</vt:lpstr>
      <vt:lpstr>Time-lapse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andrea</dc:creator>
  <cp:lastModifiedBy>andrea</cp:lastModifiedBy>
  <cp:revision>38</cp:revision>
  <dcterms:created xsi:type="dcterms:W3CDTF">2019-09-11T20:19:29Z</dcterms:created>
  <dcterms:modified xsi:type="dcterms:W3CDTF">2019-10-09T14:40:46Z</dcterms:modified>
</cp:coreProperties>
</file>