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72" r:id="rId3"/>
  </p:sldMasterIdLst>
  <p:sldIdLst>
    <p:sldId id="270" r:id="rId4"/>
    <p:sldId id="313" r:id="rId5"/>
    <p:sldId id="31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6666"/>
    <a:srgbClr val="008000"/>
    <a:srgbClr val="0000CC"/>
    <a:srgbClr val="FF0000"/>
    <a:srgbClr val="00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36999-2807-44B3-9FED-59F3095CDA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63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8081-CF23-4305-B822-A2ECB1C536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67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07A-83E8-4799-B8F0-924D12F5E2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80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B045-411C-4F49-BE96-064FA5223F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36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8875-1CB4-4560-B66D-898454609F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32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CBD0E-B6EF-459A-926B-33CC0325CE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212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E78A-1BE2-45FF-B57D-4C615371BD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072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4C07-132C-400C-8025-AF75D513AA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5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7418A-045D-4296-9CEA-E960389B4B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73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tângulo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EF9-FE68-4C0A-B236-7AF7B4694E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752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7B822-9C7F-4DB8-99F9-AC275202E2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17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4FCFD-4F12-4D4C-8EB2-4900930A7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41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uxograma: Processo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uxograma: Processo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045F-3EE5-4348-8AE8-A23FB49E97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880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C2B0-0B01-43C6-B0A3-80CAE37467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808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D6DC-9BF4-4BB6-95E9-AB632F0326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110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793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1" hangingPunct="1">
              <a:defRPr/>
            </a:pPr>
            <a:fld id="{6BF6FF7B-249E-4F30-9376-C0BAAA647889}" type="datetimeFigureOut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26/04/2017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1" hangingPunct="1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eaLnBrk="1" hangingPunct="1"/>
            <a:fld id="{6CDE7694-BFB4-46F9-87C4-5E465719D99F}" type="slidenum">
              <a:rPr lang="pt-BR" smtClean="0">
                <a:solidFill>
                  <a:prstClr val="black"/>
                </a:solidFill>
              </a:rPr>
              <a:pPr eaLnBrk="1" hangingPunct="1"/>
              <a:t>‹nº›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62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rmos-ch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DCBA-9CA6-465E-B386-71D858B034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12BE-B473-48D1-9FC8-F483F6569E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73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37CC-4248-4A2B-86A8-D65E23C562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62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8AC9-ADAA-4A71-A8B9-68139D2813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54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99ACF-4472-477A-A897-3208F976E2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0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555A-91C4-4C4C-926E-369DF2321C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2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7E12B-721F-4E73-8B96-F5FA6631D7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43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3680729-5182-450D-A602-BB8FFE6C2C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2057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76D6817B-753C-4056-86F5-A02872B1CF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8" r:id="rId2"/>
    <p:sldLayoutId id="2147483864" r:id="rId3"/>
    <p:sldLayoutId id="2147483859" r:id="rId4"/>
    <p:sldLayoutId id="2147483865" r:id="rId5"/>
    <p:sldLayoutId id="2147483860" r:id="rId6"/>
    <p:sldLayoutId id="2147483866" r:id="rId7"/>
    <p:sldLayoutId id="2147483867" r:id="rId8"/>
    <p:sldLayoutId id="2147483868" r:id="rId9"/>
    <p:sldLayoutId id="2147483861" r:id="rId10"/>
    <p:sldLayoutId id="21474838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me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5" y="6022976"/>
            <a:ext cx="66528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 userDrawn="1"/>
        </p:nvSpPr>
        <p:spPr>
          <a:xfrm>
            <a:off x="215413" y="198438"/>
            <a:ext cx="4985238" cy="12785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31" b="1">
                <a:solidFill>
                  <a:prstClr val="black"/>
                </a:solidFill>
                <a:ea typeface="Geneva" pitchFamily="-112" charset="-128"/>
                <a:cs typeface="Arial" pitchFamily="34" charset="0"/>
              </a:rPr>
              <a:t>Microbiologia de Brock - Michael T. Madigan, John M. Martinko, Paul V. Dunlap e David P. Clark</a:t>
            </a:r>
          </a:p>
        </p:txBody>
      </p:sp>
      <p:cxnSp>
        <p:nvCxnSpPr>
          <p:cNvPr id="16" name="Straight Connector 4"/>
          <p:cNvCxnSpPr>
            <a:cxnSpLocks noChangeShapeType="1"/>
          </p:cNvCxnSpPr>
          <p:nvPr userDrawn="1"/>
        </p:nvCxnSpPr>
        <p:spPr bwMode="auto">
          <a:xfrm>
            <a:off x="215412" y="360364"/>
            <a:ext cx="7874977" cy="1587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053" name="Imagem 6" descr="pag_3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2" y="6021388"/>
            <a:ext cx="148150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m 7" descr="Capa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5" y="198439"/>
            <a:ext cx="66528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7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6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>
          <a:xfrm>
            <a:off x="2213532" y="836613"/>
            <a:ext cx="6192962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600" b="1" dirty="0" smtClean="0">
                <a:solidFill>
                  <a:schemeClr val="hlink"/>
                </a:solidFill>
                <a:latin typeface="Calibri" panose="020F0502020204030204" pitchFamily="34" charset="0"/>
              </a:rPr>
              <a:t>MICROBIOLOGIA</a:t>
            </a:r>
            <a:endParaRPr lang="pt-BR" sz="6600" b="1" dirty="0">
              <a:solidFill>
                <a:schemeClr val="hlink"/>
              </a:solidFill>
              <a:latin typeface="Calibri" panose="020F0502020204030204" pitchFamily="34" charset="0"/>
            </a:endParaRPr>
          </a:p>
        </p:txBody>
      </p:sp>
      <p:sp>
        <p:nvSpPr>
          <p:cNvPr id="9220" name="CaixaDeTexto 7"/>
          <p:cNvSpPr txBox="1">
            <a:spLocks noChangeArrowheads="1"/>
          </p:cNvSpPr>
          <p:nvPr/>
        </p:nvSpPr>
        <p:spPr bwMode="auto">
          <a:xfrm>
            <a:off x="2186635" y="2276872"/>
            <a:ext cx="624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6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Ascomycota</a:t>
            </a:r>
            <a:endParaRPr lang="pt-BR" altLang="pt-BR" sz="6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pt-BR" altLang="pt-BR" sz="6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Basidiomycota</a:t>
            </a:r>
            <a:endParaRPr lang="pt-BR" altLang="pt-BR" sz="6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935485"/>
              </p:ext>
            </p:extLst>
          </p:nvPr>
        </p:nvGraphicFramePr>
        <p:xfrm>
          <a:off x="4355976" y="3388568"/>
          <a:ext cx="200183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m de bitmap" r:id="rId3" imgW="790476" imgH="1324160" progId="Paint.Picture">
                  <p:embed/>
                </p:oleObj>
              </mc:Choice>
              <mc:Fallback>
                <p:oleObj name="Imagem de bitmap" r:id="rId3" imgW="790476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3388568"/>
                        <a:ext cx="2001838" cy="33528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3697" y="980728"/>
            <a:ext cx="8322759" cy="636222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pt-BR" altLang="pt-BR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Basídio: </a:t>
            </a:r>
            <a:r>
              <a:rPr lang="pt-BR" altLang="pt-B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células de origem dos basidiósporos </a:t>
            </a:r>
            <a:r>
              <a:rPr lang="pt-BR" altLang="pt-BR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(“</a:t>
            </a:r>
            <a:r>
              <a:rPr lang="pt-BR" altLang="pt-BR" sz="24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</a:t>
            </a:r>
            <a:r>
              <a:rPr lang="pt-BR" altLang="pt-BR" sz="2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asidio</a:t>
            </a:r>
            <a:r>
              <a:rPr lang="pt-BR" altLang="pt-BR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” = pedestal)</a:t>
            </a:r>
            <a:endParaRPr lang="pt-BR" altLang="pt-BR" sz="28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53697" y="2218219"/>
            <a:ext cx="814936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36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Basidiósporos: </a:t>
            </a:r>
            <a:r>
              <a:rPr lang="pt-BR" altLang="pt-BR" sz="3200" b="1" dirty="0">
                <a:solidFill>
                  <a:srgbClr val="CC6600"/>
                </a:solidFill>
                <a:latin typeface="Calibri" panose="020F0502020204030204" pitchFamily="34" charset="0"/>
              </a:rPr>
              <a:t>esporos sexuais (</a:t>
            </a:r>
            <a:r>
              <a:rPr lang="pt-BR" altLang="pt-BR" sz="3200" b="1" dirty="0" err="1">
                <a:solidFill>
                  <a:srgbClr val="CC6600"/>
                </a:solidFill>
                <a:latin typeface="Calibri" panose="020F0502020204030204" pitchFamily="34" charset="0"/>
              </a:rPr>
              <a:t>haplóides</a:t>
            </a:r>
            <a:r>
              <a:rPr lang="pt-BR" altLang="pt-BR" sz="3200" b="1" dirty="0">
                <a:solidFill>
                  <a:srgbClr val="CC6600"/>
                </a:solidFill>
                <a:latin typeface="Calibri" panose="020F0502020204030204" pitchFamily="34" charset="0"/>
              </a:rPr>
              <a:t>) formados externamente ao basídio</a:t>
            </a:r>
            <a:endParaRPr lang="pt-BR" altLang="pt-BR" sz="2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pic>
        <p:nvPicPr>
          <p:cNvPr id="17414" name="Picture 9" descr="Basidiu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47" y="3356992"/>
            <a:ext cx="22701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Line 10"/>
          <p:cNvSpPr>
            <a:spLocks noChangeShapeType="1"/>
          </p:cNvSpPr>
          <p:nvPr/>
        </p:nvSpPr>
        <p:spPr bwMode="auto">
          <a:xfrm flipH="1">
            <a:off x="4428379" y="5287246"/>
            <a:ext cx="911866" cy="80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6" name="Line 11"/>
          <p:cNvSpPr>
            <a:spLocks noChangeShapeType="1"/>
          </p:cNvSpPr>
          <p:nvPr/>
        </p:nvSpPr>
        <p:spPr bwMode="auto">
          <a:xfrm flipH="1">
            <a:off x="4428380" y="5868473"/>
            <a:ext cx="3378126" cy="4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7" name="Line 12"/>
          <p:cNvSpPr>
            <a:spLocks noChangeShapeType="1"/>
          </p:cNvSpPr>
          <p:nvPr/>
        </p:nvSpPr>
        <p:spPr bwMode="auto">
          <a:xfrm flipH="1" flipV="1">
            <a:off x="4428377" y="5036889"/>
            <a:ext cx="3095950" cy="58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 flipH="1">
            <a:off x="4428379" y="4437111"/>
            <a:ext cx="774863" cy="5005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 flipH="1" flipV="1">
            <a:off x="4428378" y="4127655"/>
            <a:ext cx="647678" cy="441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20" name="Line 15"/>
          <p:cNvSpPr>
            <a:spLocks noChangeShapeType="1"/>
          </p:cNvSpPr>
          <p:nvPr/>
        </p:nvSpPr>
        <p:spPr bwMode="auto">
          <a:xfrm flipH="1">
            <a:off x="4428378" y="3887152"/>
            <a:ext cx="2971406" cy="598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21" name="Text Box 16"/>
          <p:cNvSpPr txBox="1">
            <a:spLocks noChangeArrowheads="1"/>
          </p:cNvSpPr>
          <p:nvPr/>
        </p:nvSpPr>
        <p:spPr bwMode="auto">
          <a:xfrm>
            <a:off x="2145066" y="3769175"/>
            <a:ext cx="2283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basidiósporo</a:t>
            </a: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2771800" y="4767232"/>
            <a:ext cx="16565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esterigma</a:t>
            </a:r>
          </a:p>
        </p:txBody>
      </p:sp>
      <p:sp>
        <p:nvSpPr>
          <p:cNvPr id="17423" name="Text Box 18"/>
          <p:cNvSpPr txBox="1">
            <a:spLocks noChangeArrowheads="1"/>
          </p:cNvSpPr>
          <p:nvPr/>
        </p:nvSpPr>
        <p:spPr bwMode="auto">
          <a:xfrm>
            <a:off x="3158975" y="6093296"/>
            <a:ext cx="1269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basídio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375025" y="140560"/>
            <a:ext cx="5562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5400" b="1" dirty="0" err="1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Basidiomicetos</a:t>
            </a:r>
            <a:endParaRPr lang="pt-BR" sz="54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877607"/>
              </p:ext>
            </p:extLst>
          </p:nvPr>
        </p:nvGraphicFramePr>
        <p:xfrm>
          <a:off x="539552" y="731838"/>
          <a:ext cx="615315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Photo Editor Photo" r:id="rId3" imgW="7516274" imgH="4809524" progId="MSPhotoEd.3">
                  <p:embed/>
                </p:oleObj>
              </mc:Choice>
              <mc:Fallback>
                <p:oleObj name="Photo Editor Photo" r:id="rId3" imgW="7516274" imgH="4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731838"/>
                        <a:ext cx="6153150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691313" y="0"/>
            <a:ext cx="20574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  <p:pic>
        <p:nvPicPr>
          <p:cNvPr id="16388" name="Picture 4" descr="basidiu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609725"/>
            <a:ext cx="18192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 rot="-5400000">
            <a:off x="-175451" y="5008099"/>
            <a:ext cx="246327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hifa binucleada</a:t>
            </a:r>
            <a:endParaRPr lang="pt-BR" altLang="pt-B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 rot="-5400000">
            <a:off x="616637" y="5008099"/>
            <a:ext cx="246327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cariogamia</a:t>
            </a:r>
            <a:endParaRPr lang="pt-BR" altLang="pt-BR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 rot="-5400000">
            <a:off x="2561010" y="4647902"/>
            <a:ext cx="1166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meiose</a:t>
            </a:r>
            <a:endParaRPr lang="pt-BR" altLang="pt-BR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 rot="-5400000">
            <a:off x="3190771" y="5341298"/>
            <a:ext cx="31736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basidiósporos jovens</a:t>
            </a:r>
          </a:p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(no esterigma)</a:t>
            </a:r>
          </a:p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núcleo pronto para</a:t>
            </a:r>
          </a:p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migrar para os espóros</a:t>
            </a:r>
            <a:endParaRPr lang="pt-BR" altLang="pt-BR" sz="1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 rot="-5400000">
            <a:off x="4623933" y="5008099"/>
            <a:ext cx="246327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basídio maduro</a:t>
            </a:r>
            <a:endParaRPr lang="pt-BR" altLang="pt-B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-5400000">
            <a:off x="4622006" y="3505994"/>
            <a:ext cx="312738" cy="1276350"/>
          </a:xfrm>
          <a:prstGeom prst="leftBrace">
            <a:avLst>
              <a:gd name="adj1" fmla="val 3325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51520" y="72008"/>
            <a:ext cx="8244408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como são formados os basidiósporos?</a:t>
            </a:r>
            <a:r>
              <a:rPr lang="pt-BR" altLang="pt-BR" sz="40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endParaRPr lang="pt-BR" altLang="pt-BR" sz="40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AutoShape 12"/>
          <p:cNvSpPr>
            <a:spLocks/>
          </p:cNvSpPr>
          <p:nvPr/>
        </p:nvSpPr>
        <p:spPr bwMode="auto">
          <a:xfrm rot="-5400000">
            <a:off x="3037582" y="3523258"/>
            <a:ext cx="312738" cy="1276350"/>
          </a:xfrm>
          <a:prstGeom prst="leftBrace">
            <a:avLst>
              <a:gd name="adj1" fmla="val 3325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24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3" name="Rectangle 21"/>
          <p:cNvSpPr>
            <a:spLocks noGrp="1" noChangeArrowheads="1"/>
          </p:cNvSpPr>
          <p:nvPr>
            <p:ph sz="quarter" idx="1"/>
          </p:nvPr>
        </p:nvSpPr>
        <p:spPr>
          <a:xfrm>
            <a:off x="4211960" y="1095400"/>
            <a:ext cx="4653136" cy="533400"/>
          </a:xfrm>
        </p:spPr>
        <p:txBody>
          <a:bodyPr>
            <a:normAutofit fontScale="92500" lnSpcReduction="10000"/>
          </a:bodyPr>
          <a:lstStyle/>
          <a:p>
            <a:pPr marL="609600" indent="-60960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Cogumelo = basidiocarpo</a:t>
            </a:r>
            <a:endParaRPr lang="pt-BR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marL="609600" indent="-609600" algn="r" eaLnBrk="1" fontAlgn="auto" hangingPunct="1">
              <a:spcAft>
                <a:spcPts val="0"/>
              </a:spcAft>
              <a:buFontTx/>
              <a:buNone/>
              <a:defRPr/>
            </a:pPr>
            <a:endParaRPr lang="pt-BR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946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236974"/>
              </p:ext>
            </p:extLst>
          </p:nvPr>
        </p:nvGraphicFramePr>
        <p:xfrm>
          <a:off x="2659324" y="1737240"/>
          <a:ext cx="4792996" cy="38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Photo Editor Photo" r:id="rId3" imgW="10488489" imgH="8430802" progId="MSPhotoEd.3">
                  <p:embed/>
                </p:oleObj>
              </mc:Choice>
              <mc:Fallback>
                <p:oleObj name="Photo Editor Photo" r:id="rId3" imgW="10488489" imgH="84308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324" y="1737240"/>
                        <a:ext cx="4792996" cy="385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472041"/>
              </p:ext>
            </p:extLst>
          </p:nvPr>
        </p:nvGraphicFramePr>
        <p:xfrm>
          <a:off x="467544" y="3501008"/>
          <a:ext cx="244616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Photo Editor Photo" r:id="rId5" imgW="2390476" imgH="1305107" progId="MSPhotoEd.3">
                  <p:embed/>
                </p:oleObj>
              </mc:Choice>
              <mc:Fallback>
                <p:oleObj name="Photo Editor Photo" r:id="rId5" imgW="2390476" imgH="130510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501008"/>
                        <a:ext cx="2446160" cy="144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3" name="Picture 38" descr="amanitaPG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984"/>
            <a:ext cx="1920600" cy="1440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46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690518"/>
              </p:ext>
            </p:extLst>
          </p:nvPr>
        </p:nvGraphicFramePr>
        <p:xfrm>
          <a:off x="7111314" y="5440501"/>
          <a:ext cx="175260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Photo Editor Photo" r:id="rId8" imgW="2448267" imgH="1571844" progId="MSPhotoEd.3">
                  <p:embed/>
                </p:oleObj>
              </mc:Choice>
              <mc:Fallback>
                <p:oleObj name="Photo Editor Photo" r:id="rId8" imgW="2448267" imgH="157184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1314" y="5440501"/>
                        <a:ext cx="1752600" cy="11255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Text Box 43"/>
          <p:cNvSpPr txBox="1">
            <a:spLocks noChangeArrowheads="1"/>
          </p:cNvSpPr>
          <p:nvPr/>
        </p:nvSpPr>
        <p:spPr bwMode="auto">
          <a:xfrm>
            <a:off x="4662500" y="5805264"/>
            <a:ext cx="22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basidiósporos</a:t>
            </a:r>
          </a:p>
        </p:txBody>
      </p:sp>
      <p:sp>
        <p:nvSpPr>
          <p:cNvPr id="19470" name="Text Box 45"/>
          <p:cNvSpPr txBox="1">
            <a:spLocks noChangeArrowheads="1"/>
          </p:cNvSpPr>
          <p:nvPr/>
        </p:nvSpPr>
        <p:spPr bwMode="auto">
          <a:xfrm>
            <a:off x="7297252" y="4443411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esterigma</a:t>
            </a:r>
            <a:endParaRPr lang="pt-BR" altLang="pt-BR" sz="28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473" name="Text Box 49"/>
          <p:cNvSpPr txBox="1">
            <a:spLocks noChangeArrowheads="1"/>
          </p:cNvSpPr>
          <p:nvPr/>
        </p:nvSpPr>
        <p:spPr bwMode="auto">
          <a:xfrm>
            <a:off x="683568" y="5373216"/>
            <a:ext cx="1365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lamelas</a:t>
            </a:r>
          </a:p>
        </p:txBody>
      </p:sp>
      <p:sp>
        <p:nvSpPr>
          <p:cNvPr id="19474" name="Text Box 50"/>
          <p:cNvSpPr txBox="1">
            <a:spLocks noChangeArrowheads="1"/>
          </p:cNvSpPr>
          <p:nvPr/>
        </p:nvSpPr>
        <p:spPr bwMode="auto">
          <a:xfrm>
            <a:off x="224408" y="6237312"/>
            <a:ext cx="44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</a:rPr>
              <a:t>Ilustração de </a:t>
            </a:r>
            <a:r>
              <a:rPr lang="pt-BR" altLang="pt-BR" sz="2000" b="1" i="1" dirty="0" err="1">
                <a:latin typeface="Calibri" panose="020F0502020204030204" pitchFamily="34" charset="0"/>
              </a:rPr>
              <a:t>Agaricus</a:t>
            </a:r>
            <a:r>
              <a:rPr lang="pt-BR" altLang="pt-BR" sz="2000" b="1" i="1" dirty="0">
                <a:latin typeface="Calibri" panose="020F0502020204030204" pitchFamily="34" charset="0"/>
              </a:rPr>
              <a:t> </a:t>
            </a:r>
            <a:r>
              <a:rPr lang="pt-BR" altLang="pt-BR" sz="2000" b="1" i="1" dirty="0" err="1">
                <a:latin typeface="Calibri" panose="020F0502020204030204" pitchFamily="34" charset="0"/>
              </a:rPr>
              <a:t>campestris</a:t>
            </a:r>
            <a:endParaRPr lang="pt-BR" altLang="pt-BR" sz="2000" b="1" i="1" dirty="0">
              <a:latin typeface="Calibri" panose="020F0502020204030204" pitchFamily="34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375025" y="140560"/>
            <a:ext cx="5562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5400" b="1" dirty="0" err="1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Basidiomicetos</a:t>
            </a:r>
            <a:endParaRPr lang="pt-BR" sz="54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>
            <a:off x="8382000" y="4905076"/>
            <a:ext cx="6424" cy="8755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1621632" y="2106033"/>
            <a:ext cx="2413384" cy="3307645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H="1" flipV="1">
            <a:off x="1229472" y="4538253"/>
            <a:ext cx="397434" cy="87002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 flipV="1">
            <a:off x="6660232" y="5642626"/>
            <a:ext cx="885985" cy="25381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0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21151"/>
              </p:ext>
            </p:extLst>
          </p:nvPr>
        </p:nvGraphicFramePr>
        <p:xfrm>
          <a:off x="179512" y="3992389"/>
          <a:ext cx="4495800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Photo Editor Photo" r:id="rId3" imgW="3734321" imgH="2343477" progId="MSPhotoEd.3">
                  <p:embed/>
                </p:oleObj>
              </mc:Choice>
              <mc:Fallback>
                <p:oleObj name="Photo Editor Photo" r:id="rId3" imgW="3734321" imgH="234347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992389"/>
                        <a:ext cx="4495800" cy="282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22035"/>
              </p:ext>
            </p:extLst>
          </p:nvPr>
        </p:nvGraphicFramePr>
        <p:xfrm>
          <a:off x="4068623" y="1665040"/>
          <a:ext cx="4751849" cy="21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Imagem de bitmap" r:id="rId5" imgW="6647619" imgH="2971429" progId="Paint.Picture">
                  <p:embed/>
                </p:oleObj>
              </mc:Choice>
              <mc:Fallback>
                <p:oleObj name="Imagem de bitmap" r:id="rId5" imgW="6647619" imgH="29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623" y="1665040"/>
                        <a:ext cx="4751849" cy="21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2141178"/>
            <a:ext cx="3322712" cy="585862"/>
          </a:xfrm>
        </p:spPr>
        <p:txBody>
          <a:bodyPr/>
          <a:lstStyle/>
          <a:p>
            <a:pPr marL="252000" indent="-252000" eaLnBrk="1" hangingPunct="1"/>
            <a:r>
              <a:rPr lang="pt-BR" altLang="pt-BR" sz="2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</a:t>
            </a:r>
            <a:r>
              <a:rPr lang="pt-BR" altLang="pt-BR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icélio dicariótico</a:t>
            </a:r>
          </a:p>
          <a:p>
            <a:pPr marL="609600" indent="-609600" eaLnBrk="1" hangingPunct="1">
              <a:buFontTx/>
              <a:buNone/>
            </a:pPr>
            <a:endParaRPr lang="pt-BR" altLang="pt-BR" sz="2800" b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4716016" y="4293096"/>
            <a:ext cx="403244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marL="252000" indent="-252000" algn="just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BR" alt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grampos </a:t>
            </a:r>
            <a:r>
              <a:rPr lang="pt-BR" altLang="pt-BR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 conexão</a:t>
            </a:r>
            <a:r>
              <a:rPr lang="pt-BR" altLang="pt-BR" sz="28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: estruturas de hifas formadas para garantir o estado dicariótico do micélio</a:t>
            </a:r>
            <a:endParaRPr lang="pt-BR" altLang="pt-BR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1"/>
          <p:cNvSpPr txBox="1">
            <a:spLocks noChangeArrowheads="1"/>
          </p:cNvSpPr>
          <p:nvPr/>
        </p:nvSpPr>
        <p:spPr bwMode="auto">
          <a:xfrm>
            <a:off x="4211960" y="879376"/>
            <a:ext cx="465313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kern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características gerais</a:t>
            </a:r>
          </a:p>
          <a:p>
            <a:pPr marL="609600" indent="-609600" algn="r" eaLnBrk="1" fontAlgn="auto" hangingPunct="1">
              <a:spcAft>
                <a:spcPts val="0"/>
              </a:spcAft>
              <a:buFontTx/>
              <a:buNone/>
              <a:defRPr/>
            </a:pPr>
            <a:endParaRPr lang="pt-BR" b="1" kern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375025" y="140560"/>
            <a:ext cx="5562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5400" b="1" dirty="0" err="1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Basidiomicetos</a:t>
            </a:r>
            <a:endParaRPr lang="pt-BR" sz="54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024" y="276658"/>
            <a:ext cx="6262464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chemeClr val="accent6"/>
                </a:solidFill>
                <a:latin typeface="Calibri" panose="020F0502020204030204" pitchFamily="34" charset="0"/>
              </a:rPr>
              <a:t>G</a:t>
            </a:r>
            <a:r>
              <a:rPr lang="pt-B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rampos </a:t>
            </a:r>
            <a:r>
              <a:rPr lang="pt-BR" b="1" dirty="0">
                <a:solidFill>
                  <a:schemeClr val="accent6"/>
                </a:solidFill>
                <a:latin typeface="Calibri" panose="020F0502020204030204" pitchFamily="34" charset="0"/>
              </a:rPr>
              <a:t>de </a:t>
            </a:r>
            <a:r>
              <a:rPr lang="pt-B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conexão</a:t>
            </a:r>
            <a:r>
              <a:rPr lang="pt-BR" b="1" dirty="0">
                <a:solidFill>
                  <a:schemeClr val="accent6"/>
                </a:solidFill>
                <a:latin typeface="Calibri" panose="020F0502020204030204" pitchFamily="34" charset="0"/>
              </a:rPr>
              <a:t/>
            </a:r>
            <a:br>
              <a:rPr lang="pt-BR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pt-BR" sz="32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microscopia </a:t>
            </a:r>
            <a:r>
              <a:rPr lang="pt-BR" sz="3200" dirty="0">
                <a:solidFill>
                  <a:srgbClr val="CC6600"/>
                </a:solidFill>
                <a:latin typeface="Calibri" panose="020F0502020204030204" pitchFamily="34" charset="0"/>
              </a:rPr>
              <a:t>eletrônica</a:t>
            </a: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80099765"/>
              </p:ext>
            </p:extLst>
          </p:nvPr>
        </p:nvGraphicFramePr>
        <p:xfrm>
          <a:off x="467533" y="1449344"/>
          <a:ext cx="4364079" cy="50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 Editor Photo" r:id="rId3" imgW="7249537" imgH="8430802" progId="MSPhotoEd.3">
                  <p:embed/>
                </p:oleObj>
              </mc:Choice>
              <mc:Fallback>
                <p:oleObj name="Photo Editor Photo" r:id="rId3" imgW="7249537" imgH="84308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33" y="1449344"/>
                        <a:ext cx="4364079" cy="5076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644008" y="619343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i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Pisolithus</a:t>
            </a:r>
            <a:r>
              <a:rPr lang="pt-BR" altLang="pt-BR" dirty="0">
                <a:solidFill>
                  <a:srgbClr val="006666"/>
                </a:solidFill>
                <a:latin typeface="Times New Roman" panose="02020603050405020304" pitchFamily="18" charset="0"/>
              </a:rPr>
              <a:t> sp.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80036" y="6237406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foto</a:t>
            </a:r>
            <a:r>
              <a:rPr lang="pt-BR" altLang="pt-BR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: E. Alves</a:t>
            </a:r>
          </a:p>
        </p:txBody>
      </p:sp>
    </p:spTree>
    <p:extLst>
      <p:ext uri="{BB962C8B-B14F-4D97-AF65-F5344CB8AC3E}">
        <p14:creationId xmlns:p14="http://schemas.microsoft.com/office/powerpoint/2010/main" val="35107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635896" y="188640"/>
            <a:ext cx="5256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Classificação dos “Fungos”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95536" y="836712"/>
            <a:ext cx="7704856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Reino </a:t>
            </a:r>
            <a:r>
              <a:rPr lang="pt-BR" sz="28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Cromista</a:t>
            </a: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pt-BR" sz="28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Stramenopila</a:t>
            </a: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)</a:t>
            </a:r>
            <a:endParaRPr lang="pt-BR" sz="2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pt-BR" sz="2800" b="1" dirty="0" err="1">
                <a:latin typeface="Calibri" panose="020F0502020204030204" pitchFamily="34" charset="0"/>
              </a:rPr>
              <a:t>Oomicetos</a:t>
            </a:r>
            <a:r>
              <a:rPr lang="pt-BR" sz="2800" b="1" dirty="0">
                <a:latin typeface="Calibri" panose="020F0502020204030204" pitchFamily="34" charset="0"/>
              </a:rPr>
              <a:t> (</a:t>
            </a:r>
            <a:r>
              <a:rPr lang="pt-BR" sz="2800" b="1" dirty="0" err="1">
                <a:latin typeface="Calibri" panose="020F0502020204030204" pitchFamily="34" charset="0"/>
              </a:rPr>
              <a:t>Oomycota</a:t>
            </a:r>
            <a:r>
              <a:rPr lang="pt-BR" sz="2800" b="1" dirty="0">
                <a:latin typeface="Calibri" panose="020F0502020204030204" pitchFamily="34" charset="0"/>
              </a:rPr>
              <a:t>)</a:t>
            </a: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pt-BR" sz="1600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2. </a:t>
            </a: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Reino dos Fungos (</a:t>
            </a:r>
            <a:r>
              <a:rPr lang="pt-BR" sz="28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Fungi</a:t>
            </a: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)</a:t>
            </a:r>
            <a:endParaRPr lang="pt-BR" sz="2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pt-BR" sz="2800" b="1" dirty="0" err="1">
                <a:latin typeface="Calibri" panose="020F0502020204030204" pitchFamily="34" charset="0"/>
              </a:rPr>
              <a:t>Zigomicetos</a:t>
            </a:r>
            <a:r>
              <a:rPr lang="pt-BR" sz="2800" b="1" dirty="0">
                <a:latin typeface="Calibri" panose="020F0502020204030204" pitchFamily="34" charset="0"/>
              </a:rPr>
              <a:t> (</a:t>
            </a:r>
            <a:r>
              <a:rPr lang="pt-BR" sz="2800" b="1" dirty="0" err="1">
                <a:latin typeface="Calibri" panose="020F0502020204030204" pitchFamily="34" charset="0"/>
              </a:rPr>
              <a:t>Zygomycota</a:t>
            </a:r>
            <a:r>
              <a:rPr lang="pt-BR" sz="2800" b="1" dirty="0">
                <a:latin typeface="Calibri" panose="020F0502020204030204" pitchFamily="34" charset="0"/>
              </a:rPr>
              <a:t>)</a:t>
            </a: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latin typeface="Calibri" panose="020F0502020204030204" pitchFamily="34" charset="0"/>
              </a:rPr>
              <a:t>	Ascomicetos (</a:t>
            </a:r>
            <a:r>
              <a:rPr lang="pt-BR" sz="2800" b="1" dirty="0" err="1">
                <a:latin typeface="Calibri" panose="020F0502020204030204" pitchFamily="34" charset="0"/>
              </a:rPr>
              <a:t>Ascomycota</a:t>
            </a:r>
            <a:r>
              <a:rPr lang="pt-BR" sz="2800" b="1" dirty="0">
                <a:latin typeface="Calibri" panose="020F0502020204030204" pitchFamily="34" charset="0"/>
              </a:rPr>
              <a:t>)</a:t>
            </a: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latin typeface="Calibri" panose="020F0502020204030204" pitchFamily="34" charset="0"/>
              </a:rPr>
              <a:t>	</a:t>
            </a:r>
            <a:r>
              <a:rPr lang="pt-BR" sz="2800" b="1" dirty="0" err="1">
                <a:latin typeface="Calibri" panose="020F0502020204030204" pitchFamily="34" charset="0"/>
              </a:rPr>
              <a:t>Basidiomicetos</a:t>
            </a:r>
            <a:r>
              <a:rPr lang="pt-BR" sz="2800" b="1" dirty="0">
                <a:latin typeface="Calibri" panose="020F0502020204030204" pitchFamily="34" charset="0"/>
              </a:rPr>
              <a:t> (</a:t>
            </a:r>
            <a:r>
              <a:rPr lang="pt-BR" sz="2800" b="1" dirty="0" err="1">
                <a:latin typeface="Calibri" panose="020F0502020204030204" pitchFamily="34" charset="0"/>
              </a:rPr>
              <a:t>Basidiomycota</a:t>
            </a:r>
            <a:r>
              <a:rPr lang="pt-BR" sz="2800" b="1" dirty="0">
                <a:latin typeface="Calibri" panose="020F0502020204030204" pitchFamily="34" charset="0"/>
              </a:rPr>
              <a:t>)</a:t>
            </a: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latin typeface="Calibri" panose="020F0502020204030204" pitchFamily="34" charset="0"/>
              </a:rPr>
              <a:t>	</a:t>
            </a:r>
            <a:r>
              <a:rPr lang="pt-BR" sz="2800" b="1" dirty="0" smtClean="0">
                <a:latin typeface="Calibri" panose="020F0502020204030204" pitchFamily="34" charset="0"/>
              </a:rPr>
              <a:t>“Fungos anamórficos”</a:t>
            </a:r>
            <a:endParaRPr lang="pt-BR" sz="2800" b="1" dirty="0"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pt-BR" sz="1600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pt-BR" sz="2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Reino </a:t>
            </a:r>
            <a:r>
              <a:rPr lang="pt-BR" sz="28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Protozoa</a:t>
            </a:r>
            <a:endParaRPr lang="pt-BR" sz="2800" b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 smtClean="0">
                <a:latin typeface="Calibri" panose="020F0502020204030204" pitchFamily="34" charset="0"/>
              </a:rPr>
              <a:t>	</a:t>
            </a:r>
            <a:r>
              <a:rPr lang="pt-BR" sz="2800" b="1" dirty="0" err="1" smtClean="0">
                <a:latin typeface="Calibri" panose="020F0502020204030204" pitchFamily="34" charset="0"/>
              </a:rPr>
              <a:t>Myxogastrea</a:t>
            </a:r>
            <a:endParaRPr lang="pt-BR" sz="2800" b="1" dirty="0" smtClean="0">
              <a:latin typeface="Calibri" panose="020F0502020204030204" pitchFamily="34" charset="0"/>
            </a:endParaRPr>
          </a:p>
          <a:p>
            <a:pPr marL="252000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800" b="1" dirty="0" smtClean="0">
                <a:latin typeface="Calibri" panose="020F0502020204030204" pitchFamily="34" charset="0"/>
              </a:rPr>
              <a:t>	</a:t>
            </a:r>
            <a:r>
              <a:rPr lang="pt-BR" sz="2800" b="1" dirty="0" err="1" smtClean="0">
                <a:latin typeface="Calibri" panose="020F0502020204030204" pitchFamily="34" charset="0"/>
              </a:rPr>
              <a:t>Phytomyxea</a:t>
            </a:r>
            <a:endParaRPr lang="pt-BR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23528" y="803320"/>
            <a:ext cx="820891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Cromista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pt-B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pt-BR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tramenopila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pt-B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t-BR" sz="2000" b="1" dirty="0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 Hifas não septadas, zoósporos, celulose na parede celular</a:t>
            </a:r>
            <a:endParaRPr lang="pt-BR" sz="20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95288" y="4508500"/>
            <a:ext cx="3671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112618" y="1267564"/>
            <a:ext cx="158432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Oomicetos</a:t>
            </a:r>
            <a:endParaRPr lang="pt-BR" sz="24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6084888" y="5589588"/>
            <a:ext cx="2303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grpSp>
        <p:nvGrpSpPr>
          <p:cNvPr id="11271" name="Group 11"/>
          <p:cNvGrpSpPr>
            <a:grpSpLocks/>
          </p:cNvGrpSpPr>
          <p:nvPr/>
        </p:nvGrpSpPr>
        <p:grpSpPr bwMode="auto">
          <a:xfrm>
            <a:off x="282105" y="2226648"/>
            <a:ext cx="8414838" cy="4231927"/>
            <a:chOff x="395288" y="2638425"/>
            <a:chExt cx="7665767" cy="4231927"/>
          </a:xfrm>
        </p:grpSpPr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395288" y="2638425"/>
              <a:ext cx="7489632" cy="400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32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Fungos </a:t>
              </a:r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– (esporos imóveis, </a:t>
              </a:r>
              <a:r>
                <a:rPr lang="el-GR" sz="24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charset="0"/>
                </a:rPr>
                <a:t>β</a:t>
              </a:r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charset="0"/>
                </a:rPr>
                <a:t>-</a:t>
              </a:r>
              <a:r>
                <a:rPr lang="pt-BR" sz="2400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charset="0"/>
                </a:rPr>
                <a:t>glucana</a:t>
              </a:r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charset="0"/>
                </a:rPr>
                <a:t> e quitina na parede)</a:t>
              </a:r>
              <a:endParaRPr lang="el-G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endParaRP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buFontTx/>
                <a:buAutoNum type="arabicPeriod"/>
                <a:defRPr/>
              </a:pPr>
              <a:r>
                <a:rPr lang="pt-BR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</a:rPr>
                <a:t>Hifas não septadas, reprodução assexuada por aplanósporos</a:t>
              </a: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pt-BR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</a:rPr>
                <a:t>1’.  Hifas septadas – 2</a:t>
              </a: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pt-BR" sz="2200" b="1" dirty="0" smtClean="0">
                  <a:solidFill>
                    <a:schemeClr val="accent5">
                      <a:lumMod val="10000"/>
                    </a:schemeClr>
                  </a:solidFill>
                  <a:latin typeface="Calibri" panose="020F0502020204030204" pitchFamily="34" charset="0"/>
                </a:rPr>
                <a:t>2.  Reprodução sexuada presente –  3</a:t>
              </a: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pt-BR" sz="2200" b="1" dirty="0" smtClean="0">
                  <a:solidFill>
                    <a:schemeClr val="accent5">
                      <a:lumMod val="10000"/>
                    </a:schemeClr>
                  </a:solidFill>
                  <a:latin typeface="Calibri" panose="020F0502020204030204" pitchFamily="34" charset="0"/>
                </a:rPr>
                <a:t>2’.	Reprodução sexuada ausente</a:t>
              </a: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pt-BR" sz="22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3.  Produção de esporos sexuais endógenos</a:t>
              </a:r>
            </a:p>
            <a:p>
              <a:pPr marL="342900" indent="-342900" eaLnBrk="1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pt-BR" sz="2200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3’.	Produção de esporos sexuais exógenos</a:t>
              </a:r>
              <a:endParaRPr lang="pt-BR" sz="2200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6332311" y="3822719"/>
              <a:ext cx="1728744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Zigomicetos</a:t>
              </a:r>
              <a:endPara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5568557" y="4922768"/>
              <a:ext cx="249249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Fungos anamórficos</a:t>
              </a:r>
              <a:endPara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6260876" y="5691677"/>
              <a:ext cx="1800179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Ascomicetos</a:t>
              </a:r>
              <a:endPara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5971959" y="6408687"/>
              <a:ext cx="2089096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Basidiomicetos</a:t>
              </a:r>
              <a:endParaRPr lang="pt-B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780284" y="44624"/>
            <a:ext cx="5256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Classificação dos “Fungos”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75025" y="140560"/>
            <a:ext cx="5562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Ascomicetos</a:t>
            </a:r>
            <a:endParaRPr lang="pt-BR" sz="54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536" y="1041380"/>
            <a:ext cx="8136904" cy="101946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Ascos</a:t>
            </a:r>
            <a:r>
              <a:rPr lang="pt-BR" altLang="pt-BR" sz="28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(ascas) células </a:t>
            </a:r>
            <a:r>
              <a:rPr lang="pt-BR" altLang="pt-BR" sz="2800" b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hifálicas</a:t>
            </a:r>
            <a:r>
              <a:rPr lang="pt-BR" altLang="pt-BR" sz="28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que originam e contêm os </a:t>
            </a:r>
            <a:r>
              <a:rPr lang="pt-BR" altLang="pt-BR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ascósporos</a:t>
            </a:r>
            <a:r>
              <a:rPr lang="pt-BR" altLang="pt-BR" sz="28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(“</a:t>
            </a:r>
            <a:r>
              <a:rPr lang="pt-BR" altLang="pt-BR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a</a:t>
            </a:r>
            <a:r>
              <a:rPr lang="pt-BR" altLang="pt-BR" sz="28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sco” = saco)</a:t>
            </a:r>
          </a:p>
          <a:p>
            <a:pPr marL="0" indent="0" eaLnBrk="1" hangingPunct="1">
              <a:buFontTx/>
              <a:buNone/>
            </a:pPr>
            <a:endParaRPr lang="pt-BR" altLang="pt-BR" sz="2800" b="1" dirty="0" smtClean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5" descr="ascospores ty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77" y="2132856"/>
            <a:ext cx="2418959" cy="33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6" descr="inoper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40" y="1700808"/>
            <a:ext cx="1041624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7" descr="as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1913523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392716" y="5643245"/>
            <a:ext cx="83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Ascósporos</a:t>
            </a:r>
            <a:r>
              <a:rPr lang="pt-BR" altLang="pt-BR" sz="2800" b="1" dirty="0">
                <a:solidFill>
                  <a:srgbClr val="CC6600"/>
                </a:solidFill>
                <a:latin typeface="Calibri" panose="020F0502020204030204" pitchFamily="34" charset="0"/>
              </a:rPr>
              <a:t>: esporos </a:t>
            </a:r>
            <a:r>
              <a:rPr lang="pt-BR" altLang="pt-BR" sz="2800" b="1" u="sng" dirty="0">
                <a:solidFill>
                  <a:srgbClr val="CC6600"/>
                </a:solidFill>
                <a:latin typeface="Calibri" panose="020F0502020204030204" pitchFamily="34" charset="0"/>
              </a:rPr>
              <a:t>sexuais</a:t>
            </a:r>
            <a:r>
              <a:rPr lang="pt-BR" altLang="pt-BR" sz="2800" b="1" dirty="0">
                <a:solidFill>
                  <a:srgbClr val="CC6600"/>
                </a:solidFill>
                <a:latin typeface="Calibri" panose="020F0502020204030204" pitchFamily="34" charset="0"/>
              </a:rPr>
              <a:t> (</a:t>
            </a:r>
            <a:r>
              <a:rPr lang="pt-BR" altLang="pt-BR" sz="2800" b="1" dirty="0" err="1">
                <a:solidFill>
                  <a:srgbClr val="CC6600"/>
                </a:solidFill>
                <a:latin typeface="Calibri" panose="020F0502020204030204" pitchFamily="34" charset="0"/>
              </a:rPr>
              <a:t>haplóides</a:t>
            </a:r>
            <a:r>
              <a:rPr lang="pt-BR" altLang="pt-BR" sz="2800" b="1" dirty="0">
                <a:solidFill>
                  <a:srgbClr val="CC6600"/>
                </a:solidFill>
                <a:latin typeface="Calibri" panose="020F0502020204030204" pitchFamily="34" charset="0"/>
              </a:rPr>
              <a:t>) formados no interior de um </a:t>
            </a:r>
            <a:r>
              <a:rPr lang="pt-BR" altLang="pt-BR" sz="2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asco</a:t>
            </a:r>
            <a:endParaRPr lang="pt-BR" altLang="pt-BR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7092950" y="0"/>
            <a:ext cx="152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  <p:graphicFrame>
        <p:nvGraphicFramePr>
          <p:cNvPr id="12291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485775" y="3162300"/>
          <a:ext cx="2590800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Imagem de bitmap" r:id="rId3" imgW="4210638" imgH="2172003" progId="Paint.Picture">
                  <p:embed/>
                </p:oleObj>
              </mc:Choice>
              <mc:Fallback>
                <p:oleObj name="Imagem de bitmap" r:id="rId3" imgW="4210638" imgH="217200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3162300"/>
                        <a:ext cx="2590800" cy="1336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857085"/>
              </p:ext>
            </p:extLst>
          </p:nvPr>
        </p:nvGraphicFramePr>
        <p:xfrm>
          <a:off x="251520" y="1125518"/>
          <a:ext cx="144249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Imagem de bitmap" r:id="rId5" imgW="2619048" imgH="2285714" progId="Paint.Picture">
                  <p:embed/>
                </p:oleObj>
              </mc:Choice>
              <mc:Fallback>
                <p:oleObj name="Imagem de bitmap" r:id="rId5" imgW="2619048" imgH="2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125518"/>
                        <a:ext cx="1442490" cy="126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649659"/>
              </p:ext>
            </p:extLst>
          </p:nvPr>
        </p:nvGraphicFramePr>
        <p:xfrm>
          <a:off x="1772006" y="1125518"/>
          <a:ext cx="165900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Imagem de bitmap" r:id="rId7" imgW="3172268" imgH="2409524" progId="Paint.Picture">
                  <p:embed/>
                </p:oleObj>
              </mc:Choice>
              <mc:Fallback>
                <p:oleObj name="Imagem de bitmap" r:id="rId7" imgW="3172268" imgH="24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2006" y="1125518"/>
                        <a:ext cx="1659000" cy="126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37348"/>
              </p:ext>
            </p:extLst>
          </p:nvPr>
        </p:nvGraphicFramePr>
        <p:xfrm>
          <a:off x="3509002" y="1125518"/>
          <a:ext cx="177709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Imagem de bitmap" r:id="rId9" imgW="3123810" imgH="2123810" progId="Paint.Picture">
                  <p:embed/>
                </p:oleObj>
              </mc:Choice>
              <mc:Fallback>
                <p:oleObj name="Imagem de bitmap" r:id="rId9" imgW="3123810" imgH="21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002" y="1125518"/>
                        <a:ext cx="1777090" cy="126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114125"/>
              </p:ext>
            </p:extLst>
          </p:nvPr>
        </p:nvGraphicFramePr>
        <p:xfrm>
          <a:off x="5364088" y="1125518"/>
          <a:ext cx="163065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Imagem de bitmap" r:id="rId11" imgW="3247619" imgH="2381582" progId="Paint.Picture">
                  <p:embed/>
                </p:oleObj>
              </mc:Choice>
              <mc:Fallback>
                <p:oleObj name="Imagem de bitmap" r:id="rId11" imgW="3247619" imgH="23815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125518"/>
                        <a:ext cx="1630650" cy="126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9" name="Picture 9" descr="ascusani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87350"/>
            <a:ext cx="150653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7" name="Object 10"/>
          <p:cNvGraphicFramePr>
            <a:graphicFrameLocks noChangeAspect="1"/>
          </p:cNvGraphicFramePr>
          <p:nvPr/>
        </p:nvGraphicFramePr>
        <p:xfrm>
          <a:off x="3203575" y="3162300"/>
          <a:ext cx="380682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Photo Editor Photo" r:id="rId14" imgW="8276190" imgH="2905531" progId="MSPhotoEd.3">
                  <p:embed/>
                </p:oleObj>
              </mc:Choice>
              <mc:Fallback>
                <p:oleObj name="Photo Editor Photo" r:id="rId14" imgW="8276190" imgH="29055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162300"/>
                        <a:ext cx="3806825" cy="1336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838200" y="3810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b="1">
              <a:latin typeface="Times New Roman" panose="02020603050405020304" pitchFamily="18" charset="0"/>
            </a:endParaRPr>
          </a:p>
        </p:txBody>
      </p:sp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0" y="216024"/>
            <a:ext cx="709295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como são formados os ascósporos?</a:t>
            </a:r>
            <a:r>
              <a:rPr lang="pt-BR" altLang="pt-BR" sz="40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endParaRPr lang="pt-BR" altLang="pt-BR" sz="40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Text Box 16"/>
          <p:cNvSpPr txBox="1">
            <a:spLocks noChangeArrowheads="1"/>
          </p:cNvSpPr>
          <p:nvPr/>
        </p:nvSpPr>
        <p:spPr bwMode="auto">
          <a:xfrm>
            <a:off x="483578" y="4955684"/>
            <a:ext cx="4376454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pt-BR" altLang="pt-BR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n. = anterídio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 err="1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pt-BR" altLang="pt-BR" b="1" dirty="0" err="1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sc</a:t>
            </a:r>
            <a:r>
              <a:rPr lang="pt-BR" altLang="pt-BR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. = </a:t>
            </a:r>
            <a:r>
              <a:rPr lang="pt-BR" altLang="pt-BR" b="1" dirty="0" err="1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ascogônio</a:t>
            </a:r>
            <a:endParaRPr lang="pt-BR" altLang="pt-BR" b="1" dirty="0" smtClean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T</a:t>
            </a:r>
            <a:r>
              <a:rPr lang="pt-BR" altLang="pt-BR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. = </a:t>
            </a:r>
            <a:r>
              <a:rPr lang="pt-BR" altLang="pt-BR" b="1" dirty="0" err="1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tricógino</a:t>
            </a:r>
            <a:endParaRPr lang="pt-BR" altLang="pt-BR" b="1" dirty="0" smtClean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C</a:t>
            </a:r>
            <a:r>
              <a:rPr lang="pt-BR" altLang="pt-BR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r. “</a:t>
            </a:r>
            <a:r>
              <a:rPr lang="pt-BR" altLang="pt-BR" b="1" dirty="0" err="1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crozier</a:t>
            </a:r>
            <a:r>
              <a:rPr lang="pt-BR" altLang="pt-BR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” = célula mãe do asco</a:t>
            </a:r>
            <a:endParaRPr lang="pt-BR" altLang="pt-BR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1759802" y="2494637"/>
            <a:ext cx="1268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 smtClean="0">
                <a:latin typeface="Calibri" panose="020F0502020204030204" pitchFamily="34" charset="0"/>
              </a:rPr>
              <a:t>célula mãe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 smtClean="0">
                <a:latin typeface="Calibri" panose="020F0502020204030204" pitchFamily="34" charset="0"/>
              </a:rPr>
              <a:t>do asco</a:t>
            </a:r>
            <a:endParaRPr lang="pt-BR" altLang="pt-BR" sz="1800" b="1" dirty="0">
              <a:latin typeface="Calibri" panose="020F0502020204030204" pitchFamily="34" charset="0"/>
            </a:endParaRPr>
          </a:p>
        </p:txBody>
      </p:sp>
      <p:sp>
        <p:nvSpPr>
          <p:cNvPr id="12302" name="Line 18"/>
          <p:cNvSpPr>
            <a:spLocks noChangeShapeType="1"/>
          </p:cNvSpPr>
          <p:nvPr/>
        </p:nvSpPr>
        <p:spPr bwMode="auto">
          <a:xfrm flipH="1">
            <a:off x="1885950" y="3101975"/>
            <a:ext cx="431800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51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332656"/>
            <a:ext cx="5473700" cy="92218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Corpos  de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frutificação</a:t>
            </a:r>
            <a:b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pt-BR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ascocarpos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pt-BR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ascomas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408781" y="1836113"/>
            <a:ext cx="37311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Ausentes (ascos </a:t>
            </a:r>
            <a:r>
              <a:rPr lang="pt-BR" altLang="pt-BR" sz="3200" b="1" dirty="0" err="1">
                <a:solidFill>
                  <a:srgbClr val="006666"/>
                </a:solidFill>
                <a:latin typeface="Calibri" panose="020F0502020204030204" pitchFamily="34" charset="0"/>
              </a:rPr>
              <a:t>nús</a:t>
            </a: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)</a:t>
            </a:r>
          </a:p>
        </p:txBody>
      </p:sp>
      <p:graphicFrame>
        <p:nvGraphicFramePr>
          <p:cNvPr id="133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495647"/>
              </p:ext>
            </p:extLst>
          </p:nvPr>
        </p:nvGraphicFramePr>
        <p:xfrm>
          <a:off x="1131367" y="2420888"/>
          <a:ext cx="2286000" cy="207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Imagem de bitmap" r:id="rId3" imgW="1542857" imgH="1400000" progId="Paint.Picture">
                  <p:embed/>
                </p:oleObj>
              </mc:Choice>
              <mc:Fallback>
                <p:oleObj name="Imagem de bitmap" r:id="rId3" imgW="1542857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367" y="2420888"/>
                        <a:ext cx="2286000" cy="20748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11"/>
          <p:cNvSpPr txBox="1">
            <a:spLocks noChangeArrowheads="1"/>
          </p:cNvSpPr>
          <p:nvPr/>
        </p:nvSpPr>
        <p:spPr bwMode="auto">
          <a:xfrm>
            <a:off x="3505200" y="148907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323528" y="5996635"/>
            <a:ext cx="4702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 dirty="0" err="1">
                <a:solidFill>
                  <a:srgbClr val="006666"/>
                </a:solidFill>
                <a:latin typeface="Calibri" panose="020F0502020204030204" pitchFamily="34" charset="0"/>
              </a:rPr>
              <a:t>Cleistotécio</a:t>
            </a: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 (fechado)</a:t>
            </a:r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5427814" y="1556792"/>
            <a:ext cx="3268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Peritécio (ostíolo)</a:t>
            </a:r>
          </a:p>
        </p:txBody>
      </p:sp>
      <p:graphicFrame>
        <p:nvGraphicFramePr>
          <p:cNvPr id="1332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53548"/>
              </p:ext>
            </p:extLst>
          </p:nvPr>
        </p:nvGraphicFramePr>
        <p:xfrm>
          <a:off x="4211960" y="4812935"/>
          <a:ext cx="182403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Imagem de bitmap" r:id="rId5" imgW="1580952" imgH="1704762" progId="Paint.Picture">
                  <p:embed/>
                </p:oleObj>
              </mc:Choice>
              <mc:Fallback>
                <p:oleObj name="Imagem de bitmap" r:id="rId5" imgW="1580952" imgH="17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812935"/>
                        <a:ext cx="1824038" cy="176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02844"/>
              </p:ext>
            </p:extLst>
          </p:nvPr>
        </p:nvGraphicFramePr>
        <p:xfrm>
          <a:off x="6324600" y="4790710"/>
          <a:ext cx="19050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Imagem de bitmap" r:id="rId7" imgW="1752381" imgH="1647619" progId="Paint.Picture">
                  <p:embed/>
                </p:oleObj>
              </mc:Choice>
              <mc:Fallback>
                <p:oleObj name="Imagem de bitmap" r:id="rId7" imgW="1752381" imgH="16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790710"/>
                        <a:ext cx="1905000" cy="1790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51638"/>
              </p:ext>
            </p:extLst>
          </p:nvPr>
        </p:nvGraphicFramePr>
        <p:xfrm>
          <a:off x="4716016" y="2177138"/>
          <a:ext cx="1501775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Imagem de bitmap" r:id="rId9" imgW="1552792" imgH="2266667" progId="Paint.Picture">
                  <p:embed/>
                </p:oleObj>
              </mc:Choice>
              <mc:Fallback>
                <p:oleObj name="Imagem de bitmap" r:id="rId9" imgW="1552792" imgH="2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177138"/>
                        <a:ext cx="1501775" cy="2190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23687"/>
              </p:ext>
            </p:extLst>
          </p:nvPr>
        </p:nvGraphicFramePr>
        <p:xfrm>
          <a:off x="6307334" y="2177138"/>
          <a:ext cx="2547938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Imagem de bitmap" r:id="rId11" imgW="2505425" imgH="1733333" progId="Paint.Picture">
                  <p:embed/>
                </p:oleObj>
              </mc:Choice>
              <mc:Fallback>
                <p:oleObj name="Imagem de bitmap" r:id="rId11" imgW="2505425" imgH="17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334" y="2177138"/>
                        <a:ext cx="2547938" cy="17637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40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71686" y="3334819"/>
            <a:ext cx="3314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Apotécio (aberto)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3505200" y="1752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>
              <a:latin typeface="Times New Roman" panose="02020603050405020304" pitchFamily="18" charset="0"/>
            </a:endParaRPr>
          </a:p>
        </p:txBody>
      </p:sp>
      <p:graphicFrame>
        <p:nvGraphicFramePr>
          <p:cNvPr id="1434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67213"/>
              </p:ext>
            </p:extLst>
          </p:nvPr>
        </p:nvGraphicFramePr>
        <p:xfrm>
          <a:off x="683568" y="4077072"/>
          <a:ext cx="1619250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Imagem de bitmap" r:id="rId3" imgW="1619476" imgH="2295238" progId="Paint.Picture">
                  <p:embed/>
                </p:oleObj>
              </mc:Choice>
              <mc:Fallback>
                <p:oleObj name="Imagem de bitmap" r:id="rId3" imgW="1619476" imgH="22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77072"/>
                        <a:ext cx="1619250" cy="2295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2" name="Picture 13" descr="Apotécio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14" y="4431084"/>
            <a:ext cx="2819400" cy="19415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3962400" y="1750183"/>
            <a:ext cx="464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2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Ascostroma</a:t>
            </a:r>
            <a:endParaRPr lang="pt-BR" altLang="pt-BR" sz="3200" b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pt-BR" altLang="pt-BR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(lóculos </a:t>
            </a:r>
            <a:r>
              <a:rPr lang="pt-BR" altLang="pt-BR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em estroma)</a:t>
            </a:r>
          </a:p>
        </p:txBody>
      </p:sp>
      <p:graphicFrame>
        <p:nvGraphicFramePr>
          <p:cNvPr id="1434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01611"/>
              </p:ext>
            </p:extLst>
          </p:nvPr>
        </p:nvGraphicFramePr>
        <p:xfrm>
          <a:off x="6324600" y="2908070"/>
          <a:ext cx="22860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Imagem de bitmap" r:id="rId6" imgW="2285714" imgH="1438095" progId="Paint.Picture">
                  <p:embed/>
                </p:oleObj>
              </mc:Choice>
              <mc:Fallback>
                <p:oleObj name="Imagem de bitmap" r:id="rId6" imgW="2285714" imgH="14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908070"/>
                        <a:ext cx="2286000" cy="1438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332656"/>
            <a:ext cx="5473700" cy="92218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Corpos  de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frutificação</a:t>
            </a:r>
            <a:b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pt-BR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ascocarpos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pt-BR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ascomas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6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547664" y="126514"/>
            <a:ext cx="7452320" cy="6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 dirty="0">
                <a:solidFill>
                  <a:schemeClr val="accent6"/>
                </a:solidFill>
                <a:latin typeface="Calibri" panose="020F0502020204030204" pitchFamily="34" charset="0"/>
              </a:rPr>
              <a:t>Ciclo de </a:t>
            </a:r>
            <a:r>
              <a:rPr lang="pt-BR" altLang="pt-BR" sz="40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vida </a:t>
            </a:r>
            <a:r>
              <a:rPr lang="pt-BR" altLang="pt-BR" sz="4000" b="1" dirty="0">
                <a:solidFill>
                  <a:schemeClr val="accent6"/>
                </a:solidFill>
                <a:latin typeface="Calibri" panose="020F0502020204030204" pitchFamily="34" charset="0"/>
              </a:rPr>
              <a:t>de um A</a:t>
            </a:r>
            <a:r>
              <a:rPr lang="pt-BR" altLang="pt-BR" sz="40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scomiceto</a:t>
            </a:r>
            <a:r>
              <a:rPr lang="pt-BR" altLang="pt-BR" sz="4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endParaRPr lang="pt-BR" altLang="pt-BR" sz="4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15363" name="Picture 5" descr="ascomycete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980728"/>
            <a:ext cx="5861225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357188" y="4077072"/>
            <a:ext cx="8501062" cy="1588"/>
          </a:xfrm>
          <a:prstGeom prst="line">
            <a:avLst/>
          </a:prstGeom>
          <a:ln w="3810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77342" y="3369186"/>
            <a:ext cx="1636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006666"/>
                </a:solidFill>
                <a:latin typeface="Calibri" panose="020F0502020204030204" pitchFamily="34" charset="0"/>
              </a:rPr>
              <a:t>sexual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3263" y="4005064"/>
            <a:ext cx="198464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006666"/>
                </a:solidFill>
                <a:latin typeface="Calibri" panose="020F0502020204030204" pitchFamily="34" charset="0"/>
              </a:rPr>
              <a:t>assexual</a:t>
            </a:r>
          </a:p>
        </p:txBody>
      </p:sp>
    </p:spTree>
    <p:extLst>
      <p:ext uri="{BB962C8B-B14F-4D97-AF65-F5344CB8AC3E}">
        <p14:creationId xmlns:p14="http://schemas.microsoft.com/office/powerpoint/2010/main" val="38632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196975"/>
            <a:ext cx="8534400" cy="5181600"/>
          </a:xfrm>
        </p:spPr>
        <p:txBody>
          <a:bodyPr/>
          <a:lstStyle/>
          <a:p>
            <a:pPr eaLnBrk="1" hangingPunct="1"/>
            <a:r>
              <a:rPr lang="pt-BR" altLang="pt-BR" b="1" dirty="0">
                <a:solidFill>
                  <a:srgbClr val="000099"/>
                </a:solidFill>
                <a:latin typeface="Calibri" panose="020F0502020204030204" pitchFamily="34" charset="0"/>
              </a:rPr>
              <a:t>h</a:t>
            </a:r>
            <a:r>
              <a:rPr lang="pt-BR" altLang="pt-BR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ifas septadas</a:t>
            </a:r>
          </a:p>
          <a:p>
            <a:pPr eaLnBrk="1" hangingPunct="1"/>
            <a:r>
              <a:rPr lang="pt-BR" altLang="pt-BR" b="1" dirty="0">
                <a:solidFill>
                  <a:srgbClr val="000099"/>
                </a:solidFill>
                <a:latin typeface="Calibri" panose="020F0502020204030204" pitchFamily="34" charset="0"/>
              </a:rPr>
              <a:t>e</a:t>
            </a:r>
            <a:r>
              <a:rPr lang="pt-BR" altLang="pt-BR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sporos sexuais de origem exógena</a:t>
            </a:r>
          </a:p>
          <a:p>
            <a:pPr marL="609600" indent="-609600" eaLnBrk="1" hangingPunct="1">
              <a:buFontTx/>
              <a:buNone/>
            </a:pPr>
            <a:endParaRPr lang="pt-BR" altLang="pt-BR" b="1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16388" name="Picture 9" descr="Boletus_edulis(mgw-0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53879"/>
            <a:ext cx="3954462" cy="2768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Ustilago_mayd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4" y="2564904"/>
            <a:ext cx="2365375" cy="34575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2089845" y="6063679"/>
            <a:ext cx="1573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i="1" dirty="0" err="1">
                <a:solidFill>
                  <a:srgbClr val="008000"/>
                </a:solidFill>
                <a:latin typeface="Calibri" panose="020F0502020204030204" pitchFamily="34" charset="0"/>
              </a:rPr>
              <a:t>Boletus</a:t>
            </a:r>
            <a:r>
              <a:rPr lang="pt-BR" altLang="pt-BR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pt-BR" altLang="pt-BR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sp.</a:t>
            </a:r>
            <a:endParaRPr lang="pt-BR" altLang="pt-BR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351554" y="6063679"/>
            <a:ext cx="1199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>
                <a:solidFill>
                  <a:srgbClr val="008000"/>
                </a:solidFill>
                <a:latin typeface="Calibri" panose="020F0502020204030204" pitchFamily="34" charset="0"/>
              </a:rPr>
              <a:t>Carvões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375025" y="140560"/>
            <a:ext cx="5562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5400" b="1" dirty="0" err="1" smtClean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</a:rPr>
              <a:t>Basidiomicetos</a:t>
            </a:r>
            <a:endParaRPr lang="pt-BR" sz="5400" b="1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4230</TotalTime>
  <Words>285</Words>
  <Application>Microsoft Office PowerPoint</Application>
  <PresentationFormat>Apresentação na tela (4:3)</PresentationFormat>
  <Paragraphs>85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6" baseType="lpstr">
      <vt:lpstr>Arial</vt:lpstr>
      <vt:lpstr>Calibri</vt:lpstr>
      <vt:lpstr>Geneva</vt:lpstr>
      <vt:lpstr>Gill Sans MT</vt:lpstr>
      <vt:lpstr>Times New Roman</vt:lpstr>
      <vt:lpstr>Verdana</vt:lpstr>
      <vt:lpstr>Wingdings 2</vt:lpstr>
      <vt:lpstr>Design padrão</vt:lpstr>
      <vt:lpstr>Solstício</vt:lpstr>
      <vt:lpstr>1_Personalizar design</vt:lpstr>
      <vt:lpstr>Photo Editor Photo</vt:lpstr>
      <vt:lpstr>Imagem de bitmap</vt:lpstr>
      <vt:lpstr>MICROBIOLOGIA</vt:lpstr>
      <vt:lpstr>Apresentação do PowerPoint</vt:lpstr>
      <vt:lpstr>Apresentação do PowerPoint</vt:lpstr>
      <vt:lpstr>Ascomicetos</vt:lpstr>
      <vt:lpstr>Apresentação do PowerPoint</vt:lpstr>
      <vt:lpstr>Corpos  de frutificação (ascocarpos = ascomas) </vt:lpstr>
      <vt:lpstr>Corpos  de frutificação (ascocarpos = ascomas) </vt:lpstr>
      <vt:lpstr>Apresentação do PowerPoint</vt:lpstr>
      <vt:lpstr>Basidiomicetos</vt:lpstr>
      <vt:lpstr>Basidiomicetos</vt:lpstr>
      <vt:lpstr>Apresentação do PowerPoint</vt:lpstr>
      <vt:lpstr>Basidiomicetos</vt:lpstr>
      <vt:lpstr>Basidiomicetos</vt:lpstr>
      <vt:lpstr>Grampos de conexão microscopia eletrônica</vt:lpstr>
    </vt:vector>
  </TitlesOfParts>
  <Company>ESALQ-USP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 Alberto Marques Rezende;José Belasque Jr</dc:creator>
  <cp:lastModifiedBy>Usuario</cp:lastModifiedBy>
  <cp:revision>92</cp:revision>
  <dcterms:created xsi:type="dcterms:W3CDTF">2007-02-26T19:18:56Z</dcterms:created>
  <dcterms:modified xsi:type="dcterms:W3CDTF">2017-04-26T16:10:23Z</dcterms:modified>
</cp:coreProperties>
</file>