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3285C-74E2-4CAB-94DF-2C09491841FD}" type="doc">
      <dgm:prSet loTypeId="urn:microsoft.com/office/officeart/2005/8/layout/cycle5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877537-B1B8-4F58-9DA8-117FF526974C}">
      <dgm:prSet/>
      <dgm:spPr/>
      <dgm:t>
        <a:bodyPr/>
        <a:lstStyle/>
        <a:p>
          <a:r>
            <a:rPr lang="pt-BR"/>
            <a:t>Violência institucional</a:t>
          </a:r>
          <a:endParaRPr lang="en-US"/>
        </a:p>
      </dgm:t>
    </dgm:pt>
    <dgm:pt modelId="{C35542DC-3A10-44F3-AAD0-141463EEB5DB}" type="parTrans" cxnId="{267EA2FD-1053-40B9-88E9-9C8822D24A22}">
      <dgm:prSet/>
      <dgm:spPr/>
      <dgm:t>
        <a:bodyPr/>
        <a:lstStyle/>
        <a:p>
          <a:endParaRPr lang="en-US"/>
        </a:p>
      </dgm:t>
    </dgm:pt>
    <dgm:pt modelId="{9FD63910-CA09-4534-9F35-E1E1BA525AC9}" type="sibTrans" cxnId="{267EA2FD-1053-40B9-88E9-9C8822D24A22}">
      <dgm:prSet/>
      <dgm:spPr/>
      <dgm:t>
        <a:bodyPr/>
        <a:lstStyle/>
        <a:p>
          <a:endParaRPr lang="en-US"/>
        </a:p>
      </dgm:t>
    </dgm:pt>
    <dgm:pt modelId="{28409D7B-A957-4FCA-9375-B94022D5FF56}">
      <dgm:prSet/>
      <dgm:spPr/>
      <dgm:t>
        <a:bodyPr/>
        <a:lstStyle/>
        <a:p>
          <a:r>
            <a:rPr lang="pt-BR"/>
            <a:t>Falta de dados e registros públicos </a:t>
          </a:r>
          <a:endParaRPr lang="en-US"/>
        </a:p>
      </dgm:t>
    </dgm:pt>
    <dgm:pt modelId="{6B6E7D12-970D-4C4B-8EE1-DB3329E2CABA}" type="parTrans" cxnId="{D0882BF5-961C-4344-B20C-5F697E0A261B}">
      <dgm:prSet/>
      <dgm:spPr/>
      <dgm:t>
        <a:bodyPr/>
        <a:lstStyle/>
        <a:p>
          <a:endParaRPr lang="en-US"/>
        </a:p>
      </dgm:t>
    </dgm:pt>
    <dgm:pt modelId="{730CA1CD-3F39-4493-BEA4-069B464D987D}" type="sibTrans" cxnId="{D0882BF5-961C-4344-B20C-5F697E0A261B}">
      <dgm:prSet/>
      <dgm:spPr/>
      <dgm:t>
        <a:bodyPr/>
        <a:lstStyle/>
        <a:p>
          <a:endParaRPr lang="en-US"/>
        </a:p>
      </dgm:t>
    </dgm:pt>
    <dgm:pt modelId="{B3AC0DF7-03FB-4DD7-AB7E-66B2C11F4363}">
      <dgm:prSet/>
      <dgm:spPr/>
      <dgm:t>
        <a:bodyPr/>
        <a:lstStyle/>
        <a:p>
          <a:r>
            <a:rPr lang="pt-BR"/>
            <a:t>Subsidia produção de políticas específicas</a:t>
          </a:r>
          <a:endParaRPr lang="en-US"/>
        </a:p>
      </dgm:t>
    </dgm:pt>
    <dgm:pt modelId="{872A9CC1-FB42-43FC-92ED-A0DE93636AFF}" type="parTrans" cxnId="{C6E8EDD0-F02F-4D91-B2D8-5B82D1670B4D}">
      <dgm:prSet/>
      <dgm:spPr/>
      <dgm:t>
        <a:bodyPr/>
        <a:lstStyle/>
        <a:p>
          <a:endParaRPr lang="en-US"/>
        </a:p>
      </dgm:t>
    </dgm:pt>
    <dgm:pt modelId="{EF8FA62F-DFDF-42F3-A31E-66C647F553DA}" type="sibTrans" cxnId="{C6E8EDD0-F02F-4D91-B2D8-5B82D1670B4D}">
      <dgm:prSet/>
      <dgm:spPr/>
      <dgm:t>
        <a:bodyPr/>
        <a:lstStyle/>
        <a:p>
          <a:endParaRPr lang="en-US"/>
        </a:p>
      </dgm:t>
    </dgm:pt>
    <dgm:pt modelId="{A52D6CF0-E9CF-4521-BABB-E5099101D04A}" type="pres">
      <dgm:prSet presAssocID="{B9A3285C-74E2-4CAB-94DF-2C09491841FD}" presName="cycle" presStyleCnt="0">
        <dgm:presLayoutVars>
          <dgm:dir/>
          <dgm:resizeHandles val="exact"/>
        </dgm:presLayoutVars>
      </dgm:prSet>
      <dgm:spPr/>
    </dgm:pt>
    <dgm:pt modelId="{81884808-D66B-4F76-8FC9-57405E9FAE97}" type="pres">
      <dgm:prSet presAssocID="{8C877537-B1B8-4F58-9DA8-117FF526974C}" presName="node" presStyleLbl="node1" presStyleIdx="0" presStyleCnt="3">
        <dgm:presLayoutVars>
          <dgm:bulletEnabled val="1"/>
        </dgm:presLayoutVars>
      </dgm:prSet>
      <dgm:spPr/>
    </dgm:pt>
    <dgm:pt modelId="{C9449A1A-05B3-41D0-9181-44811000A461}" type="pres">
      <dgm:prSet presAssocID="{8C877537-B1B8-4F58-9DA8-117FF526974C}" presName="spNode" presStyleCnt="0"/>
      <dgm:spPr/>
    </dgm:pt>
    <dgm:pt modelId="{37635426-2B67-40B5-A2EE-A17ED2523997}" type="pres">
      <dgm:prSet presAssocID="{9FD63910-CA09-4534-9F35-E1E1BA525AC9}" presName="sibTrans" presStyleLbl="sibTrans1D1" presStyleIdx="0" presStyleCnt="3"/>
      <dgm:spPr/>
    </dgm:pt>
    <dgm:pt modelId="{3CB9F89D-3324-4B32-9BBA-CE74FC99EAA3}" type="pres">
      <dgm:prSet presAssocID="{28409D7B-A957-4FCA-9375-B94022D5FF56}" presName="node" presStyleLbl="node1" presStyleIdx="1" presStyleCnt="3">
        <dgm:presLayoutVars>
          <dgm:bulletEnabled val="1"/>
        </dgm:presLayoutVars>
      </dgm:prSet>
      <dgm:spPr/>
    </dgm:pt>
    <dgm:pt modelId="{AA0293B4-898D-4ECF-B962-3EAE64A6F3CC}" type="pres">
      <dgm:prSet presAssocID="{28409D7B-A957-4FCA-9375-B94022D5FF56}" presName="spNode" presStyleCnt="0"/>
      <dgm:spPr/>
    </dgm:pt>
    <dgm:pt modelId="{B5B134CE-102C-4395-9214-FF82BB5DB998}" type="pres">
      <dgm:prSet presAssocID="{730CA1CD-3F39-4493-BEA4-069B464D987D}" presName="sibTrans" presStyleLbl="sibTrans1D1" presStyleIdx="1" presStyleCnt="3"/>
      <dgm:spPr/>
    </dgm:pt>
    <dgm:pt modelId="{2551CBC1-BC59-436C-B552-92A9634BB2D9}" type="pres">
      <dgm:prSet presAssocID="{B3AC0DF7-03FB-4DD7-AB7E-66B2C11F4363}" presName="node" presStyleLbl="node1" presStyleIdx="2" presStyleCnt="3">
        <dgm:presLayoutVars>
          <dgm:bulletEnabled val="1"/>
        </dgm:presLayoutVars>
      </dgm:prSet>
      <dgm:spPr/>
    </dgm:pt>
    <dgm:pt modelId="{4325FE05-5B56-42AB-9EE9-AE90C38C0B70}" type="pres">
      <dgm:prSet presAssocID="{B3AC0DF7-03FB-4DD7-AB7E-66B2C11F4363}" presName="spNode" presStyleCnt="0"/>
      <dgm:spPr/>
    </dgm:pt>
    <dgm:pt modelId="{85D75D1D-8A8B-4AA9-9B4A-88896897676A}" type="pres">
      <dgm:prSet presAssocID="{EF8FA62F-DFDF-42F3-A31E-66C647F553DA}" presName="sibTrans" presStyleLbl="sibTrans1D1" presStyleIdx="2" presStyleCnt="3"/>
      <dgm:spPr/>
    </dgm:pt>
  </dgm:ptLst>
  <dgm:cxnLst>
    <dgm:cxn modelId="{4A43DD16-42C6-49A6-9E46-79B602C1365A}" type="presOf" srcId="{28409D7B-A957-4FCA-9375-B94022D5FF56}" destId="{3CB9F89D-3324-4B32-9BBA-CE74FC99EAA3}" srcOrd="0" destOrd="0" presId="urn:microsoft.com/office/officeart/2005/8/layout/cycle5"/>
    <dgm:cxn modelId="{FBB62B21-E442-4A35-938D-10EBC6DF8D57}" type="presOf" srcId="{B9A3285C-74E2-4CAB-94DF-2C09491841FD}" destId="{A52D6CF0-E9CF-4521-BABB-E5099101D04A}" srcOrd="0" destOrd="0" presId="urn:microsoft.com/office/officeart/2005/8/layout/cycle5"/>
    <dgm:cxn modelId="{2C381127-63BB-438F-A5F7-0E1297AC3849}" type="presOf" srcId="{730CA1CD-3F39-4493-BEA4-069B464D987D}" destId="{B5B134CE-102C-4395-9214-FF82BB5DB998}" srcOrd="0" destOrd="0" presId="urn:microsoft.com/office/officeart/2005/8/layout/cycle5"/>
    <dgm:cxn modelId="{C8D78B5B-FEE5-4352-AAC7-3CBA4EAEF13F}" type="presOf" srcId="{9FD63910-CA09-4534-9F35-E1E1BA525AC9}" destId="{37635426-2B67-40B5-A2EE-A17ED2523997}" srcOrd="0" destOrd="0" presId="urn:microsoft.com/office/officeart/2005/8/layout/cycle5"/>
    <dgm:cxn modelId="{702CDA55-FF33-46A3-99A5-EFCBB052F70B}" type="presOf" srcId="{8C877537-B1B8-4F58-9DA8-117FF526974C}" destId="{81884808-D66B-4F76-8FC9-57405E9FAE97}" srcOrd="0" destOrd="0" presId="urn:microsoft.com/office/officeart/2005/8/layout/cycle5"/>
    <dgm:cxn modelId="{0A91DD59-157C-470B-98A0-3A89F9E8E688}" type="presOf" srcId="{EF8FA62F-DFDF-42F3-A31E-66C647F553DA}" destId="{85D75D1D-8A8B-4AA9-9B4A-88896897676A}" srcOrd="0" destOrd="0" presId="urn:microsoft.com/office/officeart/2005/8/layout/cycle5"/>
    <dgm:cxn modelId="{971E447A-F105-4F30-A6E8-1F64DC60DCB0}" type="presOf" srcId="{B3AC0DF7-03FB-4DD7-AB7E-66B2C11F4363}" destId="{2551CBC1-BC59-436C-B552-92A9634BB2D9}" srcOrd="0" destOrd="0" presId="urn:microsoft.com/office/officeart/2005/8/layout/cycle5"/>
    <dgm:cxn modelId="{C6E8EDD0-F02F-4D91-B2D8-5B82D1670B4D}" srcId="{B9A3285C-74E2-4CAB-94DF-2C09491841FD}" destId="{B3AC0DF7-03FB-4DD7-AB7E-66B2C11F4363}" srcOrd="2" destOrd="0" parTransId="{872A9CC1-FB42-43FC-92ED-A0DE93636AFF}" sibTransId="{EF8FA62F-DFDF-42F3-A31E-66C647F553DA}"/>
    <dgm:cxn modelId="{D0882BF5-961C-4344-B20C-5F697E0A261B}" srcId="{B9A3285C-74E2-4CAB-94DF-2C09491841FD}" destId="{28409D7B-A957-4FCA-9375-B94022D5FF56}" srcOrd="1" destOrd="0" parTransId="{6B6E7D12-970D-4C4B-8EE1-DB3329E2CABA}" sibTransId="{730CA1CD-3F39-4493-BEA4-069B464D987D}"/>
    <dgm:cxn modelId="{267EA2FD-1053-40B9-88E9-9C8822D24A22}" srcId="{B9A3285C-74E2-4CAB-94DF-2C09491841FD}" destId="{8C877537-B1B8-4F58-9DA8-117FF526974C}" srcOrd="0" destOrd="0" parTransId="{C35542DC-3A10-44F3-AAD0-141463EEB5DB}" sibTransId="{9FD63910-CA09-4534-9F35-E1E1BA525AC9}"/>
    <dgm:cxn modelId="{3F64271D-A637-4754-B523-CDC7638C13C2}" type="presParOf" srcId="{A52D6CF0-E9CF-4521-BABB-E5099101D04A}" destId="{81884808-D66B-4F76-8FC9-57405E9FAE97}" srcOrd="0" destOrd="0" presId="urn:microsoft.com/office/officeart/2005/8/layout/cycle5"/>
    <dgm:cxn modelId="{A5B98260-3CB4-446A-A6FE-91B0DD74C55F}" type="presParOf" srcId="{A52D6CF0-E9CF-4521-BABB-E5099101D04A}" destId="{C9449A1A-05B3-41D0-9181-44811000A461}" srcOrd="1" destOrd="0" presId="urn:microsoft.com/office/officeart/2005/8/layout/cycle5"/>
    <dgm:cxn modelId="{99A71443-FC45-45CC-8803-FD2BAF3548DB}" type="presParOf" srcId="{A52D6CF0-E9CF-4521-BABB-E5099101D04A}" destId="{37635426-2B67-40B5-A2EE-A17ED2523997}" srcOrd="2" destOrd="0" presId="urn:microsoft.com/office/officeart/2005/8/layout/cycle5"/>
    <dgm:cxn modelId="{4D9B7B3B-6706-42F9-A8A7-EF14221F1044}" type="presParOf" srcId="{A52D6CF0-E9CF-4521-BABB-E5099101D04A}" destId="{3CB9F89D-3324-4B32-9BBA-CE74FC99EAA3}" srcOrd="3" destOrd="0" presId="urn:microsoft.com/office/officeart/2005/8/layout/cycle5"/>
    <dgm:cxn modelId="{3EE02271-0641-4714-9C7B-B73E942181A2}" type="presParOf" srcId="{A52D6CF0-E9CF-4521-BABB-E5099101D04A}" destId="{AA0293B4-898D-4ECF-B962-3EAE64A6F3CC}" srcOrd="4" destOrd="0" presId="urn:microsoft.com/office/officeart/2005/8/layout/cycle5"/>
    <dgm:cxn modelId="{02D80D9C-3820-44AE-9EC5-2F73A166B04E}" type="presParOf" srcId="{A52D6CF0-E9CF-4521-BABB-E5099101D04A}" destId="{B5B134CE-102C-4395-9214-FF82BB5DB998}" srcOrd="5" destOrd="0" presId="urn:microsoft.com/office/officeart/2005/8/layout/cycle5"/>
    <dgm:cxn modelId="{BF40A517-9C55-4950-BCB6-7F1EB1F33541}" type="presParOf" srcId="{A52D6CF0-E9CF-4521-BABB-E5099101D04A}" destId="{2551CBC1-BC59-436C-B552-92A9634BB2D9}" srcOrd="6" destOrd="0" presId="urn:microsoft.com/office/officeart/2005/8/layout/cycle5"/>
    <dgm:cxn modelId="{A5136CBD-3270-4469-B05B-691D52D70FD1}" type="presParOf" srcId="{A52D6CF0-E9CF-4521-BABB-E5099101D04A}" destId="{4325FE05-5B56-42AB-9EE9-AE90C38C0B70}" srcOrd="7" destOrd="0" presId="urn:microsoft.com/office/officeart/2005/8/layout/cycle5"/>
    <dgm:cxn modelId="{191B242E-620B-4AF6-BD7C-B127600B0175}" type="presParOf" srcId="{A52D6CF0-E9CF-4521-BABB-E5099101D04A}" destId="{85D75D1D-8A8B-4AA9-9B4A-88896897676A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A60FE-2285-4B69-B26A-7B864D2B9C3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8DB0001-98F3-41F5-9BDC-FCDD1A690B66}">
      <dgm:prSet/>
      <dgm:spPr/>
      <dgm:t>
        <a:bodyPr/>
        <a:lstStyle/>
        <a:p>
          <a:r>
            <a:rPr lang="pt-BR" dirty="0"/>
            <a:t>Mudanças legais, constitucionais e institucionais</a:t>
          </a:r>
          <a:endParaRPr lang="en-US" dirty="0"/>
        </a:p>
      </dgm:t>
    </dgm:pt>
    <dgm:pt modelId="{4D9CDC61-49BF-4EDA-8642-2D8E48530186}" type="parTrans" cxnId="{CEE7DDA4-7267-4F08-8593-1FF7EC53C21C}">
      <dgm:prSet/>
      <dgm:spPr/>
      <dgm:t>
        <a:bodyPr/>
        <a:lstStyle/>
        <a:p>
          <a:endParaRPr lang="en-US"/>
        </a:p>
      </dgm:t>
    </dgm:pt>
    <dgm:pt modelId="{D21D23EC-E8BD-44D2-9D49-70BB89052BFE}" type="sibTrans" cxnId="{CEE7DDA4-7267-4F08-8593-1FF7EC53C21C}">
      <dgm:prSet/>
      <dgm:spPr/>
      <dgm:t>
        <a:bodyPr/>
        <a:lstStyle/>
        <a:p>
          <a:endParaRPr lang="en-US"/>
        </a:p>
      </dgm:t>
    </dgm:pt>
    <dgm:pt modelId="{2EAFDE08-85BF-48C0-A9F2-7B7BA2FC9BCE}">
      <dgm:prSet/>
      <dgm:spPr/>
      <dgm:t>
        <a:bodyPr/>
        <a:lstStyle/>
        <a:p>
          <a:r>
            <a:rPr lang="pt-BR"/>
            <a:t>Monitoramento internacional – condenação Brasil pela Corte IDH caso Favela Nova Brasília. </a:t>
          </a:r>
          <a:endParaRPr lang="en-US"/>
        </a:p>
      </dgm:t>
    </dgm:pt>
    <dgm:pt modelId="{C9D20F56-F7B1-4B94-8914-8CF4B584F9F9}" type="parTrans" cxnId="{72639AF0-E051-4895-B0DE-6DF087477E51}">
      <dgm:prSet/>
      <dgm:spPr/>
      <dgm:t>
        <a:bodyPr/>
        <a:lstStyle/>
        <a:p>
          <a:endParaRPr lang="en-US"/>
        </a:p>
      </dgm:t>
    </dgm:pt>
    <dgm:pt modelId="{B440BAFD-BCDD-4923-9D9C-1CC9A3ACAAA5}" type="sibTrans" cxnId="{72639AF0-E051-4895-B0DE-6DF087477E51}">
      <dgm:prSet/>
      <dgm:spPr/>
      <dgm:t>
        <a:bodyPr/>
        <a:lstStyle/>
        <a:p>
          <a:endParaRPr lang="en-US"/>
        </a:p>
      </dgm:t>
    </dgm:pt>
    <dgm:pt modelId="{22885B99-6F92-4561-92E7-7F7E72504F5C}">
      <dgm:prSet/>
      <dgm:spPr/>
      <dgm:t>
        <a:bodyPr/>
        <a:lstStyle/>
        <a:p>
          <a:r>
            <a:rPr lang="pt-BR"/>
            <a:t>Condições prisionais </a:t>
          </a:r>
          <a:endParaRPr lang="en-US"/>
        </a:p>
      </dgm:t>
    </dgm:pt>
    <dgm:pt modelId="{57A57441-D136-403B-AAD0-604CDE0704B9}" type="parTrans" cxnId="{F9B45E5A-F722-44E5-BDB0-53D269199A1C}">
      <dgm:prSet/>
      <dgm:spPr/>
      <dgm:t>
        <a:bodyPr/>
        <a:lstStyle/>
        <a:p>
          <a:endParaRPr lang="en-US"/>
        </a:p>
      </dgm:t>
    </dgm:pt>
    <dgm:pt modelId="{94097CE8-1415-47A8-A090-99BEF9CE437A}" type="sibTrans" cxnId="{F9B45E5A-F722-44E5-BDB0-53D269199A1C}">
      <dgm:prSet/>
      <dgm:spPr/>
      <dgm:t>
        <a:bodyPr/>
        <a:lstStyle/>
        <a:p>
          <a:endParaRPr lang="en-US"/>
        </a:p>
      </dgm:t>
    </dgm:pt>
    <dgm:pt modelId="{DF42FF41-3EB4-452E-9E08-585700B3A004}">
      <dgm:prSet/>
      <dgm:spPr/>
      <dgm:t>
        <a:bodyPr/>
        <a:lstStyle/>
        <a:p>
          <a:r>
            <a:rPr lang="pt-BR" dirty="0"/>
            <a:t>Liberdade de manifestação </a:t>
          </a:r>
          <a:endParaRPr lang="en-US" dirty="0"/>
        </a:p>
      </dgm:t>
    </dgm:pt>
    <dgm:pt modelId="{A583AD38-34B4-4640-864A-C608D2E92811}" type="parTrans" cxnId="{2F83C1AC-2709-4D73-A962-64F9791A5DD0}">
      <dgm:prSet/>
      <dgm:spPr/>
      <dgm:t>
        <a:bodyPr/>
        <a:lstStyle/>
        <a:p>
          <a:endParaRPr lang="en-US"/>
        </a:p>
      </dgm:t>
    </dgm:pt>
    <dgm:pt modelId="{1B09C995-F0C4-49E3-B3A8-368270A21340}" type="sibTrans" cxnId="{2F83C1AC-2709-4D73-A962-64F9791A5DD0}">
      <dgm:prSet/>
      <dgm:spPr/>
      <dgm:t>
        <a:bodyPr/>
        <a:lstStyle/>
        <a:p>
          <a:endParaRPr lang="en-US"/>
        </a:p>
      </dgm:t>
    </dgm:pt>
    <dgm:pt modelId="{7BF20823-93E6-4647-B5AB-CBF9093D7768}">
      <dgm:prSet/>
      <dgm:spPr/>
      <dgm:t>
        <a:bodyPr/>
        <a:lstStyle/>
        <a:p>
          <a:r>
            <a:rPr lang="pt-BR"/>
            <a:t>Defensores de DH – desmonte no programa de proteção. </a:t>
          </a:r>
          <a:endParaRPr lang="en-US"/>
        </a:p>
      </dgm:t>
    </dgm:pt>
    <dgm:pt modelId="{A724B202-8E2A-49F4-A762-47EFBED03774}" type="parTrans" cxnId="{7D22185F-8DDE-42C1-9A74-74DDFFFE2C9B}">
      <dgm:prSet/>
      <dgm:spPr/>
      <dgm:t>
        <a:bodyPr/>
        <a:lstStyle/>
        <a:p>
          <a:endParaRPr lang="en-US"/>
        </a:p>
      </dgm:t>
    </dgm:pt>
    <dgm:pt modelId="{1CAD1AB8-1900-45D8-935B-C5BAE400858A}" type="sibTrans" cxnId="{7D22185F-8DDE-42C1-9A74-74DDFFFE2C9B}">
      <dgm:prSet/>
      <dgm:spPr/>
      <dgm:t>
        <a:bodyPr/>
        <a:lstStyle/>
        <a:p>
          <a:endParaRPr lang="en-US"/>
        </a:p>
      </dgm:t>
    </dgm:pt>
    <dgm:pt modelId="{168C3B8C-579A-4F84-968C-A62FDE2DC757}">
      <dgm:prSet/>
      <dgm:spPr/>
      <dgm:t>
        <a:bodyPr/>
        <a:lstStyle/>
        <a:p>
          <a:r>
            <a:rPr lang="pt-BR"/>
            <a:t>Conflitos por terra </a:t>
          </a:r>
          <a:endParaRPr lang="en-US"/>
        </a:p>
      </dgm:t>
    </dgm:pt>
    <dgm:pt modelId="{F33C8ADB-6284-4FF3-989B-63442F5CF9E1}" type="parTrans" cxnId="{760BFE5C-FFC8-4DAF-B506-3B39D2BC70D8}">
      <dgm:prSet/>
      <dgm:spPr/>
      <dgm:t>
        <a:bodyPr/>
        <a:lstStyle/>
        <a:p>
          <a:endParaRPr lang="en-US"/>
        </a:p>
      </dgm:t>
    </dgm:pt>
    <dgm:pt modelId="{444709FC-C393-444F-8D7D-01BE6129123B}" type="sibTrans" cxnId="{760BFE5C-FFC8-4DAF-B506-3B39D2BC70D8}">
      <dgm:prSet/>
      <dgm:spPr/>
      <dgm:t>
        <a:bodyPr/>
        <a:lstStyle/>
        <a:p>
          <a:endParaRPr lang="en-US"/>
        </a:p>
      </dgm:t>
    </dgm:pt>
    <dgm:pt modelId="{63766F67-7D38-4522-869E-18AEA0A84464}">
      <dgm:prSet/>
      <dgm:spPr/>
      <dgm:t>
        <a:bodyPr/>
        <a:lstStyle/>
        <a:p>
          <a:r>
            <a:rPr lang="pt-BR"/>
            <a:t>Direitos dos povos indígenas</a:t>
          </a:r>
          <a:endParaRPr lang="en-US"/>
        </a:p>
      </dgm:t>
    </dgm:pt>
    <dgm:pt modelId="{F969516A-D1E7-4E67-A784-C0F9E5AE6327}" type="parTrans" cxnId="{C46BCD93-1D32-415F-B1F8-3E080E1C8CD7}">
      <dgm:prSet/>
      <dgm:spPr/>
      <dgm:t>
        <a:bodyPr/>
        <a:lstStyle/>
        <a:p>
          <a:endParaRPr lang="en-US"/>
        </a:p>
      </dgm:t>
    </dgm:pt>
    <dgm:pt modelId="{E27EF080-6016-48D6-B119-639DDE65E18F}" type="sibTrans" cxnId="{C46BCD93-1D32-415F-B1F8-3E080E1C8CD7}">
      <dgm:prSet/>
      <dgm:spPr/>
      <dgm:t>
        <a:bodyPr/>
        <a:lstStyle/>
        <a:p>
          <a:endParaRPr lang="en-US"/>
        </a:p>
      </dgm:t>
    </dgm:pt>
    <dgm:pt modelId="{E1146A7C-BDDC-4F71-A579-FD7223376106}">
      <dgm:prSet/>
      <dgm:spPr/>
      <dgm:t>
        <a:bodyPr/>
        <a:lstStyle/>
        <a:p>
          <a:r>
            <a:rPr lang="pt-BR" dirty="0"/>
            <a:t>Direitos de lésbicas, gays, bissexuais, transgêneros e </a:t>
          </a:r>
          <a:r>
            <a:rPr lang="pt-BR" dirty="0" err="1"/>
            <a:t>intersexos</a:t>
          </a:r>
          <a:endParaRPr lang="en-US" dirty="0"/>
        </a:p>
      </dgm:t>
    </dgm:pt>
    <dgm:pt modelId="{AD54CD56-758C-4E68-93B4-B92C58ADB464}" type="parTrans" cxnId="{137B0329-3B07-449B-88EF-E003ADB34F1B}">
      <dgm:prSet/>
      <dgm:spPr/>
      <dgm:t>
        <a:bodyPr/>
        <a:lstStyle/>
        <a:p>
          <a:endParaRPr lang="en-US"/>
        </a:p>
      </dgm:t>
    </dgm:pt>
    <dgm:pt modelId="{BF24BC53-7977-4F2F-945C-EBA8C693320C}" type="sibTrans" cxnId="{137B0329-3B07-449B-88EF-E003ADB34F1B}">
      <dgm:prSet/>
      <dgm:spPr/>
      <dgm:t>
        <a:bodyPr/>
        <a:lstStyle/>
        <a:p>
          <a:endParaRPr lang="en-US"/>
        </a:p>
      </dgm:t>
    </dgm:pt>
    <dgm:pt modelId="{3318951A-FF11-49DB-A560-50C386374BF0}">
      <dgm:prSet/>
      <dgm:spPr/>
      <dgm:t>
        <a:bodyPr/>
        <a:lstStyle/>
        <a:p>
          <a:r>
            <a:rPr lang="pt-BR"/>
            <a:t>Liberdade de religião e crença </a:t>
          </a:r>
          <a:endParaRPr lang="en-US"/>
        </a:p>
      </dgm:t>
    </dgm:pt>
    <dgm:pt modelId="{A528D33D-1030-416A-AA7E-F09B2B1D313A}" type="parTrans" cxnId="{BA936594-C2B3-4D12-930F-7216A4BB8BDF}">
      <dgm:prSet/>
      <dgm:spPr/>
      <dgm:t>
        <a:bodyPr/>
        <a:lstStyle/>
        <a:p>
          <a:endParaRPr lang="en-US"/>
        </a:p>
      </dgm:t>
    </dgm:pt>
    <dgm:pt modelId="{7E0CEC31-3F5D-4F9D-B39D-3DF2668F3EDE}" type="sibTrans" cxnId="{BA936594-C2B3-4D12-930F-7216A4BB8BDF}">
      <dgm:prSet/>
      <dgm:spPr/>
      <dgm:t>
        <a:bodyPr/>
        <a:lstStyle/>
        <a:p>
          <a:endParaRPr lang="en-US"/>
        </a:p>
      </dgm:t>
    </dgm:pt>
    <dgm:pt modelId="{BCBC4F38-6027-4A4A-BF62-87851954866D}">
      <dgm:prSet/>
      <dgm:spPr/>
      <dgm:t>
        <a:bodyPr/>
        <a:lstStyle/>
        <a:p>
          <a:r>
            <a:rPr lang="pt-BR"/>
            <a:t>Direitos das crianças. </a:t>
          </a:r>
          <a:endParaRPr lang="en-US"/>
        </a:p>
      </dgm:t>
    </dgm:pt>
    <dgm:pt modelId="{B6AF2068-549C-461E-ABFE-DCD8ACD946B0}" type="parTrans" cxnId="{75138449-1FC0-45C6-9D52-19AA54992A5A}">
      <dgm:prSet/>
      <dgm:spPr/>
      <dgm:t>
        <a:bodyPr/>
        <a:lstStyle/>
        <a:p>
          <a:endParaRPr lang="en-US"/>
        </a:p>
      </dgm:t>
    </dgm:pt>
    <dgm:pt modelId="{BD17DB56-3B39-4764-9709-A3A8BD003B15}" type="sibTrans" cxnId="{75138449-1FC0-45C6-9D52-19AA54992A5A}">
      <dgm:prSet/>
      <dgm:spPr/>
      <dgm:t>
        <a:bodyPr/>
        <a:lstStyle/>
        <a:p>
          <a:endParaRPr lang="en-US"/>
        </a:p>
      </dgm:t>
    </dgm:pt>
    <dgm:pt modelId="{AC0FBFAA-4C6F-48A1-8D52-EEDCA839F11B}" type="pres">
      <dgm:prSet presAssocID="{7D1A60FE-2285-4B69-B26A-7B864D2B9C30}" presName="diagram" presStyleCnt="0">
        <dgm:presLayoutVars>
          <dgm:dir/>
          <dgm:resizeHandles val="exact"/>
        </dgm:presLayoutVars>
      </dgm:prSet>
      <dgm:spPr/>
    </dgm:pt>
    <dgm:pt modelId="{D40EC890-7D80-4772-B44B-ACC184032B28}" type="pres">
      <dgm:prSet presAssocID="{88DB0001-98F3-41F5-9BDC-FCDD1A690B66}" presName="node" presStyleLbl="node1" presStyleIdx="0" presStyleCnt="10">
        <dgm:presLayoutVars>
          <dgm:bulletEnabled val="1"/>
        </dgm:presLayoutVars>
      </dgm:prSet>
      <dgm:spPr/>
    </dgm:pt>
    <dgm:pt modelId="{3F2B8273-DAC6-4B59-A4E9-D26DEEC63B32}" type="pres">
      <dgm:prSet presAssocID="{D21D23EC-E8BD-44D2-9D49-70BB89052BFE}" presName="sibTrans" presStyleCnt="0"/>
      <dgm:spPr/>
    </dgm:pt>
    <dgm:pt modelId="{1D5C0FD3-DD8F-49C8-8EFA-8CB0F224921A}" type="pres">
      <dgm:prSet presAssocID="{2EAFDE08-85BF-48C0-A9F2-7B7BA2FC9BCE}" presName="node" presStyleLbl="node1" presStyleIdx="1" presStyleCnt="10">
        <dgm:presLayoutVars>
          <dgm:bulletEnabled val="1"/>
        </dgm:presLayoutVars>
      </dgm:prSet>
      <dgm:spPr/>
    </dgm:pt>
    <dgm:pt modelId="{098B2C85-AB25-4968-96F3-384D18C383AE}" type="pres">
      <dgm:prSet presAssocID="{B440BAFD-BCDD-4923-9D9C-1CC9A3ACAAA5}" presName="sibTrans" presStyleCnt="0"/>
      <dgm:spPr/>
    </dgm:pt>
    <dgm:pt modelId="{2728E0AA-9C2C-4B57-BD5D-3458FE64E326}" type="pres">
      <dgm:prSet presAssocID="{22885B99-6F92-4561-92E7-7F7E72504F5C}" presName="node" presStyleLbl="node1" presStyleIdx="2" presStyleCnt="10">
        <dgm:presLayoutVars>
          <dgm:bulletEnabled val="1"/>
        </dgm:presLayoutVars>
      </dgm:prSet>
      <dgm:spPr/>
    </dgm:pt>
    <dgm:pt modelId="{7243F2B7-B7C9-4E7E-AF09-6ABB1F330595}" type="pres">
      <dgm:prSet presAssocID="{94097CE8-1415-47A8-A090-99BEF9CE437A}" presName="sibTrans" presStyleCnt="0"/>
      <dgm:spPr/>
    </dgm:pt>
    <dgm:pt modelId="{C3207769-A795-498C-BF90-ECD877D57A5F}" type="pres">
      <dgm:prSet presAssocID="{DF42FF41-3EB4-452E-9E08-585700B3A004}" presName="node" presStyleLbl="node1" presStyleIdx="3" presStyleCnt="10">
        <dgm:presLayoutVars>
          <dgm:bulletEnabled val="1"/>
        </dgm:presLayoutVars>
      </dgm:prSet>
      <dgm:spPr/>
    </dgm:pt>
    <dgm:pt modelId="{8A610C32-FD75-424F-9A2C-86F2F695A3A8}" type="pres">
      <dgm:prSet presAssocID="{1B09C995-F0C4-49E3-B3A8-368270A21340}" presName="sibTrans" presStyleCnt="0"/>
      <dgm:spPr/>
    </dgm:pt>
    <dgm:pt modelId="{E0D409FE-BF91-4A69-B74C-7E91F92C6837}" type="pres">
      <dgm:prSet presAssocID="{7BF20823-93E6-4647-B5AB-CBF9093D7768}" presName="node" presStyleLbl="node1" presStyleIdx="4" presStyleCnt="10">
        <dgm:presLayoutVars>
          <dgm:bulletEnabled val="1"/>
        </dgm:presLayoutVars>
      </dgm:prSet>
      <dgm:spPr/>
    </dgm:pt>
    <dgm:pt modelId="{BD16B786-AE4B-499F-8B64-92D9A06C1E61}" type="pres">
      <dgm:prSet presAssocID="{1CAD1AB8-1900-45D8-935B-C5BAE400858A}" presName="sibTrans" presStyleCnt="0"/>
      <dgm:spPr/>
    </dgm:pt>
    <dgm:pt modelId="{4D469904-9A78-4C3A-8BAE-B6B915EF3355}" type="pres">
      <dgm:prSet presAssocID="{168C3B8C-579A-4F84-968C-A62FDE2DC757}" presName="node" presStyleLbl="node1" presStyleIdx="5" presStyleCnt="10">
        <dgm:presLayoutVars>
          <dgm:bulletEnabled val="1"/>
        </dgm:presLayoutVars>
      </dgm:prSet>
      <dgm:spPr/>
    </dgm:pt>
    <dgm:pt modelId="{7A861719-A4BE-41EE-8703-3BC5852A6BE0}" type="pres">
      <dgm:prSet presAssocID="{444709FC-C393-444F-8D7D-01BE6129123B}" presName="sibTrans" presStyleCnt="0"/>
      <dgm:spPr/>
    </dgm:pt>
    <dgm:pt modelId="{3946EDAB-561B-4481-9DA6-4F3E129870BC}" type="pres">
      <dgm:prSet presAssocID="{63766F67-7D38-4522-869E-18AEA0A84464}" presName="node" presStyleLbl="node1" presStyleIdx="6" presStyleCnt="10">
        <dgm:presLayoutVars>
          <dgm:bulletEnabled val="1"/>
        </dgm:presLayoutVars>
      </dgm:prSet>
      <dgm:spPr/>
    </dgm:pt>
    <dgm:pt modelId="{C8616C5B-1004-4AFB-B5FD-AD945B32C2A1}" type="pres">
      <dgm:prSet presAssocID="{E27EF080-6016-48D6-B119-639DDE65E18F}" presName="sibTrans" presStyleCnt="0"/>
      <dgm:spPr/>
    </dgm:pt>
    <dgm:pt modelId="{02B1EAE8-69DD-4ABC-B2CB-EE23E6155C7B}" type="pres">
      <dgm:prSet presAssocID="{E1146A7C-BDDC-4F71-A579-FD7223376106}" presName="node" presStyleLbl="node1" presStyleIdx="7" presStyleCnt="10">
        <dgm:presLayoutVars>
          <dgm:bulletEnabled val="1"/>
        </dgm:presLayoutVars>
      </dgm:prSet>
      <dgm:spPr/>
    </dgm:pt>
    <dgm:pt modelId="{8AE6979A-55B2-4662-AEB2-53A367EEB01E}" type="pres">
      <dgm:prSet presAssocID="{BF24BC53-7977-4F2F-945C-EBA8C693320C}" presName="sibTrans" presStyleCnt="0"/>
      <dgm:spPr/>
    </dgm:pt>
    <dgm:pt modelId="{CCD43FC5-FE91-4480-BC40-994C2CCE1F6C}" type="pres">
      <dgm:prSet presAssocID="{3318951A-FF11-49DB-A560-50C386374BF0}" presName="node" presStyleLbl="node1" presStyleIdx="8" presStyleCnt="10">
        <dgm:presLayoutVars>
          <dgm:bulletEnabled val="1"/>
        </dgm:presLayoutVars>
      </dgm:prSet>
      <dgm:spPr/>
    </dgm:pt>
    <dgm:pt modelId="{53682DF5-81A4-4F88-8337-EB73DBF6C7A7}" type="pres">
      <dgm:prSet presAssocID="{7E0CEC31-3F5D-4F9D-B39D-3DF2668F3EDE}" presName="sibTrans" presStyleCnt="0"/>
      <dgm:spPr/>
    </dgm:pt>
    <dgm:pt modelId="{F21C6F6B-FB1E-404E-B258-E72EBC3B96B5}" type="pres">
      <dgm:prSet presAssocID="{BCBC4F38-6027-4A4A-BF62-87851954866D}" presName="node" presStyleLbl="node1" presStyleIdx="9" presStyleCnt="10">
        <dgm:presLayoutVars>
          <dgm:bulletEnabled val="1"/>
        </dgm:presLayoutVars>
      </dgm:prSet>
      <dgm:spPr/>
    </dgm:pt>
  </dgm:ptLst>
  <dgm:cxnLst>
    <dgm:cxn modelId="{1185AF12-376A-417A-AB12-D58269FF3306}" type="presOf" srcId="{88DB0001-98F3-41F5-9BDC-FCDD1A690B66}" destId="{D40EC890-7D80-4772-B44B-ACC184032B28}" srcOrd="0" destOrd="0" presId="urn:microsoft.com/office/officeart/2005/8/layout/default"/>
    <dgm:cxn modelId="{E7777F22-8403-41AB-BF70-28CF1FFE02E7}" type="presOf" srcId="{E1146A7C-BDDC-4F71-A579-FD7223376106}" destId="{02B1EAE8-69DD-4ABC-B2CB-EE23E6155C7B}" srcOrd="0" destOrd="0" presId="urn:microsoft.com/office/officeart/2005/8/layout/default"/>
    <dgm:cxn modelId="{137B0329-3B07-449B-88EF-E003ADB34F1B}" srcId="{7D1A60FE-2285-4B69-B26A-7B864D2B9C30}" destId="{E1146A7C-BDDC-4F71-A579-FD7223376106}" srcOrd="7" destOrd="0" parTransId="{AD54CD56-758C-4E68-93B4-B92C58ADB464}" sibTransId="{BF24BC53-7977-4F2F-945C-EBA8C693320C}"/>
    <dgm:cxn modelId="{1E204F2B-F4A2-4D47-8E40-5E7D4330E4E9}" type="presOf" srcId="{22885B99-6F92-4561-92E7-7F7E72504F5C}" destId="{2728E0AA-9C2C-4B57-BD5D-3458FE64E326}" srcOrd="0" destOrd="0" presId="urn:microsoft.com/office/officeart/2005/8/layout/default"/>
    <dgm:cxn modelId="{D01DA42B-45DC-41A5-8471-B4C3005AE145}" type="presOf" srcId="{63766F67-7D38-4522-869E-18AEA0A84464}" destId="{3946EDAB-561B-4481-9DA6-4F3E129870BC}" srcOrd="0" destOrd="0" presId="urn:microsoft.com/office/officeart/2005/8/layout/default"/>
    <dgm:cxn modelId="{760BFE5C-FFC8-4DAF-B506-3B39D2BC70D8}" srcId="{7D1A60FE-2285-4B69-B26A-7B864D2B9C30}" destId="{168C3B8C-579A-4F84-968C-A62FDE2DC757}" srcOrd="5" destOrd="0" parTransId="{F33C8ADB-6284-4FF3-989B-63442F5CF9E1}" sibTransId="{444709FC-C393-444F-8D7D-01BE6129123B}"/>
    <dgm:cxn modelId="{7D22185F-8DDE-42C1-9A74-74DDFFFE2C9B}" srcId="{7D1A60FE-2285-4B69-B26A-7B864D2B9C30}" destId="{7BF20823-93E6-4647-B5AB-CBF9093D7768}" srcOrd="4" destOrd="0" parTransId="{A724B202-8E2A-49F4-A762-47EFBED03774}" sibTransId="{1CAD1AB8-1900-45D8-935B-C5BAE400858A}"/>
    <dgm:cxn modelId="{75138449-1FC0-45C6-9D52-19AA54992A5A}" srcId="{7D1A60FE-2285-4B69-B26A-7B864D2B9C30}" destId="{BCBC4F38-6027-4A4A-BF62-87851954866D}" srcOrd="9" destOrd="0" parTransId="{B6AF2068-549C-461E-ABFE-DCD8ACD946B0}" sibTransId="{BD17DB56-3B39-4764-9709-A3A8BD003B15}"/>
    <dgm:cxn modelId="{66F48550-8916-4B94-8E7A-84F1EAD750BE}" type="presOf" srcId="{7D1A60FE-2285-4B69-B26A-7B864D2B9C30}" destId="{AC0FBFAA-4C6F-48A1-8D52-EEDCA839F11B}" srcOrd="0" destOrd="0" presId="urn:microsoft.com/office/officeart/2005/8/layout/default"/>
    <dgm:cxn modelId="{F9B45E5A-F722-44E5-BDB0-53D269199A1C}" srcId="{7D1A60FE-2285-4B69-B26A-7B864D2B9C30}" destId="{22885B99-6F92-4561-92E7-7F7E72504F5C}" srcOrd="2" destOrd="0" parTransId="{57A57441-D136-403B-AAD0-604CDE0704B9}" sibTransId="{94097CE8-1415-47A8-A090-99BEF9CE437A}"/>
    <dgm:cxn modelId="{E2749D84-A666-4A91-8CBD-DC890E4ACE3D}" type="presOf" srcId="{168C3B8C-579A-4F84-968C-A62FDE2DC757}" destId="{4D469904-9A78-4C3A-8BAE-B6B915EF3355}" srcOrd="0" destOrd="0" presId="urn:microsoft.com/office/officeart/2005/8/layout/default"/>
    <dgm:cxn modelId="{D4BC4888-C529-4250-8BC1-E62B5BF4737F}" type="presOf" srcId="{BCBC4F38-6027-4A4A-BF62-87851954866D}" destId="{F21C6F6B-FB1E-404E-B258-E72EBC3B96B5}" srcOrd="0" destOrd="0" presId="urn:microsoft.com/office/officeart/2005/8/layout/default"/>
    <dgm:cxn modelId="{4C7A1793-9491-4D58-BDA7-C0E8563510E2}" type="presOf" srcId="{7BF20823-93E6-4647-B5AB-CBF9093D7768}" destId="{E0D409FE-BF91-4A69-B74C-7E91F92C6837}" srcOrd="0" destOrd="0" presId="urn:microsoft.com/office/officeart/2005/8/layout/default"/>
    <dgm:cxn modelId="{C46BCD93-1D32-415F-B1F8-3E080E1C8CD7}" srcId="{7D1A60FE-2285-4B69-B26A-7B864D2B9C30}" destId="{63766F67-7D38-4522-869E-18AEA0A84464}" srcOrd="6" destOrd="0" parTransId="{F969516A-D1E7-4E67-A784-C0F9E5AE6327}" sibTransId="{E27EF080-6016-48D6-B119-639DDE65E18F}"/>
    <dgm:cxn modelId="{BA936594-C2B3-4D12-930F-7216A4BB8BDF}" srcId="{7D1A60FE-2285-4B69-B26A-7B864D2B9C30}" destId="{3318951A-FF11-49DB-A560-50C386374BF0}" srcOrd="8" destOrd="0" parTransId="{A528D33D-1030-416A-AA7E-F09B2B1D313A}" sibTransId="{7E0CEC31-3F5D-4F9D-B39D-3DF2668F3EDE}"/>
    <dgm:cxn modelId="{CEE7DDA4-7267-4F08-8593-1FF7EC53C21C}" srcId="{7D1A60FE-2285-4B69-B26A-7B864D2B9C30}" destId="{88DB0001-98F3-41F5-9BDC-FCDD1A690B66}" srcOrd="0" destOrd="0" parTransId="{4D9CDC61-49BF-4EDA-8642-2D8E48530186}" sibTransId="{D21D23EC-E8BD-44D2-9D49-70BB89052BFE}"/>
    <dgm:cxn modelId="{2F83C1AC-2709-4D73-A962-64F9791A5DD0}" srcId="{7D1A60FE-2285-4B69-B26A-7B864D2B9C30}" destId="{DF42FF41-3EB4-452E-9E08-585700B3A004}" srcOrd="3" destOrd="0" parTransId="{A583AD38-34B4-4640-864A-C608D2E92811}" sibTransId="{1B09C995-F0C4-49E3-B3A8-368270A21340}"/>
    <dgm:cxn modelId="{A7FF3FBE-C405-4D8B-BF8A-3DB90CEBA4C4}" type="presOf" srcId="{3318951A-FF11-49DB-A560-50C386374BF0}" destId="{CCD43FC5-FE91-4480-BC40-994C2CCE1F6C}" srcOrd="0" destOrd="0" presId="urn:microsoft.com/office/officeart/2005/8/layout/default"/>
    <dgm:cxn modelId="{A1072CDA-13AF-40A1-AA1A-4CA967839857}" type="presOf" srcId="{DF42FF41-3EB4-452E-9E08-585700B3A004}" destId="{C3207769-A795-498C-BF90-ECD877D57A5F}" srcOrd="0" destOrd="0" presId="urn:microsoft.com/office/officeart/2005/8/layout/default"/>
    <dgm:cxn modelId="{9BCFEBDF-E317-454C-83DF-40BDCBF6B60A}" type="presOf" srcId="{2EAFDE08-85BF-48C0-A9F2-7B7BA2FC9BCE}" destId="{1D5C0FD3-DD8F-49C8-8EFA-8CB0F224921A}" srcOrd="0" destOrd="0" presId="urn:microsoft.com/office/officeart/2005/8/layout/default"/>
    <dgm:cxn modelId="{72639AF0-E051-4895-B0DE-6DF087477E51}" srcId="{7D1A60FE-2285-4B69-B26A-7B864D2B9C30}" destId="{2EAFDE08-85BF-48C0-A9F2-7B7BA2FC9BCE}" srcOrd="1" destOrd="0" parTransId="{C9D20F56-F7B1-4B94-8914-8CF4B584F9F9}" sibTransId="{B440BAFD-BCDD-4923-9D9C-1CC9A3ACAAA5}"/>
    <dgm:cxn modelId="{4C97434D-CC9E-410F-90C9-D7A179EF6EEC}" type="presParOf" srcId="{AC0FBFAA-4C6F-48A1-8D52-EEDCA839F11B}" destId="{D40EC890-7D80-4772-B44B-ACC184032B28}" srcOrd="0" destOrd="0" presId="urn:microsoft.com/office/officeart/2005/8/layout/default"/>
    <dgm:cxn modelId="{491D6247-6615-47FB-8C53-E0579D1BA04E}" type="presParOf" srcId="{AC0FBFAA-4C6F-48A1-8D52-EEDCA839F11B}" destId="{3F2B8273-DAC6-4B59-A4E9-D26DEEC63B32}" srcOrd="1" destOrd="0" presId="urn:microsoft.com/office/officeart/2005/8/layout/default"/>
    <dgm:cxn modelId="{721B2296-D59E-4FDD-8662-A0A0CC9FE077}" type="presParOf" srcId="{AC0FBFAA-4C6F-48A1-8D52-EEDCA839F11B}" destId="{1D5C0FD3-DD8F-49C8-8EFA-8CB0F224921A}" srcOrd="2" destOrd="0" presId="urn:microsoft.com/office/officeart/2005/8/layout/default"/>
    <dgm:cxn modelId="{6F90E8C4-2109-44C8-B84C-06ECC1D5F540}" type="presParOf" srcId="{AC0FBFAA-4C6F-48A1-8D52-EEDCA839F11B}" destId="{098B2C85-AB25-4968-96F3-384D18C383AE}" srcOrd="3" destOrd="0" presId="urn:microsoft.com/office/officeart/2005/8/layout/default"/>
    <dgm:cxn modelId="{3300E1D2-D55B-43BB-AB8E-19BB3CA02870}" type="presParOf" srcId="{AC0FBFAA-4C6F-48A1-8D52-EEDCA839F11B}" destId="{2728E0AA-9C2C-4B57-BD5D-3458FE64E326}" srcOrd="4" destOrd="0" presId="urn:microsoft.com/office/officeart/2005/8/layout/default"/>
    <dgm:cxn modelId="{E7C9B88F-2BEA-4E7D-884A-267425E06F72}" type="presParOf" srcId="{AC0FBFAA-4C6F-48A1-8D52-EEDCA839F11B}" destId="{7243F2B7-B7C9-4E7E-AF09-6ABB1F330595}" srcOrd="5" destOrd="0" presId="urn:microsoft.com/office/officeart/2005/8/layout/default"/>
    <dgm:cxn modelId="{7923404A-23CC-436B-BEEF-E17578D5D755}" type="presParOf" srcId="{AC0FBFAA-4C6F-48A1-8D52-EEDCA839F11B}" destId="{C3207769-A795-498C-BF90-ECD877D57A5F}" srcOrd="6" destOrd="0" presId="urn:microsoft.com/office/officeart/2005/8/layout/default"/>
    <dgm:cxn modelId="{9CAFEC8D-1116-4EA8-A4A6-D7A2C3B1CF78}" type="presParOf" srcId="{AC0FBFAA-4C6F-48A1-8D52-EEDCA839F11B}" destId="{8A610C32-FD75-424F-9A2C-86F2F695A3A8}" srcOrd="7" destOrd="0" presId="urn:microsoft.com/office/officeart/2005/8/layout/default"/>
    <dgm:cxn modelId="{079EEFB3-2F02-45C8-BC7D-747CB3D5D3A2}" type="presParOf" srcId="{AC0FBFAA-4C6F-48A1-8D52-EEDCA839F11B}" destId="{E0D409FE-BF91-4A69-B74C-7E91F92C6837}" srcOrd="8" destOrd="0" presId="urn:microsoft.com/office/officeart/2005/8/layout/default"/>
    <dgm:cxn modelId="{AB4A9514-AAA4-4A9D-9826-7D3360833188}" type="presParOf" srcId="{AC0FBFAA-4C6F-48A1-8D52-EEDCA839F11B}" destId="{BD16B786-AE4B-499F-8B64-92D9A06C1E61}" srcOrd="9" destOrd="0" presId="urn:microsoft.com/office/officeart/2005/8/layout/default"/>
    <dgm:cxn modelId="{BDB4F400-85E1-49CD-98FD-2F5978B60459}" type="presParOf" srcId="{AC0FBFAA-4C6F-48A1-8D52-EEDCA839F11B}" destId="{4D469904-9A78-4C3A-8BAE-B6B915EF3355}" srcOrd="10" destOrd="0" presId="urn:microsoft.com/office/officeart/2005/8/layout/default"/>
    <dgm:cxn modelId="{3C40081F-27CB-4D62-A415-802E7B5C09DE}" type="presParOf" srcId="{AC0FBFAA-4C6F-48A1-8D52-EEDCA839F11B}" destId="{7A861719-A4BE-41EE-8703-3BC5852A6BE0}" srcOrd="11" destOrd="0" presId="urn:microsoft.com/office/officeart/2005/8/layout/default"/>
    <dgm:cxn modelId="{9BD3F119-C9A9-42DA-AE76-853771271242}" type="presParOf" srcId="{AC0FBFAA-4C6F-48A1-8D52-EEDCA839F11B}" destId="{3946EDAB-561B-4481-9DA6-4F3E129870BC}" srcOrd="12" destOrd="0" presId="urn:microsoft.com/office/officeart/2005/8/layout/default"/>
    <dgm:cxn modelId="{7552446C-2BBC-4641-87CD-3466EEC87F50}" type="presParOf" srcId="{AC0FBFAA-4C6F-48A1-8D52-EEDCA839F11B}" destId="{C8616C5B-1004-4AFB-B5FD-AD945B32C2A1}" srcOrd="13" destOrd="0" presId="urn:microsoft.com/office/officeart/2005/8/layout/default"/>
    <dgm:cxn modelId="{16B73525-462E-4B5B-8CCC-7277B45941A4}" type="presParOf" srcId="{AC0FBFAA-4C6F-48A1-8D52-EEDCA839F11B}" destId="{02B1EAE8-69DD-4ABC-B2CB-EE23E6155C7B}" srcOrd="14" destOrd="0" presId="urn:microsoft.com/office/officeart/2005/8/layout/default"/>
    <dgm:cxn modelId="{EFE23B14-2129-4FDD-B492-213D5C4AE4EC}" type="presParOf" srcId="{AC0FBFAA-4C6F-48A1-8D52-EEDCA839F11B}" destId="{8AE6979A-55B2-4662-AEB2-53A367EEB01E}" srcOrd="15" destOrd="0" presId="urn:microsoft.com/office/officeart/2005/8/layout/default"/>
    <dgm:cxn modelId="{81232C78-42EA-4AA4-BD2F-7B7D09C47320}" type="presParOf" srcId="{AC0FBFAA-4C6F-48A1-8D52-EEDCA839F11B}" destId="{CCD43FC5-FE91-4480-BC40-994C2CCE1F6C}" srcOrd="16" destOrd="0" presId="urn:microsoft.com/office/officeart/2005/8/layout/default"/>
    <dgm:cxn modelId="{CCA0E5B0-AF93-4536-A56A-D7D7828C0414}" type="presParOf" srcId="{AC0FBFAA-4C6F-48A1-8D52-EEDCA839F11B}" destId="{53682DF5-81A4-4F88-8337-EB73DBF6C7A7}" srcOrd="17" destOrd="0" presId="urn:microsoft.com/office/officeart/2005/8/layout/default"/>
    <dgm:cxn modelId="{E0CC2E61-E2ED-40AF-B458-595DFEBE9D45}" type="presParOf" srcId="{AC0FBFAA-4C6F-48A1-8D52-EEDCA839F11B}" destId="{F21C6F6B-FB1E-404E-B258-E72EBC3B96B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84808-D66B-4F76-8FC9-57405E9FAE97}">
      <dsp:nvSpPr>
        <dsp:cNvPr id="0" name=""/>
        <dsp:cNvSpPr/>
      </dsp:nvSpPr>
      <dsp:spPr>
        <a:xfrm>
          <a:off x="2072399" y="137591"/>
          <a:ext cx="2762074" cy="17953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Violência institucional</a:t>
          </a:r>
          <a:endParaRPr lang="en-US" sz="2500" kern="1200"/>
        </a:p>
      </dsp:txBody>
      <dsp:txXfrm>
        <a:off x="2160041" y="225233"/>
        <a:ext cx="2586790" cy="1620064"/>
      </dsp:txXfrm>
    </dsp:sp>
    <dsp:sp modelId="{37635426-2B67-40B5-A2EE-A17ED2523997}">
      <dsp:nvSpPr>
        <dsp:cNvPr id="0" name=""/>
        <dsp:cNvSpPr/>
      </dsp:nvSpPr>
      <dsp:spPr>
        <a:xfrm>
          <a:off x="1061460" y="1035265"/>
          <a:ext cx="4783951" cy="4783951"/>
        </a:xfrm>
        <a:custGeom>
          <a:avLst/>
          <a:gdLst/>
          <a:ahLst/>
          <a:cxnLst/>
          <a:rect l="0" t="0" r="0" b="0"/>
          <a:pathLst>
            <a:path>
              <a:moveTo>
                <a:pt x="4142828" y="762232"/>
              </a:moveTo>
              <a:arcTo wR="2391975" hR="2391975" stAng="19023104" swAng="229956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9F89D-3324-4B32-9BBA-CE74FC99EAA3}">
      <dsp:nvSpPr>
        <dsp:cNvPr id="0" name=""/>
        <dsp:cNvSpPr/>
      </dsp:nvSpPr>
      <dsp:spPr>
        <a:xfrm>
          <a:off x="4143911" y="3725555"/>
          <a:ext cx="2762074" cy="179534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Falta de dados e registros públicos </a:t>
          </a:r>
          <a:endParaRPr lang="en-US" sz="2500" kern="1200"/>
        </a:p>
      </dsp:txBody>
      <dsp:txXfrm>
        <a:off x="4231553" y="3813197"/>
        <a:ext cx="2586790" cy="1620064"/>
      </dsp:txXfrm>
    </dsp:sp>
    <dsp:sp modelId="{B5B134CE-102C-4395-9214-FF82BB5DB998}">
      <dsp:nvSpPr>
        <dsp:cNvPr id="0" name=""/>
        <dsp:cNvSpPr/>
      </dsp:nvSpPr>
      <dsp:spPr>
        <a:xfrm>
          <a:off x="1061460" y="1035265"/>
          <a:ext cx="4783951" cy="4783951"/>
        </a:xfrm>
        <a:custGeom>
          <a:avLst/>
          <a:gdLst/>
          <a:ahLst/>
          <a:cxnLst/>
          <a:rect l="0" t="0" r="0" b="0"/>
          <a:pathLst>
            <a:path>
              <a:moveTo>
                <a:pt x="3124692" y="4668964"/>
              </a:moveTo>
              <a:arcTo wR="2391975" hR="2391975" stAng="4329734" swAng="2140531"/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1CBC1-BC59-436C-B552-92A9634BB2D9}">
      <dsp:nvSpPr>
        <dsp:cNvPr id="0" name=""/>
        <dsp:cNvSpPr/>
      </dsp:nvSpPr>
      <dsp:spPr>
        <a:xfrm>
          <a:off x="887" y="3725555"/>
          <a:ext cx="2762074" cy="179534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Subsidia produção de políticas específicas</a:t>
          </a:r>
          <a:endParaRPr lang="en-US" sz="2500" kern="1200"/>
        </a:p>
      </dsp:txBody>
      <dsp:txXfrm>
        <a:off x="88529" y="3813197"/>
        <a:ext cx="2586790" cy="1620064"/>
      </dsp:txXfrm>
    </dsp:sp>
    <dsp:sp modelId="{85D75D1D-8A8B-4AA9-9B4A-88896897676A}">
      <dsp:nvSpPr>
        <dsp:cNvPr id="0" name=""/>
        <dsp:cNvSpPr/>
      </dsp:nvSpPr>
      <dsp:spPr>
        <a:xfrm>
          <a:off x="1061460" y="1035265"/>
          <a:ext cx="4783951" cy="4783951"/>
        </a:xfrm>
        <a:custGeom>
          <a:avLst/>
          <a:gdLst/>
          <a:ahLst/>
          <a:cxnLst/>
          <a:rect l="0" t="0" r="0" b="0"/>
          <a:pathLst>
            <a:path>
              <a:moveTo>
                <a:pt x="7779" y="2199217"/>
              </a:moveTo>
              <a:arcTo wR="2391975" hR="2391975" stAng="11077334" swAng="2299562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EC890-7D80-4772-B44B-ACC184032B28}">
      <dsp:nvSpPr>
        <dsp:cNvPr id="0" name=""/>
        <dsp:cNvSpPr/>
      </dsp:nvSpPr>
      <dsp:spPr>
        <a:xfrm>
          <a:off x="802423" y="4120"/>
          <a:ext cx="2241812" cy="134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Mudanças legais, constitucionais e institucionais</a:t>
          </a:r>
          <a:endParaRPr lang="en-US" sz="1700" kern="1200" dirty="0"/>
        </a:p>
      </dsp:txBody>
      <dsp:txXfrm>
        <a:off x="802423" y="4120"/>
        <a:ext cx="2241812" cy="1345087"/>
      </dsp:txXfrm>
    </dsp:sp>
    <dsp:sp modelId="{1D5C0FD3-DD8F-49C8-8EFA-8CB0F224921A}">
      <dsp:nvSpPr>
        <dsp:cNvPr id="0" name=""/>
        <dsp:cNvSpPr/>
      </dsp:nvSpPr>
      <dsp:spPr>
        <a:xfrm>
          <a:off x="3268417" y="4120"/>
          <a:ext cx="2241812" cy="13450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Monitoramento internacional – condenação Brasil pela Corte IDH caso Favela Nova Brasília. </a:t>
          </a:r>
          <a:endParaRPr lang="en-US" sz="1700" kern="1200"/>
        </a:p>
      </dsp:txBody>
      <dsp:txXfrm>
        <a:off x="3268417" y="4120"/>
        <a:ext cx="2241812" cy="1345087"/>
      </dsp:txXfrm>
    </dsp:sp>
    <dsp:sp modelId="{2728E0AA-9C2C-4B57-BD5D-3458FE64E326}">
      <dsp:nvSpPr>
        <dsp:cNvPr id="0" name=""/>
        <dsp:cNvSpPr/>
      </dsp:nvSpPr>
      <dsp:spPr>
        <a:xfrm>
          <a:off x="5734411" y="4120"/>
          <a:ext cx="2241812" cy="13450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Condições prisionais </a:t>
          </a:r>
          <a:endParaRPr lang="en-US" sz="1700" kern="1200"/>
        </a:p>
      </dsp:txBody>
      <dsp:txXfrm>
        <a:off x="5734411" y="4120"/>
        <a:ext cx="2241812" cy="1345087"/>
      </dsp:txXfrm>
    </dsp:sp>
    <dsp:sp modelId="{C3207769-A795-498C-BF90-ECD877D57A5F}">
      <dsp:nvSpPr>
        <dsp:cNvPr id="0" name=""/>
        <dsp:cNvSpPr/>
      </dsp:nvSpPr>
      <dsp:spPr>
        <a:xfrm>
          <a:off x="802423" y="1573389"/>
          <a:ext cx="2241812" cy="13450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Liberdade de manifestação </a:t>
          </a:r>
          <a:endParaRPr lang="en-US" sz="1700" kern="1200" dirty="0"/>
        </a:p>
      </dsp:txBody>
      <dsp:txXfrm>
        <a:off x="802423" y="1573389"/>
        <a:ext cx="2241812" cy="1345087"/>
      </dsp:txXfrm>
    </dsp:sp>
    <dsp:sp modelId="{E0D409FE-BF91-4A69-B74C-7E91F92C6837}">
      <dsp:nvSpPr>
        <dsp:cNvPr id="0" name=""/>
        <dsp:cNvSpPr/>
      </dsp:nvSpPr>
      <dsp:spPr>
        <a:xfrm>
          <a:off x="3268417" y="1573389"/>
          <a:ext cx="2241812" cy="13450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Defensores de DH – desmonte no programa de proteção. </a:t>
          </a:r>
          <a:endParaRPr lang="en-US" sz="1700" kern="1200"/>
        </a:p>
      </dsp:txBody>
      <dsp:txXfrm>
        <a:off x="3268417" y="1573389"/>
        <a:ext cx="2241812" cy="1345087"/>
      </dsp:txXfrm>
    </dsp:sp>
    <dsp:sp modelId="{4D469904-9A78-4C3A-8BAE-B6B915EF3355}">
      <dsp:nvSpPr>
        <dsp:cNvPr id="0" name=""/>
        <dsp:cNvSpPr/>
      </dsp:nvSpPr>
      <dsp:spPr>
        <a:xfrm>
          <a:off x="5734411" y="1573389"/>
          <a:ext cx="2241812" cy="134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Conflitos por terra </a:t>
          </a:r>
          <a:endParaRPr lang="en-US" sz="1700" kern="1200"/>
        </a:p>
      </dsp:txBody>
      <dsp:txXfrm>
        <a:off x="5734411" y="1573389"/>
        <a:ext cx="2241812" cy="1345087"/>
      </dsp:txXfrm>
    </dsp:sp>
    <dsp:sp modelId="{3946EDAB-561B-4481-9DA6-4F3E129870BC}">
      <dsp:nvSpPr>
        <dsp:cNvPr id="0" name=""/>
        <dsp:cNvSpPr/>
      </dsp:nvSpPr>
      <dsp:spPr>
        <a:xfrm>
          <a:off x="802423" y="3142658"/>
          <a:ext cx="2241812" cy="13450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Direitos dos povos indígenas</a:t>
          </a:r>
          <a:endParaRPr lang="en-US" sz="1700" kern="1200"/>
        </a:p>
      </dsp:txBody>
      <dsp:txXfrm>
        <a:off x="802423" y="3142658"/>
        <a:ext cx="2241812" cy="1345087"/>
      </dsp:txXfrm>
    </dsp:sp>
    <dsp:sp modelId="{02B1EAE8-69DD-4ABC-B2CB-EE23E6155C7B}">
      <dsp:nvSpPr>
        <dsp:cNvPr id="0" name=""/>
        <dsp:cNvSpPr/>
      </dsp:nvSpPr>
      <dsp:spPr>
        <a:xfrm>
          <a:off x="3268417" y="3142658"/>
          <a:ext cx="2241812" cy="13450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Direitos de lésbicas, gays, bissexuais, transgêneros e </a:t>
          </a:r>
          <a:r>
            <a:rPr lang="pt-BR" sz="1700" kern="1200" dirty="0" err="1"/>
            <a:t>intersexos</a:t>
          </a:r>
          <a:endParaRPr lang="en-US" sz="1700" kern="1200" dirty="0"/>
        </a:p>
      </dsp:txBody>
      <dsp:txXfrm>
        <a:off x="3268417" y="3142658"/>
        <a:ext cx="2241812" cy="1345087"/>
      </dsp:txXfrm>
    </dsp:sp>
    <dsp:sp modelId="{CCD43FC5-FE91-4480-BC40-994C2CCE1F6C}">
      <dsp:nvSpPr>
        <dsp:cNvPr id="0" name=""/>
        <dsp:cNvSpPr/>
      </dsp:nvSpPr>
      <dsp:spPr>
        <a:xfrm>
          <a:off x="5734411" y="3142658"/>
          <a:ext cx="2241812" cy="13450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Liberdade de religião e crença </a:t>
          </a:r>
          <a:endParaRPr lang="en-US" sz="1700" kern="1200"/>
        </a:p>
      </dsp:txBody>
      <dsp:txXfrm>
        <a:off x="5734411" y="3142658"/>
        <a:ext cx="2241812" cy="1345087"/>
      </dsp:txXfrm>
    </dsp:sp>
    <dsp:sp modelId="{F21C6F6B-FB1E-404E-B258-E72EBC3B96B5}">
      <dsp:nvSpPr>
        <dsp:cNvPr id="0" name=""/>
        <dsp:cNvSpPr/>
      </dsp:nvSpPr>
      <dsp:spPr>
        <a:xfrm>
          <a:off x="3268417" y="4711927"/>
          <a:ext cx="2241812" cy="13450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Direitos das crianças. </a:t>
          </a:r>
          <a:endParaRPr lang="en-US" sz="1700" kern="1200"/>
        </a:p>
      </dsp:txBody>
      <dsp:txXfrm>
        <a:off x="3268417" y="4711927"/>
        <a:ext cx="2241812" cy="1345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9210FDE-521B-4A46-AA02-406310FD5BDF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02/03/20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D37AE00-31EC-4DE8-9FBA-223988707AA3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FE343FC-C272-478A-911A-F1654E58CB77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02/03/20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593D219-489D-438E-879E-F986D9105EB8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1C9E905-510C-47B7-9E59-43316CF52AB8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02/03/20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C7810E2-3A2F-4217-BEB3-580984176679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FABB191-6FDA-4E0B-A361-1619AFF656FC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02/03/20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9F3839D-DC2E-406B-9978-1F6B159E2A10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pt-BR" sz="2400" spc="-1" strike="noStrike">
                <a:solidFill>
                  <a:srgbClr val="8b8b8b"/>
                </a:solidFill>
                <a:latin typeface="Calibri"/>
              </a:rPr>
              <a:t>Edit Master text styles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3B704C5-61AC-4502-AFB3-44D81F6FBC57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02/03/20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EFDB043-0099-49B2-883F-D473EECF51BC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375120" y="394920"/>
            <a:ext cx="5720400" cy="6067800"/>
          </a:xfrm>
          <a:prstGeom prst="rect">
            <a:avLst/>
          </a:prstGeom>
          <a:solidFill>
            <a:srgbClr val="404040"/>
          </a:solidFill>
          <a:ln cap="sq" w="12708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TextShape 2"/>
          <p:cNvSpPr txBox="1"/>
          <p:nvPr/>
        </p:nvSpPr>
        <p:spPr>
          <a:xfrm>
            <a:off x="1018440" y="1053000"/>
            <a:ext cx="4458240" cy="30679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pt-BR" sz="5600" spc="-1" strike="noStrike">
                <a:solidFill>
                  <a:srgbClr val="ffffff"/>
                </a:solidFill>
                <a:latin typeface="Calibri Light"/>
              </a:rPr>
              <a:t>O que nós entendemos por Direitos Humanos?</a:t>
            </a:r>
            <a:endParaRPr b="0" lang="pt-BR" sz="5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TextShape 3"/>
          <p:cNvSpPr txBox="1"/>
          <p:nvPr/>
        </p:nvSpPr>
        <p:spPr>
          <a:xfrm>
            <a:off x="1018440" y="4291920"/>
            <a:ext cx="4458240" cy="151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pt-BR" sz="2400" spc="-1" strike="noStrike">
                <a:solidFill>
                  <a:srgbClr val="ff759c"/>
                </a:solidFill>
                <a:latin typeface="Calibri"/>
              </a:rPr>
              <a:t>Faculdade de Direito de Ribeirão Preto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pt-BR" sz="2400" spc="-1" strike="noStrike">
                <a:solidFill>
                  <a:srgbClr val="ff759c"/>
                </a:solidFill>
                <a:latin typeface="Calibri"/>
              </a:rPr>
              <a:t>Prof. Assoc. Fabiana Cristina Severi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209" name="Picture 3" descr=""/>
          <p:cNvPicPr/>
          <p:nvPr/>
        </p:nvPicPr>
        <p:blipFill>
          <a:blip r:embed="rId1"/>
          <a:srcRect l="0" t="0" r="0" b="5776"/>
          <a:stretch/>
        </p:blipFill>
        <p:spPr>
          <a:xfrm>
            <a:off x="6215760" y="12960"/>
            <a:ext cx="6009480" cy="5591880"/>
          </a:xfrm>
          <a:prstGeom prst="rect">
            <a:avLst/>
          </a:prstGeom>
          <a:ln>
            <a:noFill/>
          </a:ln>
        </p:spPr>
      </p:pic>
      <p:sp>
        <p:nvSpPr>
          <p:cNvPr id="210" name="Line 4"/>
          <p:cNvSpPr/>
          <p:nvPr/>
        </p:nvSpPr>
        <p:spPr>
          <a:xfrm>
            <a:off x="7629480" y="3429000"/>
            <a:ext cx="3108960" cy="0"/>
          </a:xfrm>
          <a:prstGeom prst="line">
            <a:avLst/>
          </a:prstGeom>
          <a:ln w="10152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Line 5"/>
          <p:cNvSpPr/>
          <p:nvPr/>
        </p:nvSpPr>
        <p:spPr>
          <a:xfrm>
            <a:off x="1113840" y="4201560"/>
            <a:ext cx="3400560" cy="0"/>
          </a:xfrm>
          <a:prstGeom prst="line">
            <a:avLst/>
          </a:prstGeom>
          <a:ln w="22320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2" name="Picture 4" descr=""/>
          <p:cNvPicPr/>
          <p:nvPr/>
        </p:nvPicPr>
        <p:blipFill>
          <a:blip r:embed="rId2"/>
          <a:stretch/>
        </p:blipFill>
        <p:spPr>
          <a:xfrm>
            <a:off x="10261440" y="5452560"/>
            <a:ext cx="1554840" cy="135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0" y="0"/>
            <a:ext cx="544644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7" name="Picture 11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48" name="TextShape 2"/>
          <p:cNvSpPr txBox="1"/>
          <p:nvPr/>
        </p:nvSpPr>
        <p:spPr>
          <a:xfrm>
            <a:off x="640080" y="2023200"/>
            <a:ext cx="3659400" cy="2820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pt-BR" sz="4000" spc="-1" strike="noStrike">
                <a:solidFill>
                  <a:srgbClr val="ffffff"/>
                </a:solidFill>
                <a:latin typeface="Calibri Light"/>
              </a:rPr>
              <a:t>Por que esse levantamento?</a:t>
            </a:r>
            <a:endParaRPr b="0" lang="pt-BR" sz="4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4183120869"/>
              </p:ext>
            </p:extLst>
          </p:nvPr>
        </p:nvGraphicFramePr>
        <p:xfrm>
          <a:off x="4299840" y="239040"/>
          <a:ext cx="6906600" cy="628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0" y="0"/>
            <a:ext cx="608184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1" name="Picture 11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52" name="TextShape 3"/>
          <p:cNvSpPr txBox="1"/>
          <p:nvPr/>
        </p:nvSpPr>
        <p:spPr>
          <a:xfrm>
            <a:off x="640080" y="2053800"/>
            <a:ext cx="3668760" cy="2759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ffffff"/>
                </a:solidFill>
                <a:latin typeface="Calibri Light"/>
              </a:rPr>
              <a:t>Violências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3" name="TextShape 4"/>
          <p:cNvSpPr txBox="1"/>
          <p:nvPr/>
        </p:nvSpPr>
        <p:spPr>
          <a:xfrm>
            <a:off x="4949280" y="562680"/>
            <a:ext cx="7021800" cy="61614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1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abusos cometidos contra ddhs no Brasil se exteriorizam através de atentados contra a vida e a integridade pessoal; ameaças e outras ações de hostilidade; violação de domicílio;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ingerências arbitrárias ou abusivas a instalações de entidades e em correspondência ou comunicações telefônicas ou eletrônicas; 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identificação de dddh como inimigos, a identificação entre a filiação política do defendido e a do defensor; 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atividades de inteligência e espionagem dirigidas contra d. de direitos humanos; 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restrições ao acesso à informação em poder do Estado;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desqualificação moral de ddhs, associando-os a “bandidos”; 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prisões arbitrárias, criminalização de ddhs e de movimentos sociais através de processos judiciais arbitrários. 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0" y="3600"/>
            <a:ext cx="5614560" cy="6857640"/>
          </a:xfrm>
          <a:prstGeom prst="rect">
            <a:avLst/>
          </a:prstGeom>
          <a:gradFill rotWithShape="0">
            <a:gsLst>
              <a:gs pos="0">
                <a:srgbClr val="4472c4">
                  <a:alpha val="60000"/>
                </a:srgbClr>
              </a:gs>
              <a:gs pos="100000">
                <a:srgbClr val="afabab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5" name="Picture 11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56" name="TextShape 2"/>
          <p:cNvSpPr txBox="1"/>
          <p:nvPr/>
        </p:nvSpPr>
        <p:spPr>
          <a:xfrm>
            <a:off x="4088160" y="170640"/>
            <a:ext cx="4977720" cy="14536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 Light"/>
              </a:rPr>
              <a:t>Conceito de Criminalização 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0" y="738720"/>
            <a:ext cx="5000040" cy="5400720"/>
          </a:xfrm>
          <a:custGeom>
            <a:avLst/>
            <a:gdLst/>
            <a:ahLst/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abc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8" name="Graphic 6" descr="Closed Quotation Mark"/>
          <p:cNvPicPr/>
          <p:nvPr/>
        </p:nvPicPr>
        <p:blipFill>
          <a:blip r:embed="rId2"/>
          <a:stretch/>
        </p:blipFill>
        <p:spPr>
          <a:xfrm>
            <a:off x="-146160" y="983520"/>
            <a:ext cx="3619800" cy="3619800"/>
          </a:xfrm>
          <a:prstGeom prst="rect">
            <a:avLst/>
          </a:prstGeom>
          <a:ln>
            <a:noFill/>
          </a:ln>
        </p:spPr>
      </p:pic>
      <p:sp>
        <p:nvSpPr>
          <p:cNvPr id="259" name="TextShape 4"/>
          <p:cNvSpPr txBox="1"/>
          <p:nvPr/>
        </p:nvSpPr>
        <p:spPr>
          <a:xfrm>
            <a:off x="3473640" y="1731600"/>
            <a:ext cx="8173080" cy="4494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000000"/>
                </a:solidFill>
                <a:latin typeface="Calibri"/>
              </a:rPr>
              <a:t>Processo estruturado de violência física e simbólica, que adquire ares de violência institucional (pública e privada) na medida em que seus agentes se utilizam de suas prerrogativas e funções para atribuir uma natureza essencialmente criminosa às manifestações sociais organizadas, e, a partir daí, sob o argumento de manter a democracia e a ordem, reprimir tais manifestações. 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0" y="0"/>
            <a:ext cx="608184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62" name="Picture 11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63" name="TextShape 3"/>
          <p:cNvSpPr txBox="1"/>
          <p:nvPr/>
        </p:nvSpPr>
        <p:spPr>
          <a:xfrm>
            <a:off x="640080" y="2053800"/>
            <a:ext cx="3668760" cy="2759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ffffff"/>
                </a:solidFill>
                <a:latin typeface="Calibri Light"/>
              </a:rPr>
              <a:t>Padrões de violência 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TextShape 4"/>
          <p:cNvSpPr txBox="1"/>
          <p:nvPr/>
        </p:nvSpPr>
        <p:spPr>
          <a:xfrm>
            <a:off x="4213800" y="562680"/>
            <a:ext cx="7977960" cy="5497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000" spc="-1" strike="noStrike">
                <a:solidFill>
                  <a:srgbClr val="000000"/>
                </a:solidFill>
                <a:latin typeface="Calibri"/>
              </a:rPr>
              <a:t>se expressam pela criminalização por via de ações na esfera judicial e pelo tratamento do conflito social por meio de mecanismos coercitivos e punitivos, como o emprego de força policial, milícias armadas e com a participação de outros atores públicos e privados</a:t>
            </a:r>
            <a:endParaRPr b="0" lang="pt-BR" sz="3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0" y="0"/>
            <a:ext cx="6090120" cy="6857640"/>
          </a:xfrm>
          <a:prstGeom prst="rect">
            <a:avLst/>
          </a:prstGeom>
          <a:gradFill rotWithShape="0">
            <a:gsLst>
              <a:gs pos="0">
                <a:srgbClr val="cc3a18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66" name="Picture 9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67" name="TextShape 2"/>
          <p:cNvSpPr txBox="1"/>
          <p:nvPr/>
        </p:nvSpPr>
        <p:spPr>
          <a:xfrm>
            <a:off x="640080" y="2053800"/>
            <a:ext cx="3668760" cy="2759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t-BR" sz="3400" spc="-1" strike="noStrike">
                <a:solidFill>
                  <a:srgbClr val="ffffff"/>
                </a:solidFill>
                <a:latin typeface="Calibri Light"/>
              </a:rPr>
              <a:t>Interseccionalidade </a:t>
            </a:r>
            <a:endParaRPr b="0" lang="pt-BR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TextShape 3"/>
          <p:cNvSpPr txBox="1"/>
          <p:nvPr/>
        </p:nvSpPr>
        <p:spPr>
          <a:xfrm>
            <a:off x="4949280" y="534600"/>
            <a:ext cx="6446880" cy="6681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000" spc="-1" strike="noStrike">
                <a:solidFill>
                  <a:srgbClr val="000000"/>
                </a:solidFill>
                <a:latin typeface="Calibri"/>
              </a:rPr>
              <a:t>A violência/criminalização vinda de qualquer dos agentes atinge de forma diferenciada essas defensoras e defensores de direitos humanos. Sabe-se, por exemplo, que as mulheres, muitas vezes, sofrem pressão no interior de suas famílias, o que as impedem de continuar na luta. Há ainda, relatos de dificuldades de organização das mulheres no interior dos movimentos sociais em decorrência de violências de gênero sofridas. </a:t>
            </a:r>
            <a:endParaRPr b="0" lang="pt-BR" sz="3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1354320" y="0"/>
            <a:ext cx="9482760" cy="6857640"/>
          </a:xfrm>
          <a:prstGeom prst="rect">
            <a:avLst/>
          </a:prstGeom>
          <a:gradFill rotWithShape="0">
            <a:gsLst>
              <a:gs pos="0">
                <a:srgbClr val="4472c4">
                  <a:alpha val="60000"/>
                </a:srgbClr>
              </a:gs>
              <a:gs pos="100000">
                <a:srgbClr val="afabab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70" name="Picture 18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71" name="CustomShape 2"/>
          <p:cNvSpPr/>
          <p:nvPr/>
        </p:nvSpPr>
        <p:spPr>
          <a:xfrm>
            <a:off x="2144520" y="0"/>
            <a:ext cx="7837200" cy="6857640"/>
          </a:xfrm>
          <a:custGeom>
            <a:avLst/>
            <a:gdLst/>
            <a:ahLst/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abc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TextShape 3"/>
          <p:cNvSpPr txBox="1"/>
          <p:nvPr/>
        </p:nvSpPr>
        <p:spPr>
          <a:xfrm>
            <a:off x="206280" y="967320"/>
            <a:ext cx="3160080" cy="28353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 Light"/>
              </a:rPr>
              <a:t>Outros temas de preocupação da AI</a:t>
            </a:r>
            <a:endParaRPr b="0" lang="pt-BR" sz="3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624228962"/>
              </p:ext>
            </p:extLst>
          </p:nvPr>
        </p:nvGraphicFramePr>
        <p:xfrm>
          <a:off x="2502360" y="398520"/>
          <a:ext cx="8778240" cy="60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 txBox="1"/>
          <p:nvPr/>
        </p:nvSpPr>
        <p:spPr>
          <a:xfrm>
            <a:off x="1136520" y="627480"/>
            <a:ext cx="747396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 Light"/>
              </a:rPr>
              <a:t>Informe 2017 – Anistia Internacional 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4" name="TextShape 2"/>
          <p:cNvSpPr txBox="1"/>
          <p:nvPr/>
        </p:nvSpPr>
        <p:spPr>
          <a:xfrm>
            <a:off x="1136520" y="2278080"/>
            <a:ext cx="7583040" cy="4579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Diversas propostas que ameaçavam direitos humanos e retrocediam adversamente as leis e políticas existentes avançaram em sua tramitação no processo legislativo. A violência e os homicídios aumentaram, afetando principalmente os jovens negros. Conflitos por terras e recursos naturais resultaram em dezenas de mortes. Os defensores dos direitos humanos não foram protegidos efetivamente. A polícia respondeu à maioria dos protestos com força excessiva e desnecessária. 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10089000" y="0"/>
            <a:ext cx="210276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CustomShape 4"/>
          <p:cNvSpPr/>
          <p:nvPr/>
        </p:nvSpPr>
        <p:spPr>
          <a:xfrm>
            <a:off x="8915400" y="2359080"/>
            <a:ext cx="2139840" cy="2139840"/>
          </a:xfrm>
          <a:prstGeom prst="ellipse">
            <a:avLst/>
          </a:prstGeom>
          <a:solidFill>
            <a:srgbClr val="ffffff"/>
          </a:solidFill>
          <a:ln w="2232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77" name="Graphic 6" descr="Checkmark"/>
          <p:cNvPicPr/>
          <p:nvPr/>
        </p:nvPicPr>
        <p:blipFill>
          <a:blip r:embed="rId1"/>
          <a:stretch/>
        </p:blipFill>
        <p:spPr>
          <a:xfrm>
            <a:off x="9414000" y="2857680"/>
            <a:ext cx="1142640" cy="114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 Light"/>
              </a:rPr>
              <a:t>Human Rights in 2018 - Global Advisor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Pesquisa conduzida em 28 países: Brasil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Realizada no ano de 2018 pela empresa </a:t>
            </a:r>
            <a:r>
              <a:rPr b="0" i="1" lang="pt-BR" sz="2800" spc="-1" strike="noStrike">
                <a:solidFill>
                  <a:srgbClr val="000000"/>
                </a:solidFill>
                <a:latin typeface="Calibri"/>
              </a:rPr>
              <a:t>Ipsos Public Affairs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(uma empresa de pesquisa global)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Pessoas entrevistadas eram maiores de idade, mas esse levantamento foi feito online, o que limita sua representatividade à parcela da população que tem acesso à internet, segundo a pesquisa característica de uma classe média emergente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Algumas respostas: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838080" y="1219320"/>
            <a:ext cx="10515240" cy="4957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Na opinião de </a:t>
            </a: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seis em cada dez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brasileiros, os dh apenas beneficiam pessoas que não os merecem, como </a:t>
            </a:r>
            <a:r>
              <a:rPr b="0" lang="pt-BR" sz="2800" spc="-1" strike="noStrike">
                <a:solidFill>
                  <a:srgbClr val="4472c4"/>
                </a:solidFill>
                <a:latin typeface="Calibri"/>
              </a:rPr>
              <a:t>criminosos e terroristas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69% 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consideram que é importante que haja uma lei para proteção dos direitos humanos. A percepção é de que existe a necessidade de direitos humanos, mas as pessoas discordam da maneira como são aplicados. A pesquisa indica que </a:t>
            </a:r>
            <a:r>
              <a:rPr b="1" lang="pt-BR" sz="2800" spc="-1" strike="noStrike">
                <a:solidFill>
                  <a:srgbClr val="9d1b65"/>
                </a:solidFill>
                <a:latin typeface="Calibri"/>
              </a:rPr>
              <a:t>as pessoas acham que os dh não são aplicados às pessoas que os mereceriam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e são aproveitados pelos que </a:t>
            </a:r>
            <a:r>
              <a:rPr b="1" i="1" lang="pt-BR" sz="2800" spc="-1" strike="noStrike">
                <a:solidFill>
                  <a:srgbClr val="9d1b65"/>
                </a:solidFill>
                <a:latin typeface="Calibri"/>
              </a:rPr>
              <a:t>não merecem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74%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dos entrevistados acreditam que algumas pessoas tiram vantagem injusta sobre direitos humanos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Os brasileiros estão entre os que mais concordam com a frase </a:t>
            </a: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"direitos humanos não significam nada no meu cotidiano"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 (28%), atrás apenas dos ouvidos na Arábia Saudita e na Índia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Which, if any, of these groups need the most protection for their Human Rights?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8" name="Content Placeholder 4" descr="A screenshot of a computer&#10;&#10;Description automatically generated"/>
          <p:cNvPicPr/>
          <p:nvPr/>
        </p:nvPicPr>
        <p:blipFill>
          <a:blip r:embed="rId1"/>
          <a:stretch/>
        </p:blipFill>
        <p:spPr>
          <a:xfrm>
            <a:off x="838080" y="1690560"/>
            <a:ext cx="10515240" cy="4676040"/>
          </a:xfrm>
          <a:prstGeom prst="rect">
            <a:avLst/>
          </a:prstGeom>
          <a:ln>
            <a:noFill/>
          </a:ln>
        </p:spPr>
      </p:pic>
      <p:sp>
        <p:nvSpPr>
          <p:cNvPr id="219" name="CustomShape 2"/>
          <p:cNvSpPr/>
          <p:nvPr/>
        </p:nvSpPr>
        <p:spPr>
          <a:xfrm>
            <a:off x="4538160" y="2392200"/>
            <a:ext cx="253800" cy="3669480"/>
          </a:xfrm>
          <a:prstGeom prst="rect">
            <a:avLst/>
          </a:prstGeom>
          <a:noFill/>
          <a:ln w="5724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3"/>
          <p:cNvSpPr/>
          <p:nvPr/>
        </p:nvSpPr>
        <p:spPr>
          <a:xfrm>
            <a:off x="2844720" y="3200400"/>
            <a:ext cx="45360" cy="453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4"/>
          <p:cNvSpPr/>
          <p:nvPr/>
        </p:nvSpPr>
        <p:spPr>
          <a:xfrm>
            <a:off x="2557080" y="3792960"/>
            <a:ext cx="45360" cy="453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5"/>
          <p:cNvSpPr/>
          <p:nvPr/>
        </p:nvSpPr>
        <p:spPr>
          <a:xfrm>
            <a:off x="3149640" y="3996360"/>
            <a:ext cx="45360" cy="453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3000"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And from the list below, which four or five, if any, do you think are most important to protect as Human Rights?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4" name="Content Placeholder 4" descr="A screenshot of a computer&#10;&#10;Description automatically generated"/>
          <p:cNvPicPr/>
          <p:nvPr/>
        </p:nvPicPr>
        <p:blipFill>
          <a:blip r:embed="rId1"/>
          <a:stretch/>
        </p:blipFill>
        <p:spPr>
          <a:xfrm>
            <a:off x="838080" y="1825560"/>
            <a:ext cx="10845360" cy="4574880"/>
          </a:xfrm>
          <a:prstGeom prst="rect">
            <a:avLst/>
          </a:prstGeom>
          <a:ln>
            <a:noFill/>
          </a:ln>
        </p:spPr>
      </p:pic>
      <p:sp>
        <p:nvSpPr>
          <p:cNvPr id="225" name="CustomShape 2"/>
          <p:cNvSpPr/>
          <p:nvPr/>
        </p:nvSpPr>
        <p:spPr>
          <a:xfrm>
            <a:off x="4876920" y="2425320"/>
            <a:ext cx="277920" cy="3511440"/>
          </a:xfrm>
          <a:prstGeom prst="rect">
            <a:avLst/>
          </a:prstGeom>
          <a:noFill/>
          <a:ln w="5724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0" y="0"/>
            <a:ext cx="4058640" cy="685764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TextShape 2"/>
          <p:cNvSpPr txBox="1"/>
          <p:nvPr/>
        </p:nvSpPr>
        <p:spPr>
          <a:xfrm>
            <a:off x="838080" y="1412640"/>
            <a:ext cx="2898720" cy="4363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</a:pPr>
            <a:r>
              <a:rPr b="0" lang="pt-BR" sz="4000" spc="-1" strike="noStrike">
                <a:solidFill>
                  <a:srgbClr val="ffffff"/>
                </a:solidFill>
                <a:latin typeface="Calibri Light"/>
              </a:rPr>
              <a:t>1) Grupos que mais precisam de proteção</a:t>
            </a:r>
            <a:br/>
            <a:r>
              <a:rPr b="0" lang="pt-BR" sz="4000" spc="-1" strike="noStrike">
                <a:solidFill>
                  <a:srgbClr val="ffffff"/>
                </a:solidFill>
                <a:latin typeface="Calibri Light"/>
              </a:rPr>
              <a:t>2)Direitos que merecem ser defendidos</a:t>
            </a:r>
            <a:endParaRPr b="0" lang="pt-BR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TextShape 3"/>
          <p:cNvSpPr txBox="1"/>
          <p:nvPr/>
        </p:nvSpPr>
        <p:spPr>
          <a:xfrm>
            <a:off x="4380840" y="1412640"/>
            <a:ext cx="3426840" cy="4363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 (Body)"/>
              </a:rPr>
              <a:t>crianças (56%)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 (Body)"/>
              </a:rPr>
              <a:t>idosos (55%)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 (Body)"/>
              </a:rPr>
              <a:t>pessoas com deficiência (46%)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 (Body)"/>
              </a:rPr>
              <a:t>mulheres (</a:t>
            </a:r>
            <a:r>
              <a:rPr b="1" lang="pt-BR" sz="2800" spc="-1" strike="noStrike">
                <a:solidFill>
                  <a:srgbClr val="ff0000"/>
                </a:solidFill>
                <a:latin typeface="Calibri (Body)"/>
              </a:rPr>
              <a:t>39%</a:t>
            </a:r>
            <a:r>
              <a:rPr b="0" lang="pt-BR" sz="2800" spc="-1" strike="noStrike">
                <a:solidFill>
                  <a:srgbClr val="000000"/>
                </a:solidFill>
                <a:latin typeface="Calibri (Body)"/>
              </a:rPr>
              <a:t>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 (Body)"/>
              </a:rPr>
              <a:t>pessoas de baixa renda (38%)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pessoas LGBT (</a:t>
            </a: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21%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minorias étnicas (</a:t>
            </a: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16%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Line 4"/>
          <p:cNvSpPr/>
          <p:nvPr/>
        </p:nvSpPr>
        <p:spPr>
          <a:xfrm>
            <a:off x="8129520" y="1412280"/>
            <a:ext cx="0" cy="3657600"/>
          </a:xfrm>
          <a:prstGeom prst="line">
            <a:avLst/>
          </a:prstGeom>
          <a:ln w="126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TextShape 5"/>
          <p:cNvSpPr txBox="1"/>
          <p:nvPr/>
        </p:nvSpPr>
        <p:spPr>
          <a:xfrm>
            <a:off x="8451720" y="1412640"/>
            <a:ext cx="3197520" cy="4363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9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direito à segurança (38%)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direito à vida (36%)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direito das crianças à educação gratuita (32%)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direito à liberdade da escravidão ou do trabalho forçado (</a:t>
            </a: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29%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direito de não ser discriminado (28%)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direito ao aborto (</a:t>
            </a:r>
            <a:r>
              <a:rPr b="1" lang="pt-BR" sz="2800" spc="-1" strike="noStrike">
                <a:solidFill>
                  <a:srgbClr val="ff0000"/>
                </a:solidFill>
                <a:latin typeface="Calibri"/>
              </a:rPr>
              <a:t>5%</a:t>
            </a: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1953720" y="0"/>
            <a:ext cx="8283960" cy="6857640"/>
          </a:xfrm>
          <a:custGeom>
            <a:avLst/>
            <a:gdLst/>
            <a:ahLst/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2"/>
          <p:cNvSpPr/>
          <p:nvPr/>
        </p:nvSpPr>
        <p:spPr>
          <a:xfrm>
            <a:off x="2118240" y="0"/>
            <a:ext cx="7954920" cy="6857640"/>
          </a:xfrm>
          <a:custGeom>
            <a:avLst/>
            <a:gdLst/>
            <a:ahLst/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TextShape 3"/>
          <p:cNvSpPr txBox="1"/>
          <p:nvPr/>
        </p:nvSpPr>
        <p:spPr>
          <a:xfrm>
            <a:off x="2555640" y="1441800"/>
            <a:ext cx="7080480" cy="39736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pt-BR" sz="5400" spc="-1" strike="noStrike">
                <a:solidFill>
                  <a:srgbClr val="0d0d0d"/>
                </a:solidFill>
                <a:latin typeface="Calibri Light"/>
              </a:rPr>
              <a:t>E qual a importância de refletirmos sobre a perspectiva brasileira sobre os direitos humanos??  </a:t>
            </a:r>
            <a:endParaRPr b="0" lang="pt-BR" sz="5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5454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1"/>
          <p:cNvGrpSpPr/>
          <p:nvPr/>
        </p:nvGrpSpPr>
        <p:grpSpPr>
          <a:xfrm>
            <a:off x="1155600" y="498240"/>
            <a:ext cx="9902160" cy="5860800"/>
            <a:chOff x="1155600" y="498240"/>
            <a:chExt cx="9902160" cy="5860800"/>
          </a:xfrm>
        </p:grpSpPr>
        <p:sp>
          <p:nvSpPr>
            <p:cNvPr id="235" name="CustomShape 2"/>
            <p:cNvSpPr/>
            <p:nvPr/>
          </p:nvSpPr>
          <p:spPr>
            <a:xfrm>
              <a:off x="1155600" y="498240"/>
              <a:ext cx="5860800" cy="5860800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6" name="CustomShape 3"/>
            <p:cNvSpPr/>
            <p:nvPr/>
          </p:nvSpPr>
          <p:spPr>
            <a:xfrm>
              <a:off x="5196960" y="498240"/>
              <a:ext cx="5860800" cy="5860800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7" name="CustomShape 4"/>
            <p:cNvSpPr/>
            <p:nvPr/>
          </p:nvSpPr>
          <p:spPr>
            <a:xfrm>
              <a:off x="3165480" y="498240"/>
              <a:ext cx="5860800" cy="5860800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8" name="TextShape 5"/>
          <p:cNvSpPr txBox="1"/>
          <p:nvPr/>
        </p:nvSpPr>
        <p:spPr>
          <a:xfrm>
            <a:off x="1523880" y="4495680"/>
            <a:ext cx="9143640" cy="761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pt-BR" sz="1800" spc="-1" strike="noStrike">
                <a:solidFill>
                  <a:srgbClr val="ffffff"/>
                </a:solidFill>
                <a:latin typeface="Calibri"/>
              </a:rPr>
              <a:t>Dados do Comitê Brasileiro de Defensoras e Defensores de DH  (2017)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CustomShape 6"/>
          <p:cNvSpPr/>
          <p:nvPr/>
        </p:nvSpPr>
        <p:spPr>
          <a:xfrm>
            <a:off x="0" y="2514600"/>
            <a:ext cx="12191760" cy="18284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TextShape 7"/>
          <p:cNvSpPr txBox="1"/>
          <p:nvPr/>
        </p:nvSpPr>
        <p:spPr>
          <a:xfrm>
            <a:off x="1523880" y="2776680"/>
            <a:ext cx="9143640" cy="1380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pt-BR" sz="3100" spc="-1" strike="noStrike">
                <a:solidFill>
                  <a:srgbClr val="44546a"/>
                </a:solidFill>
                <a:latin typeface="Calibri Light"/>
              </a:rPr>
              <a:t>Criminalização e violência contra defensoras e defensores de direitos humanos no Brasil </a:t>
            </a:r>
            <a:br/>
            <a:endParaRPr b="0" lang="pt-BR" sz="3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0" y="0"/>
            <a:ext cx="608184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3" name="Picture 12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44" name="TextShape 3"/>
          <p:cNvSpPr txBox="1"/>
          <p:nvPr/>
        </p:nvSpPr>
        <p:spPr>
          <a:xfrm>
            <a:off x="640080" y="2053800"/>
            <a:ext cx="3668760" cy="2759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ffffff"/>
                </a:solidFill>
                <a:latin typeface="Calibri Light"/>
              </a:rPr>
              <a:t>Quem são defensore/as de dh?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TextShape 4"/>
          <p:cNvSpPr txBox="1"/>
          <p:nvPr/>
        </p:nvSpPr>
        <p:spPr>
          <a:xfrm>
            <a:off x="5176800" y="703440"/>
            <a:ext cx="6738120" cy="6154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600" spc="-1" strike="noStrike">
                <a:solidFill>
                  <a:srgbClr val="000000"/>
                </a:solidFill>
                <a:latin typeface="Calibri"/>
              </a:rPr>
              <a:t>ONU: indivíduos, grupos, organizações, povos, movimentos sociais e outras coletividades que atuam na luta pela eliminação efetiva de todas as violações de direitos e liberdades fundamentais dos povos e indivíduos, incluindo os que buscam conquistar novos direitos individuais e coletivos políticos, sociais, econômicos, culturais e ambientais que ainda não assumiram forma jurídica ou definição conceitual específica. Organizações que resistem politicamente aos modelos de organização do capital, às estratégias de deslegitimação e criminalização e à ausência de reconhecimento social de suas demandas. </a:t>
            </a: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LibreOffice/6.3.4.2$Windows_X86_64 LibreOffice_project/60da17e045e08f1793c57c00ba83cdfce946d0aa</Application>
  <Words>843</Words>
  <Paragraphs>67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2019-02-28T16:09:58Z</dcterms:created>
  <dc:creator>InaraFlora Cipriano Firmino</dc:creator>
  <dc:description/>
  <dc:language>pt-BR</dc:language>
  <cp:lastModifiedBy>InaraFlora Cipriano Firmino</cp:lastModifiedBy>
  <dcterms:modified xsi:type="dcterms:W3CDTF">2019-02-28T17:16:47Z</dcterms:modified>
  <cp:revision>1</cp:revision>
  <dc:subject/>
  <dc:title>O que nós entendemos por Direitos Humanos?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