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43"/>
  </p:notesMasterIdLst>
  <p:handoutMasterIdLst>
    <p:handoutMasterId r:id="rId44"/>
  </p:handoutMasterIdLst>
  <p:sldIdLst>
    <p:sldId id="1277" r:id="rId2"/>
    <p:sldId id="1278" r:id="rId3"/>
    <p:sldId id="1279" r:id="rId4"/>
    <p:sldId id="1280" r:id="rId5"/>
    <p:sldId id="1281" r:id="rId6"/>
    <p:sldId id="1282" r:id="rId7"/>
    <p:sldId id="1283" r:id="rId8"/>
    <p:sldId id="1284" r:id="rId9"/>
    <p:sldId id="1285" r:id="rId10"/>
    <p:sldId id="1286" r:id="rId11"/>
    <p:sldId id="1287" r:id="rId12"/>
    <p:sldId id="1291" r:id="rId13"/>
    <p:sldId id="1292" r:id="rId14"/>
    <p:sldId id="1298" r:id="rId15"/>
    <p:sldId id="1313" r:id="rId16"/>
    <p:sldId id="1314" r:id="rId17"/>
    <p:sldId id="1315" r:id="rId18"/>
    <p:sldId id="1316" r:id="rId19"/>
    <p:sldId id="1317" r:id="rId20"/>
    <p:sldId id="1318" r:id="rId21"/>
    <p:sldId id="1319" r:id="rId22"/>
    <p:sldId id="326" r:id="rId23"/>
    <p:sldId id="359" r:id="rId24"/>
    <p:sldId id="367" r:id="rId25"/>
    <p:sldId id="337" r:id="rId26"/>
    <p:sldId id="360" r:id="rId27"/>
    <p:sldId id="361" r:id="rId28"/>
    <p:sldId id="364" r:id="rId29"/>
    <p:sldId id="363" r:id="rId30"/>
    <p:sldId id="368" r:id="rId31"/>
    <p:sldId id="340" r:id="rId32"/>
    <p:sldId id="369" r:id="rId33"/>
    <p:sldId id="370" r:id="rId34"/>
    <p:sldId id="373" r:id="rId35"/>
    <p:sldId id="374" r:id="rId36"/>
    <p:sldId id="396" r:id="rId37"/>
    <p:sldId id="398" r:id="rId38"/>
    <p:sldId id="399" r:id="rId39"/>
    <p:sldId id="372" r:id="rId40"/>
    <p:sldId id="395" r:id="rId41"/>
    <p:sldId id="393" r:id="rId42"/>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8590" autoAdjust="0"/>
  </p:normalViewPr>
  <p:slideViewPr>
    <p:cSldViewPr>
      <p:cViewPr varScale="1">
        <p:scale>
          <a:sx n="83" d="100"/>
          <a:sy n="83" d="100"/>
        </p:scale>
        <p:origin x="90" y="33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8740B-8D10-4995-9938-3F3913EF0BC3}"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pt-BR"/>
        </a:p>
      </dgm:t>
    </dgm:pt>
    <dgm:pt modelId="{769599E8-26B7-4B8D-B27D-14AF2956DB80}">
      <dgm:prSet phldrT="[Texto]" custT="1"/>
      <dgm:spPr/>
      <dgm:t>
        <a:bodyPr/>
        <a:lstStyle/>
        <a:p>
          <a:r>
            <a:rPr lang="pt-BR" sz="2800" dirty="0"/>
            <a:t>O Caminho do Levante</a:t>
          </a:r>
        </a:p>
      </dgm:t>
    </dgm:pt>
    <dgm:pt modelId="{799D7D0F-01AE-44B9-BF9A-FAFA897EBE09}" type="parTrans" cxnId="{9A0611B8-B5D5-4B48-934A-927548F6F0DC}">
      <dgm:prSet/>
      <dgm:spPr/>
      <dgm:t>
        <a:bodyPr/>
        <a:lstStyle/>
        <a:p>
          <a:endParaRPr lang="pt-BR" sz="1400"/>
        </a:p>
      </dgm:t>
    </dgm:pt>
    <dgm:pt modelId="{0F782BF1-626A-4D5D-962C-83CD48770061}" type="sibTrans" cxnId="{9A0611B8-B5D5-4B48-934A-927548F6F0DC}">
      <dgm:prSet/>
      <dgm:spPr/>
      <dgm:t>
        <a:bodyPr/>
        <a:lstStyle/>
        <a:p>
          <a:endParaRPr lang="pt-BR" sz="1400"/>
        </a:p>
      </dgm:t>
    </dgm:pt>
    <dgm:pt modelId="{4E9F6F60-E72C-4FBD-859B-ABAF87D37B78}">
      <dgm:prSet phldrT="[Texto]" custT="1"/>
      <dgm:spPr/>
      <dgm:t>
        <a:bodyPr/>
        <a:lstStyle/>
        <a:p>
          <a:r>
            <a:rPr lang="pt-BR" sz="2000" dirty="0"/>
            <a:t>Comércio mediterrâneo</a:t>
          </a:r>
        </a:p>
      </dgm:t>
    </dgm:pt>
    <dgm:pt modelId="{56CF883F-5FEB-4EF1-904B-49F876E5B81F}" type="parTrans" cxnId="{637104B3-6518-4EDF-858E-EDD29F991B3D}">
      <dgm:prSet/>
      <dgm:spPr/>
      <dgm:t>
        <a:bodyPr/>
        <a:lstStyle/>
        <a:p>
          <a:endParaRPr lang="pt-BR" sz="1400"/>
        </a:p>
      </dgm:t>
    </dgm:pt>
    <dgm:pt modelId="{F01B756F-AF5A-4431-8179-231269750738}" type="sibTrans" cxnId="{637104B3-6518-4EDF-858E-EDD29F991B3D}">
      <dgm:prSet/>
      <dgm:spPr/>
      <dgm:t>
        <a:bodyPr/>
        <a:lstStyle/>
        <a:p>
          <a:endParaRPr lang="pt-BR" sz="1400"/>
        </a:p>
      </dgm:t>
    </dgm:pt>
    <dgm:pt modelId="{EE7D0CE6-AF3E-4A05-B0A9-602FA48FF7DE}">
      <dgm:prSet phldrT="[Texto]" custT="1"/>
      <dgm:spPr/>
      <dgm:t>
        <a:bodyPr/>
        <a:lstStyle/>
        <a:p>
          <a:r>
            <a:rPr lang="pt-BR" sz="2800" dirty="0"/>
            <a:t>Ocupação do Marrocos</a:t>
          </a:r>
        </a:p>
      </dgm:t>
    </dgm:pt>
    <dgm:pt modelId="{B90A188A-5298-4C4D-BA45-EA0BDA7F4C02}" type="parTrans" cxnId="{9E5285B0-D7BC-447B-8E9C-1A04E60813F0}">
      <dgm:prSet/>
      <dgm:spPr/>
      <dgm:t>
        <a:bodyPr/>
        <a:lstStyle/>
        <a:p>
          <a:endParaRPr lang="pt-BR" sz="1400"/>
        </a:p>
      </dgm:t>
    </dgm:pt>
    <dgm:pt modelId="{F9D4EE6F-CAC4-459E-8588-3710BEDA5944}" type="sibTrans" cxnId="{9E5285B0-D7BC-447B-8E9C-1A04E60813F0}">
      <dgm:prSet/>
      <dgm:spPr/>
      <dgm:t>
        <a:bodyPr/>
        <a:lstStyle/>
        <a:p>
          <a:endParaRPr lang="pt-BR" sz="1400"/>
        </a:p>
      </dgm:t>
    </dgm:pt>
    <dgm:pt modelId="{3AF56E01-2CCB-411D-92AD-A1078E857A29}">
      <dgm:prSet phldrT="[Texto]" custT="1"/>
      <dgm:spPr/>
      <dgm:t>
        <a:bodyPr/>
        <a:lstStyle/>
        <a:p>
          <a:r>
            <a:rPr lang="pt-BR" sz="2000" dirty="0"/>
            <a:t>A questão da territorialidade</a:t>
          </a:r>
        </a:p>
      </dgm:t>
    </dgm:pt>
    <dgm:pt modelId="{F2810DF7-B2AC-4404-B458-FB0AC66EFEFF}" type="parTrans" cxnId="{DE7A0023-0C67-4691-9454-2281E4A8534D}">
      <dgm:prSet/>
      <dgm:spPr/>
      <dgm:t>
        <a:bodyPr/>
        <a:lstStyle/>
        <a:p>
          <a:endParaRPr lang="pt-BR" sz="1400"/>
        </a:p>
      </dgm:t>
    </dgm:pt>
    <dgm:pt modelId="{2D8A1AFC-6981-4E64-BFAC-7FB15F60EC8E}" type="sibTrans" cxnId="{DE7A0023-0C67-4691-9454-2281E4A8534D}">
      <dgm:prSet/>
      <dgm:spPr/>
      <dgm:t>
        <a:bodyPr/>
        <a:lstStyle/>
        <a:p>
          <a:endParaRPr lang="pt-BR" sz="1400"/>
        </a:p>
      </dgm:t>
    </dgm:pt>
    <dgm:pt modelId="{43DAAEA8-D3D4-4A37-97B2-05E3CC246824}">
      <dgm:prSet phldrT="[Texto]" custT="1"/>
      <dgm:spPr/>
      <dgm:t>
        <a:bodyPr/>
        <a:lstStyle/>
        <a:p>
          <a:r>
            <a:rPr lang="pt-BR" sz="2800" dirty="0"/>
            <a:t>A ocupação da costa africana</a:t>
          </a:r>
        </a:p>
      </dgm:t>
    </dgm:pt>
    <dgm:pt modelId="{2D6F0D31-2E49-4C76-95CD-79823079760B}" type="parTrans" cxnId="{9952941D-37AC-45DB-8CD7-1F3FFB5369FF}">
      <dgm:prSet/>
      <dgm:spPr/>
      <dgm:t>
        <a:bodyPr/>
        <a:lstStyle/>
        <a:p>
          <a:endParaRPr lang="pt-BR" sz="1400"/>
        </a:p>
      </dgm:t>
    </dgm:pt>
    <dgm:pt modelId="{2136858A-3480-47F2-8485-660F5A1B4F0E}" type="sibTrans" cxnId="{9952941D-37AC-45DB-8CD7-1F3FFB5369FF}">
      <dgm:prSet/>
      <dgm:spPr/>
      <dgm:t>
        <a:bodyPr/>
        <a:lstStyle/>
        <a:p>
          <a:endParaRPr lang="pt-BR" sz="1400"/>
        </a:p>
      </dgm:t>
    </dgm:pt>
    <dgm:pt modelId="{E76E304F-5F28-41C4-AF23-F5BA52E92973}">
      <dgm:prSet phldrT="[Texto]" custT="1"/>
      <dgm:spPr/>
      <dgm:t>
        <a:bodyPr/>
        <a:lstStyle/>
        <a:p>
          <a:r>
            <a:rPr lang="pt-BR" sz="2000" dirty="0"/>
            <a:t>Comércio Atlântico; ouro; escravos</a:t>
          </a:r>
        </a:p>
      </dgm:t>
    </dgm:pt>
    <dgm:pt modelId="{040B7296-5921-4CF7-AD3B-6D0045605186}" type="parTrans" cxnId="{BEF69D82-2AA2-4232-AEC8-2CCA5C122ABA}">
      <dgm:prSet/>
      <dgm:spPr/>
      <dgm:t>
        <a:bodyPr/>
        <a:lstStyle/>
        <a:p>
          <a:endParaRPr lang="pt-BR" sz="1400"/>
        </a:p>
      </dgm:t>
    </dgm:pt>
    <dgm:pt modelId="{9D09271C-AB13-48B1-B43E-4BFC7C8C238A}" type="sibTrans" cxnId="{BEF69D82-2AA2-4232-AEC8-2CCA5C122ABA}">
      <dgm:prSet/>
      <dgm:spPr/>
      <dgm:t>
        <a:bodyPr/>
        <a:lstStyle/>
        <a:p>
          <a:endParaRPr lang="pt-BR" sz="1400"/>
        </a:p>
      </dgm:t>
    </dgm:pt>
    <dgm:pt modelId="{82E98E2A-545D-4F18-A8E3-D5F781862820}" type="pres">
      <dgm:prSet presAssocID="{A428740B-8D10-4995-9938-3F3913EF0BC3}" presName="linear" presStyleCnt="0">
        <dgm:presLayoutVars>
          <dgm:dir/>
          <dgm:resizeHandles val="exact"/>
        </dgm:presLayoutVars>
      </dgm:prSet>
      <dgm:spPr/>
    </dgm:pt>
    <dgm:pt modelId="{28C0EFC7-68CB-4ADC-AE6D-D35B3E9C1848}" type="pres">
      <dgm:prSet presAssocID="{769599E8-26B7-4B8D-B27D-14AF2956DB80}" presName="comp" presStyleCnt="0"/>
      <dgm:spPr/>
    </dgm:pt>
    <dgm:pt modelId="{A8F9966C-33E9-4F63-831D-28F91A5F7490}" type="pres">
      <dgm:prSet presAssocID="{769599E8-26B7-4B8D-B27D-14AF2956DB80}" presName="box" presStyleLbl="node1" presStyleIdx="0" presStyleCnt="3" custLinFactNeighborX="-409" custLinFactNeighborY="590"/>
      <dgm:spPr/>
    </dgm:pt>
    <dgm:pt modelId="{C2E49E02-42E4-46E1-94C7-EE6FB017FD9C}" type="pres">
      <dgm:prSet presAssocID="{769599E8-26B7-4B8D-B27D-14AF2956DB80}" presName="img" presStyleLbl="fgImgPlace1" presStyleIdx="0" presStyleCnt="3"/>
      <dgm:spPr>
        <a:blipFill rotWithShape="1">
          <a:blip xmlns:r="http://schemas.openxmlformats.org/officeDocument/2006/relationships" r:embed="rId1"/>
          <a:stretch>
            <a:fillRect/>
          </a:stretch>
        </a:blipFill>
      </dgm:spPr>
    </dgm:pt>
    <dgm:pt modelId="{5BBE08FB-3C40-49A5-B687-065F2771DF03}" type="pres">
      <dgm:prSet presAssocID="{769599E8-26B7-4B8D-B27D-14AF2956DB80}" presName="text" presStyleLbl="node1" presStyleIdx="0" presStyleCnt="3">
        <dgm:presLayoutVars>
          <dgm:bulletEnabled val="1"/>
        </dgm:presLayoutVars>
      </dgm:prSet>
      <dgm:spPr/>
    </dgm:pt>
    <dgm:pt modelId="{67509CE6-56BF-40D6-9381-D9773A01C5C0}" type="pres">
      <dgm:prSet presAssocID="{0F782BF1-626A-4D5D-962C-83CD48770061}" presName="spacer" presStyleCnt="0"/>
      <dgm:spPr/>
    </dgm:pt>
    <dgm:pt modelId="{7858CED4-084F-4BED-9AD5-6BAE9C4522E5}" type="pres">
      <dgm:prSet presAssocID="{EE7D0CE6-AF3E-4A05-B0A9-602FA48FF7DE}" presName="comp" presStyleCnt="0"/>
      <dgm:spPr/>
    </dgm:pt>
    <dgm:pt modelId="{2E98B03F-A009-4F6C-BB27-B4922DF2C498}" type="pres">
      <dgm:prSet presAssocID="{EE7D0CE6-AF3E-4A05-B0A9-602FA48FF7DE}" presName="box" presStyleLbl="node1" presStyleIdx="1" presStyleCnt="3"/>
      <dgm:spPr/>
    </dgm:pt>
    <dgm:pt modelId="{E9C55545-AA84-4E65-ACCD-CD4F7738402F}" type="pres">
      <dgm:prSet presAssocID="{EE7D0CE6-AF3E-4A05-B0A9-602FA48FF7DE}" presName="img" presStyleLbl="fgImgPlace1" presStyleIdx="1" presStyleCnt="3"/>
      <dgm:spPr>
        <a:blipFill rotWithShape="1">
          <a:blip xmlns:r="http://schemas.openxmlformats.org/officeDocument/2006/relationships" r:embed="rId2"/>
          <a:stretch>
            <a:fillRect/>
          </a:stretch>
        </a:blipFill>
      </dgm:spPr>
    </dgm:pt>
    <dgm:pt modelId="{4827E398-81A8-464E-A0CF-98C693E9995C}" type="pres">
      <dgm:prSet presAssocID="{EE7D0CE6-AF3E-4A05-B0A9-602FA48FF7DE}" presName="text" presStyleLbl="node1" presStyleIdx="1" presStyleCnt="3">
        <dgm:presLayoutVars>
          <dgm:bulletEnabled val="1"/>
        </dgm:presLayoutVars>
      </dgm:prSet>
      <dgm:spPr/>
    </dgm:pt>
    <dgm:pt modelId="{8616CDD0-9DC2-408D-89C3-187323682A60}" type="pres">
      <dgm:prSet presAssocID="{F9D4EE6F-CAC4-459E-8588-3710BEDA5944}" presName="spacer" presStyleCnt="0"/>
      <dgm:spPr/>
    </dgm:pt>
    <dgm:pt modelId="{FACA0A32-1737-4D33-81AE-7BB08A645E4E}" type="pres">
      <dgm:prSet presAssocID="{43DAAEA8-D3D4-4A37-97B2-05E3CC246824}" presName="comp" presStyleCnt="0"/>
      <dgm:spPr/>
    </dgm:pt>
    <dgm:pt modelId="{B0A977D3-32D8-4D49-B05A-9E791F43BA8A}" type="pres">
      <dgm:prSet presAssocID="{43DAAEA8-D3D4-4A37-97B2-05E3CC246824}" presName="box" presStyleLbl="node1" presStyleIdx="2" presStyleCnt="3"/>
      <dgm:spPr/>
    </dgm:pt>
    <dgm:pt modelId="{567F0AB5-6C35-4A21-8D02-5C3498EBF391}" type="pres">
      <dgm:prSet presAssocID="{43DAAEA8-D3D4-4A37-97B2-05E3CC246824}" presName="img" presStyleLbl="fgImgPlace1" presStyleIdx="2" presStyleCnt="3"/>
      <dgm:spPr>
        <a:blipFill rotWithShape="1">
          <a:blip xmlns:r="http://schemas.openxmlformats.org/officeDocument/2006/relationships" r:embed="rId3"/>
          <a:stretch>
            <a:fillRect/>
          </a:stretch>
        </a:blipFill>
      </dgm:spPr>
    </dgm:pt>
    <dgm:pt modelId="{41DA7DE9-B860-4AA0-B80A-DB0605D8F8E4}" type="pres">
      <dgm:prSet presAssocID="{43DAAEA8-D3D4-4A37-97B2-05E3CC246824}" presName="text" presStyleLbl="node1" presStyleIdx="2" presStyleCnt="3">
        <dgm:presLayoutVars>
          <dgm:bulletEnabled val="1"/>
        </dgm:presLayoutVars>
      </dgm:prSet>
      <dgm:spPr/>
    </dgm:pt>
  </dgm:ptLst>
  <dgm:cxnLst>
    <dgm:cxn modelId="{055D2803-3D73-4958-8AE7-F054DDAE369F}" type="presOf" srcId="{769599E8-26B7-4B8D-B27D-14AF2956DB80}" destId="{A8F9966C-33E9-4F63-831D-28F91A5F7490}" srcOrd="0" destOrd="0" presId="urn:microsoft.com/office/officeart/2005/8/layout/vList4#1"/>
    <dgm:cxn modelId="{A5768309-E5C5-4719-9396-2D1121BEAFD0}" type="presOf" srcId="{E76E304F-5F28-41C4-AF23-F5BA52E92973}" destId="{B0A977D3-32D8-4D49-B05A-9E791F43BA8A}" srcOrd="0" destOrd="1" presId="urn:microsoft.com/office/officeart/2005/8/layout/vList4#1"/>
    <dgm:cxn modelId="{7FDDF009-0F68-43EB-8063-9D00F2AB3159}" type="presOf" srcId="{A428740B-8D10-4995-9938-3F3913EF0BC3}" destId="{82E98E2A-545D-4F18-A8E3-D5F781862820}" srcOrd="0" destOrd="0" presId="urn:microsoft.com/office/officeart/2005/8/layout/vList4#1"/>
    <dgm:cxn modelId="{EC3E2D0B-60D3-4678-B6BE-69B56F3712FD}" type="presOf" srcId="{EE7D0CE6-AF3E-4A05-B0A9-602FA48FF7DE}" destId="{2E98B03F-A009-4F6C-BB27-B4922DF2C498}" srcOrd="0" destOrd="0" presId="urn:microsoft.com/office/officeart/2005/8/layout/vList4#1"/>
    <dgm:cxn modelId="{9952941D-37AC-45DB-8CD7-1F3FFB5369FF}" srcId="{A428740B-8D10-4995-9938-3F3913EF0BC3}" destId="{43DAAEA8-D3D4-4A37-97B2-05E3CC246824}" srcOrd="2" destOrd="0" parTransId="{2D6F0D31-2E49-4C76-95CD-79823079760B}" sibTransId="{2136858A-3480-47F2-8485-660F5A1B4F0E}"/>
    <dgm:cxn modelId="{DE7A0023-0C67-4691-9454-2281E4A8534D}" srcId="{EE7D0CE6-AF3E-4A05-B0A9-602FA48FF7DE}" destId="{3AF56E01-2CCB-411D-92AD-A1078E857A29}" srcOrd="0" destOrd="0" parTransId="{F2810DF7-B2AC-4404-B458-FB0AC66EFEFF}" sibTransId="{2D8A1AFC-6981-4E64-BFAC-7FB15F60EC8E}"/>
    <dgm:cxn modelId="{7A1FF82B-69F0-4C87-A8D1-87A445625CDF}" type="presOf" srcId="{EE7D0CE6-AF3E-4A05-B0A9-602FA48FF7DE}" destId="{4827E398-81A8-464E-A0CF-98C693E9995C}" srcOrd="1" destOrd="0" presId="urn:microsoft.com/office/officeart/2005/8/layout/vList4#1"/>
    <dgm:cxn modelId="{D309625E-08B7-426B-AD46-77B40EF6C575}" type="presOf" srcId="{43DAAEA8-D3D4-4A37-97B2-05E3CC246824}" destId="{B0A977D3-32D8-4D49-B05A-9E791F43BA8A}" srcOrd="0" destOrd="0" presId="urn:microsoft.com/office/officeart/2005/8/layout/vList4#1"/>
    <dgm:cxn modelId="{9573B369-68FE-47E7-8C04-1ABD8E1F1099}" type="presOf" srcId="{4E9F6F60-E72C-4FBD-859B-ABAF87D37B78}" destId="{5BBE08FB-3C40-49A5-B687-065F2771DF03}" srcOrd="1" destOrd="1" presId="urn:microsoft.com/office/officeart/2005/8/layout/vList4#1"/>
    <dgm:cxn modelId="{EE394351-2E5C-480E-B5D3-A98755917ABA}" type="presOf" srcId="{E76E304F-5F28-41C4-AF23-F5BA52E92973}" destId="{41DA7DE9-B860-4AA0-B80A-DB0605D8F8E4}" srcOrd="1" destOrd="1" presId="urn:microsoft.com/office/officeart/2005/8/layout/vList4#1"/>
    <dgm:cxn modelId="{E05A6E7A-32A9-4F07-93F9-5BEDB14D546E}" type="presOf" srcId="{3AF56E01-2CCB-411D-92AD-A1078E857A29}" destId="{4827E398-81A8-464E-A0CF-98C693E9995C}" srcOrd="1" destOrd="1" presId="urn:microsoft.com/office/officeart/2005/8/layout/vList4#1"/>
    <dgm:cxn modelId="{BEF69D82-2AA2-4232-AEC8-2CCA5C122ABA}" srcId="{43DAAEA8-D3D4-4A37-97B2-05E3CC246824}" destId="{E76E304F-5F28-41C4-AF23-F5BA52E92973}" srcOrd="0" destOrd="0" parTransId="{040B7296-5921-4CF7-AD3B-6D0045605186}" sibTransId="{9D09271C-AB13-48B1-B43E-4BFC7C8C238A}"/>
    <dgm:cxn modelId="{AEA9A4A7-5487-4753-8ABF-F76E176E46BC}" type="presOf" srcId="{43DAAEA8-D3D4-4A37-97B2-05E3CC246824}" destId="{41DA7DE9-B860-4AA0-B80A-DB0605D8F8E4}" srcOrd="1" destOrd="0" presId="urn:microsoft.com/office/officeart/2005/8/layout/vList4#1"/>
    <dgm:cxn modelId="{02AA32A8-01CB-40E4-9E1E-D401DE4D7214}" type="presOf" srcId="{769599E8-26B7-4B8D-B27D-14AF2956DB80}" destId="{5BBE08FB-3C40-49A5-B687-065F2771DF03}" srcOrd="1" destOrd="0" presId="urn:microsoft.com/office/officeart/2005/8/layout/vList4#1"/>
    <dgm:cxn modelId="{688A70A9-1A46-4BC6-9CE5-7EFF197E6333}" type="presOf" srcId="{4E9F6F60-E72C-4FBD-859B-ABAF87D37B78}" destId="{A8F9966C-33E9-4F63-831D-28F91A5F7490}" srcOrd="0" destOrd="1" presId="urn:microsoft.com/office/officeart/2005/8/layout/vList4#1"/>
    <dgm:cxn modelId="{9E5285B0-D7BC-447B-8E9C-1A04E60813F0}" srcId="{A428740B-8D10-4995-9938-3F3913EF0BC3}" destId="{EE7D0CE6-AF3E-4A05-B0A9-602FA48FF7DE}" srcOrd="1" destOrd="0" parTransId="{B90A188A-5298-4C4D-BA45-EA0BDA7F4C02}" sibTransId="{F9D4EE6F-CAC4-459E-8588-3710BEDA5944}"/>
    <dgm:cxn modelId="{637104B3-6518-4EDF-858E-EDD29F991B3D}" srcId="{769599E8-26B7-4B8D-B27D-14AF2956DB80}" destId="{4E9F6F60-E72C-4FBD-859B-ABAF87D37B78}" srcOrd="0" destOrd="0" parTransId="{56CF883F-5FEB-4EF1-904B-49F876E5B81F}" sibTransId="{F01B756F-AF5A-4431-8179-231269750738}"/>
    <dgm:cxn modelId="{9A0611B8-B5D5-4B48-934A-927548F6F0DC}" srcId="{A428740B-8D10-4995-9938-3F3913EF0BC3}" destId="{769599E8-26B7-4B8D-B27D-14AF2956DB80}" srcOrd="0" destOrd="0" parTransId="{799D7D0F-01AE-44B9-BF9A-FAFA897EBE09}" sibTransId="{0F782BF1-626A-4D5D-962C-83CD48770061}"/>
    <dgm:cxn modelId="{12B727D2-FACA-4324-AD3D-6739F6C78731}" type="presOf" srcId="{3AF56E01-2CCB-411D-92AD-A1078E857A29}" destId="{2E98B03F-A009-4F6C-BB27-B4922DF2C498}" srcOrd="0" destOrd="1" presId="urn:microsoft.com/office/officeart/2005/8/layout/vList4#1"/>
    <dgm:cxn modelId="{DE9673CC-7436-42F9-A303-F850C984F3FE}" type="presParOf" srcId="{82E98E2A-545D-4F18-A8E3-D5F781862820}" destId="{28C0EFC7-68CB-4ADC-AE6D-D35B3E9C1848}" srcOrd="0" destOrd="0" presId="urn:microsoft.com/office/officeart/2005/8/layout/vList4#1"/>
    <dgm:cxn modelId="{2E98A537-0638-498E-97BE-6963A88C0DDE}" type="presParOf" srcId="{28C0EFC7-68CB-4ADC-AE6D-D35B3E9C1848}" destId="{A8F9966C-33E9-4F63-831D-28F91A5F7490}" srcOrd="0" destOrd="0" presId="urn:microsoft.com/office/officeart/2005/8/layout/vList4#1"/>
    <dgm:cxn modelId="{F28429FF-96C5-4651-B3E0-53A75FF04C5C}" type="presParOf" srcId="{28C0EFC7-68CB-4ADC-AE6D-D35B3E9C1848}" destId="{C2E49E02-42E4-46E1-94C7-EE6FB017FD9C}" srcOrd="1" destOrd="0" presId="urn:microsoft.com/office/officeart/2005/8/layout/vList4#1"/>
    <dgm:cxn modelId="{54A155BE-E224-429C-891C-F2849D7EDF5D}" type="presParOf" srcId="{28C0EFC7-68CB-4ADC-AE6D-D35B3E9C1848}" destId="{5BBE08FB-3C40-49A5-B687-065F2771DF03}" srcOrd="2" destOrd="0" presId="urn:microsoft.com/office/officeart/2005/8/layout/vList4#1"/>
    <dgm:cxn modelId="{7A434AB6-EE8D-4C2E-9A2A-E26EF359051B}" type="presParOf" srcId="{82E98E2A-545D-4F18-A8E3-D5F781862820}" destId="{67509CE6-56BF-40D6-9381-D9773A01C5C0}" srcOrd="1" destOrd="0" presId="urn:microsoft.com/office/officeart/2005/8/layout/vList4#1"/>
    <dgm:cxn modelId="{4A80FB93-8605-4FA8-B5E2-3DB784AC229E}" type="presParOf" srcId="{82E98E2A-545D-4F18-A8E3-D5F781862820}" destId="{7858CED4-084F-4BED-9AD5-6BAE9C4522E5}" srcOrd="2" destOrd="0" presId="urn:microsoft.com/office/officeart/2005/8/layout/vList4#1"/>
    <dgm:cxn modelId="{FDAAB990-AC6B-4452-95B6-887221F08A67}" type="presParOf" srcId="{7858CED4-084F-4BED-9AD5-6BAE9C4522E5}" destId="{2E98B03F-A009-4F6C-BB27-B4922DF2C498}" srcOrd="0" destOrd="0" presId="urn:microsoft.com/office/officeart/2005/8/layout/vList4#1"/>
    <dgm:cxn modelId="{2B6957C3-6687-4E80-A7D9-6F9467FABE28}" type="presParOf" srcId="{7858CED4-084F-4BED-9AD5-6BAE9C4522E5}" destId="{E9C55545-AA84-4E65-ACCD-CD4F7738402F}" srcOrd="1" destOrd="0" presId="urn:microsoft.com/office/officeart/2005/8/layout/vList4#1"/>
    <dgm:cxn modelId="{908BE0B4-20F8-494B-9C6B-2841D88AA94C}" type="presParOf" srcId="{7858CED4-084F-4BED-9AD5-6BAE9C4522E5}" destId="{4827E398-81A8-464E-A0CF-98C693E9995C}" srcOrd="2" destOrd="0" presId="urn:microsoft.com/office/officeart/2005/8/layout/vList4#1"/>
    <dgm:cxn modelId="{703E7DB0-6572-4D6D-B3FC-F4CD02749C6A}" type="presParOf" srcId="{82E98E2A-545D-4F18-A8E3-D5F781862820}" destId="{8616CDD0-9DC2-408D-89C3-187323682A60}" srcOrd="3" destOrd="0" presId="urn:microsoft.com/office/officeart/2005/8/layout/vList4#1"/>
    <dgm:cxn modelId="{FCDD92C9-5EB3-4BFA-BD26-A14FA1156375}" type="presParOf" srcId="{82E98E2A-545D-4F18-A8E3-D5F781862820}" destId="{FACA0A32-1737-4D33-81AE-7BB08A645E4E}" srcOrd="4" destOrd="0" presId="urn:microsoft.com/office/officeart/2005/8/layout/vList4#1"/>
    <dgm:cxn modelId="{891863B7-C1E0-4D01-9B8C-888BE970A818}" type="presParOf" srcId="{FACA0A32-1737-4D33-81AE-7BB08A645E4E}" destId="{B0A977D3-32D8-4D49-B05A-9E791F43BA8A}" srcOrd="0" destOrd="0" presId="urn:microsoft.com/office/officeart/2005/8/layout/vList4#1"/>
    <dgm:cxn modelId="{4B3A1FB7-B6B7-4F44-AA32-B74E8B9BAEAA}" type="presParOf" srcId="{FACA0A32-1737-4D33-81AE-7BB08A645E4E}" destId="{567F0AB5-6C35-4A21-8D02-5C3498EBF391}" srcOrd="1" destOrd="0" presId="urn:microsoft.com/office/officeart/2005/8/layout/vList4#1"/>
    <dgm:cxn modelId="{83175D03-5876-418E-90E8-B618708F3036}" type="presParOf" srcId="{FACA0A32-1737-4D33-81AE-7BB08A645E4E}" destId="{41DA7DE9-B860-4AA0-B80A-DB0605D8F8E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8740B-8D10-4995-9938-3F3913EF0BC3}" type="doc">
      <dgm:prSet loTypeId="urn:microsoft.com/office/officeart/2005/8/layout/vList4#2" loCatId="list" qsTypeId="urn:microsoft.com/office/officeart/2005/8/quickstyle/simple1" qsCatId="simple" csTypeId="urn:microsoft.com/office/officeart/2005/8/colors/colorful4" csCatId="colorful" phldr="1"/>
      <dgm:spPr/>
      <dgm:t>
        <a:bodyPr/>
        <a:lstStyle/>
        <a:p>
          <a:endParaRPr lang="pt-BR"/>
        </a:p>
      </dgm:t>
    </dgm:pt>
    <dgm:pt modelId="{769599E8-26B7-4B8D-B27D-14AF2956DB80}">
      <dgm:prSet phldrT="[Texto]" custT="1"/>
      <dgm:spPr/>
      <dgm:t>
        <a:bodyPr/>
        <a:lstStyle/>
        <a:p>
          <a:r>
            <a:rPr lang="pt-BR" sz="2800" dirty="0"/>
            <a:t>Burguesia</a:t>
          </a:r>
        </a:p>
      </dgm:t>
    </dgm:pt>
    <dgm:pt modelId="{799D7D0F-01AE-44B9-BF9A-FAFA897EBE09}" type="parTrans" cxnId="{9A0611B8-B5D5-4B48-934A-927548F6F0DC}">
      <dgm:prSet/>
      <dgm:spPr/>
      <dgm:t>
        <a:bodyPr/>
        <a:lstStyle/>
        <a:p>
          <a:endParaRPr lang="pt-BR" sz="1400"/>
        </a:p>
      </dgm:t>
    </dgm:pt>
    <dgm:pt modelId="{0F782BF1-626A-4D5D-962C-83CD48770061}" type="sibTrans" cxnId="{9A0611B8-B5D5-4B48-934A-927548F6F0DC}">
      <dgm:prSet/>
      <dgm:spPr/>
      <dgm:t>
        <a:bodyPr/>
        <a:lstStyle/>
        <a:p>
          <a:endParaRPr lang="pt-BR" sz="1400"/>
        </a:p>
      </dgm:t>
    </dgm:pt>
    <dgm:pt modelId="{4E9F6F60-E72C-4FBD-859B-ABAF87D37B78}">
      <dgm:prSet phldrT="[Texto]" custT="1"/>
      <dgm:spPr/>
      <dgm:t>
        <a:bodyPr/>
        <a:lstStyle/>
        <a:p>
          <a:r>
            <a:rPr lang="pt-BR" sz="2000" dirty="0"/>
            <a:t>Expansão marítima; comércio</a:t>
          </a:r>
        </a:p>
      </dgm:t>
    </dgm:pt>
    <dgm:pt modelId="{56CF883F-5FEB-4EF1-904B-49F876E5B81F}" type="parTrans" cxnId="{637104B3-6518-4EDF-858E-EDD29F991B3D}">
      <dgm:prSet/>
      <dgm:spPr/>
      <dgm:t>
        <a:bodyPr/>
        <a:lstStyle/>
        <a:p>
          <a:endParaRPr lang="pt-BR" sz="1400"/>
        </a:p>
      </dgm:t>
    </dgm:pt>
    <dgm:pt modelId="{F01B756F-AF5A-4431-8179-231269750738}" type="sibTrans" cxnId="{637104B3-6518-4EDF-858E-EDD29F991B3D}">
      <dgm:prSet/>
      <dgm:spPr/>
      <dgm:t>
        <a:bodyPr/>
        <a:lstStyle/>
        <a:p>
          <a:endParaRPr lang="pt-BR" sz="1400"/>
        </a:p>
      </dgm:t>
    </dgm:pt>
    <dgm:pt modelId="{EE7D0CE6-AF3E-4A05-B0A9-602FA48FF7DE}">
      <dgm:prSet phldrT="[Texto]" custT="1"/>
      <dgm:spPr/>
      <dgm:t>
        <a:bodyPr/>
        <a:lstStyle/>
        <a:p>
          <a:r>
            <a:rPr lang="pt-BR" sz="2800" dirty="0"/>
            <a:t>Nobreza</a:t>
          </a:r>
        </a:p>
      </dgm:t>
    </dgm:pt>
    <dgm:pt modelId="{B90A188A-5298-4C4D-BA45-EA0BDA7F4C02}" type="parTrans" cxnId="{9E5285B0-D7BC-447B-8E9C-1A04E60813F0}">
      <dgm:prSet/>
      <dgm:spPr/>
      <dgm:t>
        <a:bodyPr/>
        <a:lstStyle/>
        <a:p>
          <a:endParaRPr lang="pt-BR" sz="1400"/>
        </a:p>
      </dgm:t>
    </dgm:pt>
    <dgm:pt modelId="{F9D4EE6F-CAC4-459E-8588-3710BEDA5944}" type="sibTrans" cxnId="{9E5285B0-D7BC-447B-8E9C-1A04E60813F0}">
      <dgm:prSet/>
      <dgm:spPr/>
      <dgm:t>
        <a:bodyPr/>
        <a:lstStyle/>
        <a:p>
          <a:endParaRPr lang="pt-BR" sz="1400"/>
        </a:p>
      </dgm:t>
    </dgm:pt>
    <dgm:pt modelId="{3AF56E01-2CCB-411D-92AD-A1078E857A29}">
      <dgm:prSet phldrT="[Texto]" custT="1"/>
      <dgm:spPr/>
      <dgm:t>
        <a:bodyPr/>
        <a:lstStyle/>
        <a:p>
          <a:r>
            <a:rPr lang="pt-BR" sz="2000" dirty="0"/>
            <a:t>Ocupação terrestre do Marrocos; pilhagem;. dominação</a:t>
          </a:r>
        </a:p>
      </dgm:t>
    </dgm:pt>
    <dgm:pt modelId="{F2810DF7-B2AC-4404-B458-FB0AC66EFEFF}" type="parTrans" cxnId="{DE7A0023-0C67-4691-9454-2281E4A8534D}">
      <dgm:prSet/>
      <dgm:spPr/>
      <dgm:t>
        <a:bodyPr/>
        <a:lstStyle/>
        <a:p>
          <a:endParaRPr lang="pt-BR" sz="1400"/>
        </a:p>
      </dgm:t>
    </dgm:pt>
    <dgm:pt modelId="{2D8A1AFC-6981-4E64-BFAC-7FB15F60EC8E}" type="sibTrans" cxnId="{DE7A0023-0C67-4691-9454-2281E4A8534D}">
      <dgm:prSet/>
      <dgm:spPr/>
      <dgm:t>
        <a:bodyPr/>
        <a:lstStyle/>
        <a:p>
          <a:endParaRPr lang="pt-BR" sz="1400"/>
        </a:p>
      </dgm:t>
    </dgm:pt>
    <dgm:pt modelId="{43DAAEA8-D3D4-4A37-97B2-05E3CC246824}">
      <dgm:prSet phldrT="[Texto]" custT="1"/>
      <dgm:spPr/>
      <dgm:t>
        <a:bodyPr/>
        <a:lstStyle/>
        <a:p>
          <a:r>
            <a:rPr lang="pt-BR" sz="2800" dirty="0"/>
            <a:t>Coroa </a:t>
          </a:r>
        </a:p>
      </dgm:t>
    </dgm:pt>
    <dgm:pt modelId="{2D6F0D31-2E49-4C76-95CD-79823079760B}" type="parTrans" cxnId="{9952941D-37AC-45DB-8CD7-1F3FFB5369FF}">
      <dgm:prSet/>
      <dgm:spPr/>
      <dgm:t>
        <a:bodyPr/>
        <a:lstStyle/>
        <a:p>
          <a:endParaRPr lang="pt-BR" sz="1400"/>
        </a:p>
      </dgm:t>
    </dgm:pt>
    <dgm:pt modelId="{2136858A-3480-47F2-8485-660F5A1B4F0E}" type="sibTrans" cxnId="{9952941D-37AC-45DB-8CD7-1F3FFB5369FF}">
      <dgm:prSet/>
      <dgm:spPr/>
      <dgm:t>
        <a:bodyPr/>
        <a:lstStyle/>
        <a:p>
          <a:endParaRPr lang="pt-BR" sz="1400"/>
        </a:p>
      </dgm:t>
    </dgm:pt>
    <dgm:pt modelId="{E76E304F-5F28-41C4-AF23-F5BA52E92973}">
      <dgm:prSet phldrT="[Texto]" custT="1"/>
      <dgm:spPr/>
      <dgm:t>
        <a:bodyPr/>
        <a:lstStyle/>
        <a:p>
          <a:r>
            <a:rPr lang="pt-BR" sz="2000" dirty="0"/>
            <a:t>Comércio; acesso ao ouro do norte africano</a:t>
          </a:r>
        </a:p>
      </dgm:t>
    </dgm:pt>
    <dgm:pt modelId="{040B7296-5921-4CF7-AD3B-6D0045605186}" type="parTrans" cxnId="{BEF69D82-2AA2-4232-AEC8-2CCA5C122ABA}">
      <dgm:prSet/>
      <dgm:spPr/>
      <dgm:t>
        <a:bodyPr/>
        <a:lstStyle/>
        <a:p>
          <a:endParaRPr lang="pt-BR" sz="1400"/>
        </a:p>
      </dgm:t>
    </dgm:pt>
    <dgm:pt modelId="{9D09271C-AB13-48B1-B43E-4BFC7C8C238A}" type="sibTrans" cxnId="{BEF69D82-2AA2-4232-AEC8-2CCA5C122ABA}">
      <dgm:prSet/>
      <dgm:spPr/>
      <dgm:t>
        <a:bodyPr/>
        <a:lstStyle/>
        <a:p>
          <a:endParaRPr lang="pt-BR" sz="1400"/>
        </a:p>
      </dgm:t>
    </dgm:pt>
    <dgm:pt modelId="{82E98E2A-545D-4F18-A8E3-D5F781862820}" type="pres">
      <dgm:prSet presAssocID="{A428740B-8D10-4995-9938-3F3913EF0BC3}" presName="linear" presStyleCnt="0">
        <dgm:presLayoutVars>
          <dgm:dir/>
          <dgm:resizeHandles val="exact"/>
        </dgm:presLayoutVars>
      </dgm:prSet>
      <dgm:spPr/>
    </dgm:pt>
    <dgm:pt modelId="{28C0EFC7-68CB-4ADC-AE6D-D35B3E9C1848}" type="pres">
      <dgm:prSet presAssocID="{769599E8-26B7-4B8D-B27D-14AF2956DB80}" presName="comp" presStyleCnt="0"/>
      <dgm:spPr/>
    </dgm:pt>
    <dgm:pt modelId="{A8F9966C-33E9-4F63-831D-28F91A5F7490}" type="pres">
      <dgm:prSet presAssocID="{769599E8-26B7-4B8D-B27D-14AF2956DB80}" presName="box" presStyleLbl="node1" presStyleIdx="0" presStyleCnt="3" custLinFactNeighborX="-221" custLinFactNeighborY="0"/>
      <dgm:spPr/>
    </dgm:pt>
    <dgm:pt modelId="{C2E49E02-42E4-46E1-94C7-EE6FB017FD9C}" type="pres">
      <dgm:prSet presAssocID="{769599E8-26B7-4B8D-B27D-14AF2956DB80}" presName="img" presStyleLbl="fgImgPlace1" presStyleIdx="0" presStyleCnt="3"/>
      <dgm:spPr>
        <a:blipFill rotWithShape="1">
          <a:blip xmlns:r="http://schemas.openxmlformats.org/officeDocument/2006/relationships" r:embed="rId1"/>
          <a:stretch>
            <a:fillRect/>
          </a:stretch>
        </a:blipFill>
      </dgm:spPr>
    </dgm:pt>
    <dgm:pt modelId="{5BBE08FB-3C40-49A5-B687-065F2771DF03}" type="pres">
      <dgm:prSet presAssocID="{769599E8-26B7-4B8D-B27D-14AF2956DB80}" presName="text" presStyleLbl="node1" presStyleIdx="0" presStyleCnt="3">
        <dgm:presLayoutVars>
          <dgm:bulletEnabled val="1"/>
        </dgm:presLayoutVars>
      </dgm:prSet>
      <dgm:spPr/>
    </dgm:pt>
    <dgm:pt modelId="{67509CE6-56BF-40D6-9381-D9773A01C5C0}" type="pres">
      <dgm:prSet presAssocID="{0F782BF1-626A-4D5D-962C-83CD48770061}" presName="spacer" presStyleCnt="0"/>
      <dgm:spPr/>
    </dgm:pt>
    <dgm:pt modelId="{7858CED4-084F-4BED-9AD5-6BAE9C4522E5}" type="pres">
      <dgm:prSet presAssocID="{EE7D0CE6-AF3E-4A05-B0A9-602FA48FF7DE}" presName="comp" presStyleCnt="0"/>
      <dgm:spPr/>
    </dgm:pt>
    <dgm:pt modelId="{2E98B03F-A009-4F6C-BB27-B4922DF2C498}" type="pres">
      <dgm:prSet presAssocID="{EE7D0CE6-AF3E-4A05-B0A9-602FA48FF7DE}" presName="box" presStyleLbl="node1" presStyleIdx="1" presStyleCnt="3" custLinFactNeighborX="-30353" custLinFactNeighborY="1304"/>
      <dgm:spPr/>
    </dgm:pt>
    <dgm:pt modelId="{E9C55545-AA84-4E65-ACCD-CD4F7738402F}" type="pres">
      <dgm:prSet presAssocID="{EE7D0CE6-AF3E-4A05-B0A9-602FA48FF7DE}" presName="img" presStyleLbl="fgImgPlace1" presStyleIdx="1" presStyleCnt="3"/>
      <dgm:spPr>
        <a:blipFill rotWithShape="1">
          <a:blip xmlns:r="http://schemas.openxmlformats.org/officeDocument/2006/relationships" r:embed="rId2"/>
          <a:stretch>
            <a:fillRect/>
          </a:stretch>
        </a:blipFill>
      </dgm:spPr>
    </dgm:pt>
    <dgm:pt modelId="{4827E398-81A8-464E-A0CF-98C693E9995C}" type="pres">
      <dgm:prSet presAssocID="{EE7D0CE6-AF3E-4A05-B0A9-602FA48FF7DE}" presName="text" presStyleLbl="node1" presStyleIdx="1" presStyleCnt="3">
        <dgm:presLayoutVars>
          <dgm:bulletEnabled val="1"/>
        </dgm:presLayoutVars>
      </dgm:prSet>
      <dgm:spPr/>
    </dgm:pt>
    <dgm:pt modelId="{8616CDD0-9DC2-408D-89C3-187323682A60}" type="pres">
      <dgm:prSet presAssocID="{F9D4EE6F-CAC4-459E-8588-3710BEDA5944}" presName="spacer" presStyleCnt="0"/>
      <dgm:spPr/>
    </dgm:pt>
    <dgm:pt modelId="{FACA0A32-1737-4D33-81AE-7BB08A645E4E}" type="pres">
      <dgm:prSet presAssocID="{43DAAEA8-D3D4-4A37-97B2-05E3CC246824}" presName="comp" presStyleCnt="0"/>
      <dgm:spPr/>
    </dgm:pt>
    <dgm:pt modelId="{B0A977D3-32D8-4D49-B05A-9E791F43BA8A}" type="pres">
      <dgm:prSet presAssocID="{43DAAEA8-D3D4-4A37-97B2-05E3CC246824}" presName="box" presStyleLbl="node1" presStyleIdx="2" presStyleCnt="3"/>
      <dgm:spPr/>
    </dgm:pt>
    <dgm:pt modelId="{567F0AB5-6C35-4A21-8D02-5C3498EBF391}" type="pres">
      <dgm:prSet presAssocID="{43DAAEA8-D3D4-4A37-97B2-05E3CC246824}" presName="img" presStyleLbl="fgImgPlace1" presStyleIdx="2" presStyleCnt="3"/>
      <dgm:spPr>
        <a:blipFill dpi="0" rotWithShape="1">
          <a:blip xmlns:r="http://schemas.openxmlformats.org/officeDocument/2006/relationships" r:embed="rId3"/>
          <a:srcRect/>
          <a:stretch>
            <a:fillRect l="3" r="-61227" b="-27012"/>
          </a:stretch>
        </a:blipFill>
      </dgm:spPr>
    </dgm:pt>
    <dgm:pt modelId="{41DA7DE9-B860-4AA0-B80A-DB0605D8F8E4}" type="pres">
      <dgm:prSet presAssocID="{43DAAEA8-D3D4-4A37-97B2-05E3CC246824}" presName="text" presStyleLbl="node1" presStyleIdx="2" presStyleCnt="3">
        <dgm:presLayoutVars>
          <dgm:bulletEnabled val="1"/>
        </dgm:presLayoutVars>
      </dgm:prSet>
      <dgm:spPr/>
    </dgm:pt>
  </dgm:ptLst>
  <dgm:cxnLst>
    <dgm:cxn modelId="{CCE6EF16-7FB6-42E7-BEE2-649A01E86990}" type="presOf" srcId="{43DAAEA8-D3D4-4A37-97B2-05E3CC246824}" destId="{41DA7DE9-B860-4AA0-B80A-DB0605D8F8E4}" srcOrd="1" destOrd="0" presId="urn:microsoft.com/office/officeart/2005/8/layout/vList4#2"/>
    <dgm:cxn modelId="{9952941D-37AC-45DB-8CD7-1F3FFB5369FF}" srcId="{A428740B-8D10-4995-9938-3F3913EF0BC3}" destId="{43DAAEA8-D3D4-4A37-97B2-05E3CC246824}" srcOrd="2" destOrd="0" parTransId="{2D6F0D31-2E49-4C76-95CD-79823079760B}" sibTransId="{2136858A-3480-47F2-8485-660F5A1B4F0E}"/>
    <dgm:cxn modelId="{AB30291F-3DEA-4A41-9B54-65CF32E1492E}" type="presOf" srcId="{EE7D0CE6-AF3E-4A05-B0A9-602FA48FF7DE}" destId="{4827E398-81A8-464E-A0CF-98C693E9995C}" srcOrd="1" destOrd="0" presId="urn:microsoft.com/office/officeart/2005/8/layout/vList4#2"/>
    <dgm:cxn modelId="{DE7A0023-0C67-4691-9454-2281E4A8534D}" srcId="{EE7D0CE6-AF3E-4A05-B0A9-602FA48FF7DE}" destId="{3AF56E01-2CCB-411D-92AD-A1078E857A29}" srcOrd="0" destOrd="0" parTransId="{F2810DF7-B2AC-4404-B458-FB0AC66EFEFF}" sibTransId="{2D8A1AFC-6981-4E64-BFAC-7FB15F60EC8E}"/>
    <dgm:cxn modelId="{8A2CA234-B93C-406B-BEBD-155268553761}" type="presOf" srcId="{4E9F6F60-E72C-4FBD-859B-ABAF87D37B78}" destId="{A8F9966C-33E9-4F63-831D-28F91A5F7490}" srcOrd="0" destOrd="1" presId="urn:microsoft.com/office/officeart/2005/8/layout/vList4#2"/>
    <dgm:cxn modelId="{22B76765-0FFA-4DA5-BD2C-F2B9E140777E}" type="presOf" srcId="{A428740B-8D10-4995-9938-3F3913EF0BC3}" destId="{82E98E2A-545D-4F18-A8E3-D5F781862820}" srcOrd="0" destOrd="0" presId="urn:microsoft.com/office/officeart/2005/8/layout/vList4#2"/>
    <dgm:cxn modelId="{BAAF544A-0E9B-4B8B-B8C2-4522F363437F}" type="presOf" srcId="{4E9F6F60-E72C-4FBD-859B-ABAF87D37B78}" destId="{5BBE08FB-3C40-49A5-B687-065F2771DF03}" srcOrd="1" destOrd="1" presId="urn:microsoft.com/office/officeart/2005/8/layout/vList4#2"/>
    <dgm:cxn modelId="{40D98080-396D-4884-84D3-B7DCCA3BD22A}" type="presOf" srcId="{E76E304F-5F28-41C4-AF23-F5BA52E92973}" destId="{B0A977D3-32D8-4D49-B05A-9E791F43BA8A}" srcOrd="0" destOrd="1" presId="urn:microsoft.com/office/officeart/2005/8/layout/vList4#2"/>
    <dgm:cxn modelId="{BEF69D82-2AA2-4232-AEC8-2CCA5C122ABA}" srcId="{43DAAEA8-D3D4-4A37-97B2-05E3CC246824}" destId="{E76E304F-5F28-41C4-AF23-F5BA52E92973}" srcOrd="0" destOrd="0" parTransId="{040B7296-5921-4CF7-AD3B-6D0045605186}" sibTransId="{9D09271C-AB13-48B1-B43E-4BFC7C8C238A}"/>
    <dgm:cxn modelId="{9E5285B0-D7BC-447B-8E9C-1A04E60813F0}" srcId="{A428740B-8D10-4995-9938-3F3913EF0BC3}" destId="{EE7D0CE6-AF3E-4A05-B0A9-602FA48FF7DE}" srcOrd="1" destOrd="0" parTransId="{B90A188A-5298-4C4D-BA45-EA0BDA7F4C02}" sibTransId="{F9D4EE6F-CAC4-459E-8588-3710BEDA5944}"/>
    <dgm:cxn modelId="{637104B3-6518-4EDF-858E-EDD29F991B3D}" srcId="{769599E8-26B7-4B8D-B27D-14AF2956DB80}" destId="{4E9F6F60-E72C-4FBD-859B-ABAF87D37B78}" srcOrd="0" destOrd="0" parTransId="{56CF883F-5FEB-4EF1-904B-49F876E5B81F}" sibTransId="{F01B756F-AF5A-4431-8179-231269750738}"/>
    <dgm:cxn modelId="{9A0611B8-B5D5-4B48-934A-927548F6F0DC}" srcId="{A428740B-8D10-4995-9938-3F3913EF0BC3}" destId="{769599E8-26B7-4B8D-B27D-14AF2956DB80}" srcOrd="0" destOrd="0" parTransId="{799D7D0F-01AE-44B9-BF9A-FAFA897EBE09}" sibTransId="{0F782BF1-626A-4D5D-962C-83CD48770061}"/>
    <dgm:cxn modelId="{4FC27EE4-AE5A-42B5-B74A-0CCC51AD1F3E}" type="presOf" srcId="{3AF56E01-2CCB-411D-92AD-A1078E857A29}" destId="{2E98B03F-A009-4F6C-BB27-B4922DF2C498}" srcOrd="0" destOrd="1" presId="urn:microsoft.com/office/officeart/2005/8/layout/vList4#2"/>
    <dgm:cxn modelId="{D80496E7-E3E0-49E2-94BE-2D026DE7FB12}" type="presOf" srcId="{3AF56E01-2CCB-411D-92AD-A1078E857A29}" destId="{4827E398-81A8-464E-A0CF-98C693E9995C}" srcOrd="1" destOrd="1" presId="urn:microsoft.com/office/officeart/2005/8/layout/vList4#2"/>
    <dgm:cxn modelId="{B41FD6E9-4B34-496B-9E86-D529132DB562}" type="presOf" srcId="{769599E8-26B7-4B8D-B27D-14AF2956DB80}" destId="{A8F9966C-33E9-4F63-831D-28F91A5F7490}" srcOrd="0" destOrd="0" presId="urn:microsoft.com/office/officeart/2005/8/layout/vList4#2"/>
    <dgm:cxn modelId="{0E3F48EF-BEE5-4C82-8B3C-EB252E64B4B7}" type="presOf" srcId="{E76E304F-5F28-41C4-AF23-F5BA52E92973}" destId="{41DA7DE9-B860-4AA0-B80A-DB0605D8F8E4}" srcOrd="1" destOrd="1" presId="urn:microsoft.com/office/officeart/2005/8/layout/vList4#2"/>
    <dgm:cxn modelId="{2CA20BF8-FE81-4499-B51C-D888ACCC2162}" type="presOf" srcId="{EE7D0CE6-AF3E-4A05-B0A9-602FA48FF7DE}" destId="{2E98B03F-A009-4F6C-BB27-B4922DF2C498}" srcOrd="0" destOrd="0" presId="urn:microsoft.com/office/officeart/2005/8/layout/vList4#2"/>
    <dgm:cxn modelId="{8AD9E1FD-E3DE-470E-9322-4D45AA0A5A1F}" type="presOf" srcId="{43DAAEA8-D3D4-4A37-97B2-05E3CC246824}" destId="{B0A977D3-32D8-4D49-B05A-9E791F43BA8A}" srcOrd="0" destOrd="0" presId="urn:microsoft.com/office/officeart/2005/8/layout/vList4#2"/>
    <dgm:cxn modelId="{A4EA29FF-DF5E-4C0F-B55F-84D94E58D128}" type="presOf" srcId="{769599E8-26B7-4B8D-B27D-14AF2956DB80}" destId="{5BBE08FB-3C40-49A5-B687-065F2771DF03}" srcOrd="1" destOrd="0" presId="urn:microsoft.com/office/officeart/2005/8/layout/vList4#2"/>
    <dgm:cxn modelId="{6186A518-8BAF-45F1-80FE-B50D7549D74D}" type="presParOf" srcId="{82E98E2A-545D-4F18-A8E3-D5F781862820}" destId="{28C0EFC7-68CB-4ADC-AE6D-D35B3E9C1848}" srcOrd="0" destOrd="0" presId="urn:microsoft.com/office/officeart/2005/8/layout/vList4#2"/>
    <dgm:cxn modelId="{70AAC36E-2A06-4C83-8AB5-1983C84399C1}" type="presParOf" srcId="{28C0EFC7-68CB-4ADC-AE6D-D35B3E9C1848}" destId="{A8F9966C-33E9-4F63-831D-28F91A5F7490}" srcOrd="0" destOrd="0" presId="urn:microsoft.com/office/officeart/2005/8/layout/vList4#2"/>
    <dgm:cxn modelId="{19956C29-8C6A-4C7F-94DB-34B003B39A37}" type="presParOf" srcId="{28C0EFC7-68CB-4ADC-AE6D-D35B3E9C1848}" destId="{C2E49E02-42E4-46E1-94C7-EE6FB017FD9C}" srcOrd="1" destOrd="0" presId="urn:microsoft.com/office/officeart/2005/8/layout/vList4#2"/>
    <dgm:cxn modelId="{3238602F-B780-4FF5-B59E-2643A9F40D9B}" type="presParOf" srcId="{28C0EFC7-68CB-4ADC-AE6D-D35B3E9C1848}" destId="{5BBE08FB-3C40-49A5-B687-065F2771DF03}" srcOrd="2" destOrd="0" presId="urn:microsoft.com/office/officeart/2005/8/layout/vList4#2"/>
    <dgm:cxn modelId="{37C29405-C1FC-45CC-9A05-646FB5B4B96B}" type="presParOf" srcId="{82E98E2A-545D-4F18-A8E3-D5F781862820}" destId="{67509CE6-56BF-40D6-9381-D9773A01C5C0}" srcOrd="1" destOrd="0" presId="urn:microsoft.com/office/officeart/2005/8/layout/vList4#2"/>
    <dgm:cxn modelId="{28AF5DC6-04CB-479C-96A4-A18E1B06ABF5}" type="presParOf" srcId="{82E98E2A-545D-4F18-A8E3-D5F781862820}" destId="{7858CED4-084F-4BED-9AD5-6BAE9C4522E5}" srcOrd="2" destOrd="0" presId="urn:microsoft.com/office/officeart/2005/8/layout/vList4#2"/>
    <dgm:cxn modelId="{CC54250A-231D-4E76-8D05-92196CA436B2}" type="presParOf" srcId="{7858CED4-084F-4BED-9AD5-6BAE9C4522E5}" destId="{2E98B03F-A009-4F6C-BB27-B4922DF2C498}" srcOrd="0" destOrd="0" presId="urn:microsoft.com/office/officeart/2005/8/layout/vList4#2"/>
    <dgm:cxn modelId="{C7C285ED-F694-463F-8B32-8A2BA1C563E1}" type="presParOf" srcId="{7858CED4-084F-4BED-9AD5-6BAE9C4522E5}" destId="{E9C55545-AA84-4E65-ACCD-CD4F7738402F}" srcOrd="1" destOrd="0" presId="urn:microsoft.com/office/officeart/2005/8/layout/vList4#2"/>
    <dgm:cxn modelId="{3CD3DEE0-DE89-4405-BA13-8FC5B76C35DA}" type="presParOf" srcId="{7858CED4-084F-4BED-9AD5-6BAE9C4522E5}" destId="{4827E398-81A8-464E-A0CF-98C693E9995C}" srcOrd="2" destOrd="0" presId="urn:microsoft.com/office/officeart/2005/8/layout/vList4#2"/>
    <dgm:cxn modelId="{EBF8ECD8-4D3B-4BC6-841D-FEB0276A2371}" type="presParOf" srcId="{82E98E2A-545D-4F18-A8E3-D5F781862820}" destId="{8616CDD0-9DC2-408D-89C3-187323682A60}" srcOrd="3" destOrd="0" presId="urn:microsoft.com/office/officeart/2005/8/layout/vList4#2"/>
    <dgm:cxn modelId="{13E1B12F-C037-4ACE-B4BD-F664866E5678}" type="presParOf" srcId="{82E98E2A-545D-4F18-A8E3-D5F781862820}" destId="{FACA0A32-1737-4D33-81AE-7BB08A645E4E}" srcOrd="4" destOrd="0" presId="urn:microsoft.com/office/officeart/2005/8/layout/vList4#2"/>
    <dgm:cxn modelId="{9F415F2E-BDBC-4C94-9E2A-650550A843BA}" type="presParOf" srcId="{FACA0A32-1737-4D33-81AE-7BB08A645E4E}" destId="{B0A977D3-32D8-4D49-B05A-9E791F43BA8A}" srcOrd="0" destOrd="0" presId="urn:microsoft.com/office/officeart/2005/8/layout/vList4#2"/>
    <dgm:cxn modelId="{769A7F46-E8D8-4656-908E-4F610E4E2427}" type="presParOf" srcId="{FACA0A32-1737-4D33-81AE-7BB08A645E4E}" destId="{567F0AB5-6C35-4A21-8D02-5C3498EBF391}" srcOrd="1" destOrd="0" presId="urn:microsoft.com/office/officeart/2005/8/layout/vList4#2"/>
    <dgm:cxn modelId="{08450A42-4C65-46C6-A93E-A5BD09E3AD44}" type="presParOf" srcId="{FACA0A32-1737-4D33-81AE-7BB08A645E4E}" destId="{41DA7DE9-B860-4AA0-B80A-DB0605D8F8E4}"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9966C-33E9-4F63-831D-28F91A5F7490}">
      <dsp:nvSpPr>
        <dsp:cNvPr id="0" name=""/>
        <dsp:cNvSpPr/>
      </dsp:nvSpPr>
      <dsp:spPr>
        <a:xfrm>
          <a:off x="0" y="9158"/>
          <a:ext cx="8712200" cy="155227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O Caminho do Levante</a:t>
          </a:r>
        </a:p>
        <a:p>
          <a:pPr marL="228600" lvl="1" indent="-228600" algn="l" defTabSz="889000">
            <a:lnSpc>
              <a:spcPct val="90000"/>
            </a:lnSpc>
            <a:spcBef>
              <a:spcPct val="0"/>
            </a:spcBef>
            <a:spcAft>
              <a:spcPct val="15000"/>
            </a:spcAft>
            <a:buChar char="•"/>
          </a:pPr>
          <a:r>
            <a:rPr lang="pt-BR" sz="2000" kern="1200" dirty="0"/>
            <a:t>Comércio mediterrâneo</a:t>
          </a:r>
        </a:p>
      </dsp:txBody>
      <dsp:txXfrm>
        <a:off x="1897667" y="9158"/>
        <a:ext cx="6814532" cy="1552277"/>
      </dsp:txXfrm>
    </dsp:sp>
    <dsp:sp modelId="{C2E49E02-42E4-46E1-94C7-EE6FB017FD9C}">
      <dsp:nvSpPr>
        <dsp:cNvPr id="0" name=""/>
        <dsp:cNvSpPr/>
      </dsp:nvSpPr>
      <dsp:spPr>
        <a:xfrm>
          <a:off x="155227" y="155227"/>
          <a:ext cx="1742440" cy="1241821"/>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8B03F-A009-4F6C-BB27-B4922DF2C498}">
      <dsp:nvSpPr>
        <dsp:cNvPr id="0" name=""/>
        <dsp:cNvSpPr/>
      </dsp:nvSpPr>
      <dsp:spPr>
        <a:xfrm>
          <a:off x="0" y="1707504"/>
          <a:ext cx="8712200" cy="155227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Ocupação do Marrocos</a:t>
          </a:r>
        </a:p>
        <a:p>
          <a:pPr marL="228600" lvl="1" indent="-228600" algn="l" defTabSz="889000">
            <a:lnSpc>
              <a:spcPct val="90000"/>
            </a:lnSpc>
            <a:spcBef>
              <a:spcPct val="0"/>
            </a:spcBef>
            <a:spcAft>
              <a:spcPct val="15000"/>
            </a:spcAft>
            <a:buChar char="•"/>
          </a:pPr>
          <a:r>
            <a:rPr lang="pt-BR" sz="2000" kern="1200" dirty="0"/>
            <a:t>A questão da territorialidade</a:t>
          </a:r>
        </a:p>
      </dsp:txBody>
      <dsp:txXfrm>
        <a:off x="1897667" y="1707504"/>
        <a:ext cx="6814532" cy="1552277"/>
      </dsp:txXfrm>
    </dsp:sp>
    <dsp:sp modelId="{E9C55545-AA84-4E65-ACCD-CD4F7738402F}">
      <dsp:nvSpPr>
        <dsp:cNvPr id="0" name=""/>
        <dsp:cNvSpPr/>
      </dsp:nvSpPr>
      <dsp:spPr>
        <a:xfrm>
          <a:off x="155227" y="1862732"/>
          <a:ext cx="1742440" cy="1241821"/>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977D3-32D8-4D49-B05A-9E791F43BA8A}">
      <dsp:nvSpPr>
        <dsp:cNvPr id="0" name=""/>
        <dsp:cNvSpPr/>
      </dsp:nvSpPr>
      <dsp:spPr>
        <a:xfrm>
          <a:off x="0" y="3415009"/>
          <a:ext cx="8712200" cy="155227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A ocupação da costa africana</a:t>
          </a:r>
        </a:p>
        <a:p>
          <a:pPr marL="228600" lvl="1" indent="-228600" algn="l" defTabSz="889000">
            <a:lnSpc>
              <a:spcPct val="90000"/>
            </a:lnSpc>
            <a:spcBef>
              <a:spcPct val="0"/>
            </a:spcBef>
            <a:spcAft>
              <a:spcPct val="15000"/>
            </a:spcAft>
            <a:buChar char="•"/>
          </a:pPr>
          <a:r>
            <a:rPr lang="pt-BR" sz="2000" kern="1200" dirty="0"/>
            <a:t>Comércio Atlântico; ouro; escravos</a:t>
          </a:r>
        </a:p>
      </dsp:txBody>
      <dsp:txXfrm>
        <a:off x="1897667" y="3415009"/>
        <a:ext cx="6814532" cy="1552277"/>
      </dsp:txXfrm>
    </dsp:sp>
    <dsp:sp modelId="{567F0AB5-6C35-4A21-8D02-5C3498EBF391}">
      <dsp:nvSpPr>
        <dsp:cNvPr id="0" name=""/>
        <dsp:cNvSpPr/>
      </dsp:nvSpPr>
      <dsp:spPr>
        <a:xfrm>
          <a:off x="155227" y="3570237"/>
          <a:ext cx="1742440" cy="1241821"/>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9966C-33E9-4F63-831D-28F91A5F7490}">
      <dsp:nvSpPr>
        <dsp:cNvPr id="0" name=""/>
        <dsp:cNvSpPr/>
      </dsp:nvSpPr>
      <dsp:spPr>
        <a:xfrm>
          <a:off x="0" y="0"/>
          <a:ext cx="8785225" cy="155227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Burguesia</a:t>
          </a:r>
        </a:p>
        <a:p>
          <a:pPr marL="228600" lvl="1" indent="-228600" algn="l" defTabSz="889000">
            <a:lnSpc>
              <a:spcPct val="90000"/>
            </a:lnSpc>
            <a:spcBef>
              <a:spcPct val="0"/>
            </a:spcBef>
            <a:spcAft>
              <a:spcPct val="15000"/>
            </a:spcAft>
            <a:buChar char="•"/>
          </a:pPr>
          <a:r>
            <a:rPr lang="pt-BR" sz="2000" kern="1200" dirty="0"/>
            <a:t>Expansão marítima; comércio</a:t>
          </a:r>
        </a:p>
      </dsp:txBody>
      <dsp:txXfrm>
        <a:off x="1912272" y="0"/>
        <a:ext cx="6872952" cy="1552277"/>
      </dsp:txXfrm>
    </dsp:sp>
    <dsp:sp modelId="{C2E49E02-42E4-46E1-94C7-EE6FB017FD9C}">
      <dsp:nvSpPr>
        <dsp:cNvPr id="0" name=""/>
        <dsp:cNvSpPr/>
      </dsp:nvSpPr>
      <dsp:spPr>
        <a:xfrm>
          <a:off x="155227" y="155227"/>
          <a:ext cx="1757045" cy="1241821"/>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8B03F-A009-4F6C-BB27-B4922DF2C498}">
      <dsp:nvSpPr>
        <dsp:cNvPr id="0" name=""/>
        <dsp:cNvSpPr/>
      </dsp:nvSpPr>
      <dsp:spPr>
        <a:xfrm>
          <a:off x="0" y="1727746"/>
          <a:ext cx="8785225" cy="1552277"/>
        </a:xfrm>
        <a:prstGeom prst="roundRect">
          <a:avLst>
            <a:gd name="adj" fmla="val 10000"/>
          </a:avLst>
        </a:prstGeom>
        <a:solidFill>
          <a:schemeClr val="accent4">
            <a:hueOff val="-257126"/>
            <a:satOff val="-2462"/>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Nobreza</a:t>
          </a:r>
        </a:p>
        <a:p>
          <a:pPr marL="228600" lvl="1" indent="-228600" algn="l" defTabSz="889000">
            <a:lnSpc>
              <a:spcPct val="90000"/>
            </a:lnSpc>
            <a:spcBef>
              <a:spcPct val="0"/>
            </a:spcBef>
            <a:spcAft>
              <a:spcPct val="15000"/>
            </a:spcAft>
            <a:buChar char="•"/>
          </a:pPr>
          <a:r>
            <a:rPr lang="pt-BR" sz="2000" kern="1200" dirty="0"/>
            <a:t>Ocupação terrestre do Marrocos; pilhagem;. dominação</a:t>
          </a:r>
        </a:p>
      </dsp:txBody>
      <dsp:txXfrm>
        <a:off x="1912272" y="1727746"/>
        <a:ext cx="6872952" cy="1552277"/>
      </dsp:txXfrm>
    </dsp:sp>
    <dsp:sp modelId="{E9C55545-AA84-4E65-ACCD-CD4F7738402F}">
      <dsp:nvSpPr>
        <dsp:cNvPr id="0" name=""/>
        <dsp:cNvSpPr/>
      </dsp:nvSpPr>
      <dsp:spPr>
        <a:xfrm>
          <a:off x="155227" y="1862732"/>
          <a:ext cx="1757045" cy="1241821"/>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977D3-32D8-4D49-B05A-9E791F43BA8A}">
      <dsp:nvSpPr>
        <dsp:cNvPr id="0" name=""/>
        <dsp:cNvSpPr/>
      </dsp:nvSpPr>
      <dsp:spPr>
        <a:xfrm>
          <a:off x="0" y="3415009"/>
          <a:ext cx="8785225" cy="1552277"/>
        </a:xfrm>
        <a:prstGeom prst="roundRect">
          <a:avLst>
            <a:gd name="adj" fmla="val 10000"/>
          </a:avLst>
        </a:prstGeom>
        <a:solidFill>
          <a:schemeClr val="accent4">
            <a:hueOff val="-514252"/>
            <a:satOff val="-4925"/>
            <a:lumOff val="666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Coroa </a:t>
          </a:r>
        </a:p>
        <a:p>
          <a:pPr marL="228600" lvl="1" indent="-228600" algn="l" defTabSz="889000">
            <a:lnSpc>
              <a:spcPct val="90000"/>
            </a:lnSpc>
            <a:spcBef>
              <a:spcPct val="0"/>
            </a:spcBef>
            <a:spcAft>
              <a:spcPct val="15000"/>
            </a:spcAft>
            <a:buChar char="•"/>
          </a:pPr>
          <a:r>
            <a:rPr lang="pt-BR" sz="2000" kern="1200" dirty="0"/>
            <a:t>Comércio; acesso ao ouro do norte africano</a:t>
          </a:r>
        </a:p>
      </dsp:txBody>
      <dsp:txXfrm>
        <a:off x="1912272" y="3415009"/>
        <a:ext cx="6872952" cy="1552277"/>
      </dsp:txXfrm>
    </dsp:sp>
    <dsp:sp modelId="{567F0AB5-6C35-4A21-8D02-5C3498EBF391}">
      <dsp:nvSpPr>
        <dsp:cNvPr id="0" name=""/>
        <dsp:cNvSpPr/>
      </dsp:nvSpPr>
      <dsp:spPr>
        <a:xfrm>
          <a:off x="155227" y="3570237"/>
          <a:ext cx="1757045" cy="1241821"/>
        </a:xfrm>
        <a:prstGeom prst="roundRect">
          <a:avLst>
            <a:gd name="adj" fmla="val 10000"/>
          </a:avLst>
        </a:prstGeom>
        <a:blipFill dpi="0" rotWithShape="1">
          <a:blip xmlns:r="http://schemas.openxmlformats.org/officeDocument/2006/relationships" r:embed="rId3"/>
          <a:srcRect/>
          <a:stretch>
            <a:fillRect l="3" r="-61227" b="-27012"/>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14/09/2021</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14/09/2021</a:t>
            </a:fld>
            <a:endParaRPr lang="pt-BR"/>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7972351-A09C-44D5-9DD0-0622ACA34EF6}" type="slidenum">
              <a:rPr lang="pt-BR" smtClean="0"/>
              <a:pPr/>
              <a:t>1</a:t>
            </a:fld>
            <a:endParaRPr lang="pt-BR"/>
          </a:p>
        </p:txBody>
      </p:sp>
    </p:spTree>
    <p:extLst>
      <p:ext uri="{BB962C8B-B14F-4D97-AF65-F5344CB8AC3E}">
        <p14:creationId xmlns:p14="http://schemas.microsoft.com/office/powerpoint/2010/main" val="243818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4</a:t>
            </a:fld>
            <a:endParaRPr lang="pt-BR"/>
          </a:p>
        </p:txBody>
      </p:sp>
    </p:spTree>
    <p:extLst>
      <p:ext uri="{BB962C8B-B14F-4D97-AF65-F5344CB8AC3E}">
        <p14:creationId xmlns:p14="http://schemas.microsoft.com/office/powerpoint/2010/main" val="417426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10</a:t>
            </a:fld>
            <a:endParaRPr lang="pt-BR"/>
          </a:p>
        </p:txBody>
      </p:sp>
    </p:spTree>
    <p:extLst>
      <p:ext uri="{BB962C8B-B14F-4D97-AF65-F5344CB8AC3E}">
        <p14:creationId xmlns:p14="http://schemas.microsoft.com/office/powerpoint/2010/main" val="17225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14</a:t>
            </a:fld>
            <a:endParaRPr lang="pt-BR"/>
          </a:p>
        </p:txBody>
      </p:sp>
    </p:spTree>
    <p:extLst>
      <p:ext uri="{BB962C8B-B14F-4D97-AF65-F5344CB8AC3E}">
        <p14:creationId xmlns:p14="http://schemas.microsoft.com/office/powerpoint/2010/main" val="243017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16</a:t>
            </a:fld>
            <a:endParaRPr lang="pt-BR"/>
          </a:p>
        </p:txBody>
      </p:sp>
    </p:spTree>
    <p:extLst>
      <p:ext uri="{BB962C8B-B14F-4D97-AF65-F5344CB8AC3E}">
        <p14:creationId xmlns:p14="http://schemas.microsoft.com/office/powerpoint/2010/main" val="250710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17</a:t>
            </a:fld>
            <a:endParaRPr lang="pt-BR"/>
          </a:p>
        </p:txBody>
      </p:sp>
    </p:spTree>
    <p:extLst>
      <p:ext uri="{BB962C8B-B14F-4D97-AF65-F5344CB8AC3E}">
        <p14:creationId xmlns:p14="http://schemas.microsoft.com/office/powerpoint/2010/main" val="388260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7972351-A09C-44D5-9DD0-0622ACA34EF6}" type="slidenum">
              <a:rPr lang="pt-BR" smtClean="0"/>
              <a:pPr/>
              <a:t>22</a:t>
            </a:fld>
            <a:endParaRPr lang="pt-BR"/>
          </a:p>
        </p:txBody>
      </p:sp>
    </p:spTree>
    <p:extLst>
      <p:ext uri="{BB962C8B-B14F-4D97-AF65-F5344CB8AC3E}">
        <p14:creationId xmlns:p14="http://schemas.microsoft.com/office/powerpoint/2010/main" val="331629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25</a:t>
            </a:fld>
            <a:endParaRPr lang="pt-BR"/>
          </a:p>
        </p:txBody>
      </p:sp>
    </p:spTree>
    <p:extLst>
      <p:ext uri="{BB962C8B-B14F-4D97-AF65-F5344CB8AC3E}">
        <p14:creationId xmlns:p14="http://schemas.microsoft.com/office/powerpoint/2010/main" val="319771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95881A-D018-4F8D-B4D7-61D8C2C18BB1}" type="slidenum">
              <a:rPr lang="pt-BR" smtClean="0"/>
              <a:pPr/>
              <a:t>31</a:t>
            </a:fld>
            <a:endParaRPr lang="pt-BR"/>
          </a:p>
        </p:txBody>
      </p:sp>
    </p:spTree>
    <p:extLst>
      <p:ext uri="{BB962C8B-B14F-4D97-AF65-F5344CB8AC3E}">
        <p14:creationId xmlns:p14="http://schemas.microsoft.com/office/powerpoint/2010/main" val="3436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83890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1346963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AAA87F-6CB3-1D48-BCB3-B0E4F1A84AB2}" type="slidenum">
              <a:rPr lang="pt-BR" smtClean="0"/>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89553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7897449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AAA87F-6CB3-1D48-BCB3-B0E4F1A84AB2}" type="slidenum">
              <a:rPr lang="pt-BR" smtClean="0"/>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66858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331189795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1689698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6606377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332656"/>
            <a:ext cx="6805165" cy="5832648"/>
          </a:xfrm>
        </p:spPr>
        <p:txBody>
          <a:bodyPr anchor="ctr">
            <a:normAutofit/>
          </a:bodyPr>
          <a:lstStyle>
            <a:lvl1pPr marL="0" indent="0" algn="ctr">
              <a:lnSpc>
                <a:spcPct val="114000"/>
              </a:lnSpc>
              <a:spcBef>
                <a:spcPts val="0"/>
              </a:spcBef>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Editar estilos de texto Mestre</a:t>
            </a:r>
          </a:p>
        </p:txBody>
      </p:sp>
      <p:sp>
        <p:nvSpPr>
          <p:cNvPr id="8" name="Espaço Reservado para Texto 7"/>
          <p:cNvSpPr>
            <a:spLocks noGrp="1"/>
          </p:cNvSpPr>
          <p:nvPr>
            <p:ph type="body" sz="quarter" idx="14"/>
          </p:nvPr>
        </p:nvSpPr>
        <p:spPr>
          <a:xfrm>
            <a:off x="2123728" y="6236543"/>
            <a:ext cx="6805166" cy="504825"/>
          </a:xfrm>
        </p:spPr>
        <p:txBody>
          <a:bodyPr>
            <a:normAutofit/>
          </a:bodyPr>
          <a:lstStyle>
            <a:lvl1pPr marL="0" indent="0" algn="r">
              <a:buFont typeface="Arial" panose="020B0604020202020204" pitchFamily="34" charset="0"/>
              <a:buNone/>
              <a:defRPr sz="1400">
                <a:solidFill>
                  <a:schemeClr val="tx1">
                    <a:lumMod val="65000"/>
                    <a:lumOff val="3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Editar estilos de texto Mestre</a:t>
            </a:r>
          </a:p>
        </p:txBody>
      </p:sp>
    </p:spTree>
    <p:extLst>
      <p:ext uri="{BB962C8B-B14F-4D97-AF65-F5344CB8AC3E}">
        <p14:creationId xmlns:p14="http://schemas.microsoft.com/office/powerpoint/2010/main" val="321121710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lide de Título com Imagem Grande">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107504" y="4538608"/>
            <a:ext cx="9027504" cy="2202759"/>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pt-BR" dirty="0"/>
              <a:t>Clique para editar o texto mestre</a:t>
            </a:r>
          </a:p>
        </p:txBody>
      </p:sp>
      <p:sp>
        <p:nvSpPr>
          <p:cNvPr id="2" name="Title 1"/>
          <p:cNvSpPr>
            <a:spLocks noGrp="1"/>
          </p:cNvSpPr>
          <p:nvPr>
            <p:ph type="title"/>
          </p:nvPr>
        </p:nvSpPr>
        <p:spPr>
          <a:xfrm>
            <a:off x="251520" y="4509120"/>
            <a:ext cx="8712968" cy="2232248"/>
          </a:xfrm>
        </p:spPr>
        <p:txBody>
          <a:bodyPr anchor="ctr">
            <a:normAutofit/>
          </a:bodyPr>
          <a:lstStyle>
            <a:lvl1pPr algn="r">
              <a:defRPr sz="4600" b="0"/>
            </a:lvl1pPr>
          </a:lstStyle>
          <a:p>
            <a:r>
              <a:rPr lang="pt-BR" dirty="0"/>
              <a:t>Clique para editar o título mestre</a:t>
            </a:r>
            <a:endParaRPr dirty="0"/>
          </a:p>
        </p:txBody>
      </p:sp>
      <p:sp>
        <p:nvSpPr>
          <p:cNvPr id="3" name="Picture Placeholder 2"/>
          <p:cNvSpPr>
            <a:spLocks noGrp="1"/>
          </p:cNvSpPr>
          <p:nvPr>
            <p:ph type="pic" idx="1"/>
          </p:nvPr>
        </p:nvSpPr>
        <p:spPr>
          <a:xfrm>
            <a:off x="228709" y="228600"/>
            <a:ext cx="8686583"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a:p>
        </p:txBody>
      </p:sp>
      <p:sp>
        <p:nvSpPr>
          <p:cNvPr id="5" name="Slide Number Placeholder 5"/>
          <p:cNvSpPr>
            <a:spLocks noGrp="1"/>
          </p:cNvSpPr>
          <p:nvPr>
            <p:ph type="sldNum" sz="quarter" idx="4"/>
          </p:nvPr>
        </p:nvSpPr>
        <p:spPr>
          <a:xfrm>
            <a:off x="6876256"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AA87F-6CB3-1D48-BCB3-B0E4F1A84AB2}" type="slidenum">
              <a:rPr lang="pt-BR" smtClean="0"/>
              <a:t>‹nº›</a:t>
            </a:fld>
            <a:endParaRPr lang="pt-BR"/>
          </a:p>
        </p:txBody>
      </p:sp>
      <p:sp>
        <p:nvSpPr>
          <p:cNvPr id="6" name="TextBox 14"/>
          <p:cNvSpPr txBox="1"/>
          <p:nvPr userDrawn="1"/>
        </p:nvSpPr>
        <p:spPr>
          <a:xfrm>
            <a:off x="424891" y="174812"/>
            <a:ext cx="413309" cy="830997"/>
          </a:xfrm>
          <a:prstGeom prst="rect">
            <a:avLst/>
          </a:prstGeom>
          <a:noFill/>
        </p:spPr>
        <p:txBody>
          <a:bodyPr wrap="square" lIns="0" tIns="0" rIns="0" bIns="0" rtlCol="0">
            <a:spAutoFit/>
          </a:bodyPr>
          <a:lstStyle/>
          <a:p>
            <a:r>
              <a:rPr sz="5400" b="1" dirty="0">
                <a:solidFill>
                  <a:schemeClr val="accent1"/>
                </a:solidFill>
              </a:rPr>
              <a:t>+</a:t>
            </a:r>
          </a:p>
        </p:txBody>
      </p:sp>
    </p:spTree>
    <p:extLst>
      <p:ext uri="{BB962C8B-B14F-4D97-AF65-F5344CB8AC3E}">
        <p14:creationId xmlns:p14="http://schemas.microsoft.com/office/powerpoint/2010/main" val="20653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ection with Watermark">
    <p:spTree>
      <p:nvGrpSpPr>
        <p:cNvPr id="1" name=""/>
        <p:cNvGrpSpPr/>
        <p:nvPr/>
      </p:nvGrpSpPr>
      <p:grpSpPr>
        <a:xfrm>
          <a:off x="0" y="0"/>
          <a:ext cx="0" cy="0"/>
          <a:chOff x="0" y="0"/>
          <a:chExt cx="0" cy="0"/>
        </a:xfrm>
      </p:grpSpPr>
      <p:sp>
        <p:nvSpPr>
          <p:cNvPr id="2" name="Title 1"/>
          <p:cNvSpPr>
            <a:spLocks noGrp="1"/>
          </p:cNvSpPr>
          <p:nvPr>
            <p:ph type="title"/>
          </p:nvPr>
        </p:nvSpPr>
        <p:spPr>
          <a:xfrm>
            <a:off x="292100" y="463826"/>
            <a:ext cx="7188200" cy="5797274"/>
          </a:xfrm>
          <a:solidFill>
            <a:schemeClr val="bg1"/>
          </a:solidFill>
          <a:effectLst>
            <a:softEdge rad="127000"/>
          </a:effectLst>
        </p:spPr>
        <p:txBody>
          <a:bodyPr lIns="45720" tIns="0" rIns="45720" bIns="0" anchor="ctr" anchorCtr="0"/>
          <a:lstStyle>
            <a:lvl1pPr algn="l">
              <a:lnSpc>
                <a:spcPct val="114000"/>
              </a:lnSpc>
              <a:defRPr sz="2600" b="0" i="1" cap="none" baseline="0">
                <a:solidFill>
                  <a:srgbClr val="000000"/>
                </a:solidFill>
              </a:defRPr>
            </a:lvl1pPr>
          </a:lstStyle>
          <a:p>
            <a:r>
              <a:rPr lang="x-none"/>
              <a:t>Click to edit Master title style</a:t>
            </a:r>
            <a:endParaRPr dirty="0"/>
          </a:p>
        </p:txBody>
      </p:sp>
      <p:sp>
        <p:nvSpPr>
          <p:cNvPr id="3" name="Text Placeholder 2"/>
          <p:cNvSpPr>
            <a:spLocks noGrp="1"/>
          </p:cNvSpPr>
          <p:nvPr>
            <p:ph type="body" idx="1"/>
          </p:nvPr>
        </p:nvSpPr>
        <p:spPr>
          <a:xfrm>
            <a:off x="125896" y="6261101"/>
            <a:ext cx="8885582" cy="482466"/>
          </a:xfrm>
        </p:spPr>
        <p:txBody>
          <a:bodyPr tIns="0" rIns="45720" bIns="0" anchor="b" anchorCtr="0">
            <a:normAutofit/>
          </a:bodyPr>
          <a:lstStyle>
            <a:lvl1pPr marL="0" indent="0">
              <a:spcBef>
                <a:spcPct val="0"/>
              </a:spcBef>
              <a:buNone/>
              <a:defRPr sz="1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Text Placeholder 7"/>
          <p:cNvSpPr>
            <a:spLocks noGrp="1"/>
          </p:cNvSpPr>
          <p:nvPr>
            <p:ph type="body" sz="quarter" idx="13"/>
          </p:nvPr>
        </p:nvSpPr>
        <p:spPr>
          <a:xfrm>
            <a:off x="1" y="2668375"/>
            <a:ext cx="9143996"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a:t>Click to edit Master text styles</a:t>
            </a:r>
          </a:p>
        </p:txBody>
      </p:sp>
    </p:spTree>
    <p:extLst>
      <p:ext uri="{BB962C8B-B14F-4D97-AF65-F5344CB8AC3E}">
        <p14:creationId xmlns:p14="http://schemas.microsoft.com/office/powerpoint/2010/main" val="208768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0192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2415" y="2133600"/>
            <a:ext cx="7022255" cy="4535760"/>
          </a:xfrm>
        </p:spPr>
        <p:txBody>
          <a:bodyPr>
            <a:normAutofit/>
          </a:bodyPr>
          <a:lstStyle>
            <a:lvl1pPr>
              <a:defRPr sz="2400"/>
            </a:lvl1pPr>
            <a:lvl2pPr>
              <a:defRPr sz="1800"/>
            </a:lvl2pPr>
            <a:lvl3pPr>
              <a:defRPr sz="1600"/>
            </a:lvl3pPr>
            <a:lvl4pPr>
              <a:defRPr sz="1400"/>
            </a:lvl4pPr>
            <a:lvl5pPr>
              <a:defRPr sz="1400"/>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55781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41" y="174812"/>
            <a:ext cx="8769448" cy="595135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dirty="0"/>
          </a:p>
        </p:txBody>
      </p:sp>
      <p:sp>
        <p:nvSpPr>
          <p:cNvPr id="8" name="Rectangle 7"/>
          <p:cNvSpPr/>
          <p:nvPr/>
        </p:nvSpPr>
        <p:spPr>
          <a:xfrm>
            <a:off x="195040" y="6237312"/>
            <a:ext cx="8753921"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95039" y="6237312"/>
            <a:ext cx="8753921" cy="504056"/>
          </a:xfrm>
        </p:spPr>
        <p:txBody>
          <a:bodyPr anchor="ctr">
            <a:normAutofit/>
          </a:bodyPr>
          <a:lstStyle>
            <a:lvl1pPr algn="l">
              <a:defRPr sz="1400" b="0">
                <a:solidFill>
                  <a:schemeClr val="bg1"/>
                </a:solidFill>
              </a:defRPr>
            </a:lvl1pPr>
          </a:lstStyle>
          <a:p>
            <a:r>
              <a:rPr lang="pt-BR" dirty="0"/>
              <a:t>Clique para editar o título mestre</a:t>
            </a:r>
            <a:endParaRPr dirty="0"/>
          </a:p>
        </p:txBody>
      </p:sp>
      <p:sp>
        <p:nvSpPr>
          <p:cNvPr id="10" name="TextBox 8"/>
          <p:cNvSpPr txBox="1"/>
          <p:nvPr userDrawn="1"/>
        </p:nvSpPr>
        <p:spPr>
          <a:xfrm>
            <a:off x="218332" y="188640"/>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extLst>
      <p:ext uri="{BB962C8B-B14F-4D97-AF65-F5344CB8AC3E}">
        <p14:creationId xmlns:p14="http://schemas.microsoft.com/office/powerpoint/2010/main" val="84776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2357845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3054146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35360832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23671987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20278662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40922024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F5ABCC35-AE37-4B74-AFDC-2B5B2D807A04}" type="datetimeFigureOut">
              <a:rPr lang="en-US" smtClean="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49721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3AAA87F-6CB3-1D48-BCB3-B0E4F1A84AB2}" type="slidenum">
              <a:rPr lang="pt-BR" smtClean="0"/>
              <a:t>‹nº›</a:t>
            </a:fld>
            <a:endParaRPr lang="pt-BR"/>
          </a:p>
        </p:txBody>
      </p:sp>
    </p:spTree>
    <p:extLst>
      <p:ext uri="{BB962C8B-B14F-4D97-AF65-F5344CB8AC3E}">
        <p14:creationId xmlns:p14="http://schemas.microsoft.com/office/powerpoint/2010/main" val="26689821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3935" r:id="rId18"/>
    <p:sldLayoutId id="2147483937" r:id="rId19"/>
    <p:sldLayoutId id="2147484049" r:id="rId20"/>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historiasdeportugalemarrocos.wordpress.com/2014/02/22/a-conquista-de-ceuta/"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pt-BR"/>
              <a:t>A Formação do Estado Português</a:t>
            </a:r>
            <a:endParaRPr lang="pt-BR" dirty="0"/>
          </a:p>
        </p:txBody>
      </p:sp>
      <p:sp>
        <p:nvSpPr>
          <p:cNvPr id="2" name="Subtítulo 1"/>
          <p:cNvSpPr>
            <a:spLocks noGrp="1"/>
          </p:cNvSpPr>
          <p:nvPr>
            <p:ph type="subTitle" idx="1"/>
          </p:nvPr>
        </p:nvSpPr>
        <p:spPr/>
        <p:txBody>
          <a:bodyPr/>
          <a:lstStyle/>
          <a:p>
            <a:r>
              <a:rPr lang="pt-BR"/>
              <a:t>Da ascensão de Afonso Henriques à Revolução de Avis</a:t>
            </a:r>
            <a:endParaRPr lang="pt-BR" dirty="0"/>
          </a:p>
        </p:txBody>
      </p:sp>
    </p:spTree>
    <p:extLst>
      <p:ext uri="{BB962C8B-B14F-4D97-AF65-F5344CB8AC3E}">
        <p14:creationId xmlns:p14="http://schemas.microsoft.com/office/powerpoint/2010/main" val="115722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Antecedentes históricos</a:t>
            </a:r>
            <a:endParaRPr lang="pt-BR" dirty="0"/>
          </a:p>
        </p:txBody>
      </p:sp>
      <p:sp>
        <p:nvSpPr>
          <p:cNvPr id="3" name="Espaço Reservado para Conteúdo 2"/>
          <p:cNvSpPr>
            <a:spLocks noGrp="1"/>
          </p:cNvSpPr>
          <p:nvPr>
            <p:ph idx="1"/>
          </p:nvPr>
        </p:nvSpPr>
        <p:spPr/>
        <p:txBody>
          <a:bodyPr/>
          <a:lstStyle/>
          <a:p>
            <a:r>
              <a:rPr lang="pt-BR"/>
              <a:t>Invasão dos mouros: restrição ao comércio durante os VII, VIII e IX</a:t>
            </a:r>
          </a:p>
          <a:p>
            <a:r>
              <a:rPr lang="pt-BR"/>
              <a:t>Século X: renascimento comercial</a:t>
            </a:r>
          </a:p>
          <a:p>
            <a:r>
              <a:rPr lang="pt-BR"/>
              <a:t>Centros dinâmicos: Veneza, Gênova, e Flandres</a:t>
            </a:r>
          </a:p>
          <a:p>
            <a:r>
              <a:rPr lang="pt-BR"/>
              <a:t>O “portus” português (Mapa de 1135)</a:t>
            </a:r>
            <a:endParaRPr lang="pt-BR" dirty="0"/>
          </a:p>
        </p:txBody>
      </p:sp>
    </p:spTree>
    <p:extLst>
      <p:ext uri="{BB962C8B-B14F-4D97-AF65-F5344CB8AC3E}">
        <p14:creationId xmlns:p14="http://schemas.microsoft.com/office/powerpoint/2010/main" val="181149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593"/>
          <a:stretch/>
        </p:blipFill>
        <p:spPr>
          <a:xfrm>
            <a:off x="195039" y="186144"/>
            <a:ext cx="8631699" cy="5835143"/>
          </a:xfrm>
        </p:spPr>
      </p:pic>
      <p:sp>
        <p:nvSpPr>
          <p:cNvPr id="2" name="Título 1"/>
          <p:cNvSpPr>
            <a:spLocks noGrp="1"/>
          </p:cNvSpPr>
          <p:nvPr>
            <p:ph type="title"/>
          </p:nvPr>
        </p:nvSpPr>
        <p:spPr/>
        <p:txBody>
          <a:bodyPr>
            <a:normAutofit fontScale="90000"/>
          </a:bodyPr>
          <a:lstStyle/>
          <a:p>
            <a:r>
              <a:rPr lang="en-US" dirty="0">
                <a:solidFill>
                  <a:schemeClr val="tx1"/>
                </a:solidFill>
              </a:rPr>
              <a:t>Europa, 1135. </a:t>
            </a:r>
            <a:r>
              <a:rPr lang="en-US" dirty="0" err="1">
                <a:solidFill>
                  <a:schemeClr val="tx1"/>
                </a:solidFill>
              </a:rPr>
              <a:t>Mapa</a:t>
            </a:r>
            <a:r>
              <a:rPr lang="en-US" dirty="0">
                <a:solidFill>
                  <a:schemeClr val="tx1"/>
                </a:solidFill>
              </a:rPr>
              <a:t> da </a:t>
            </a:r>
            <a:r>
              <a:rPr lang="en-US" dirty="0" err="1">
                <a:solidFill>
                  <a:schemeClr val="tx1"/>
                </a:solidFill>
              </a:rPr>
              <a:t>página</a:t>
            </a:r>
            <a:r>
              <a:rPr lang="en-US" dirty="0">
                <a:solidFill>
                  <a:schemeClr val="tx1"/>
                </a:solidFill>
              </a:rPr>
              <a:t> 10. Fonte: The Public Schools Historical Atlas by Charles </a:t>
            </a:r>
            <a:r>
              <a:rPr lang="en-US" dirty="0" err="1">
                <a:solidFill>
                  <a:schemeClr val="tx1"/>
                </a:solidFill>
              </a:rPr>
              <a:t>Colbeck</a:t>
            </a:r>
            <a:r>
              <a:rPr lang="en-US" dirty="0">
                <a:solidFill>
                  <a:schemeClr val="tx1"/>
                </a:solidFill>
              </a:rPr>
              <a:t>. Longmans, Green; New York; London; Bombay. 1905</a:t>
            </a:r>
            <a:endParaRPr lang="pt-BR" dirty="0">
              <a:solidFill>
                <a:schemeClr val="tx1"/>
              </a:solidFill>
            </a:endParaRPr>
          </a:p>
        </p:txBody>
      </p:sp>
      <p:sp>
        <p:nvSpPr>
          <p:cNvPr id="5" name="Elipse 4"/>
          <p:cNvSpPr/>
          <p:nvPr/>
        </p:nvSpPr>
        <p:spPr>
          <a:xfrm>
            <a:off x="1691680" y="1124744"/>
            <a:ext cx="1656184" cy="1440160"/>
          </a:xfrm>
          <a:prstGeom prst="ellipse">
            <a:avLst/>
          </a:prstGeom>
          <a:noFill/>
          <a:ln w="381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905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idx="1"/>
          </p:nvPr>
        </p:nvSpPr>
        <p:spPr/>
        <p:txBody>
          <a:bodyPr/>
          <a:lstStyle/>
          <a:p>
            <a:r>
              <a:rPr lang="pt-BR"/>
              <a:t>Os amores da viúva de D. Henrique, D. Teresa, com o conde galego Fernão Peres de Trava provocaram a atitude de revolta nos fidalgos portugueses e que Afonso Henriques se juntou. Do recontro de Guimarães (1128) resultou a vitória do filho e a prisão da mãe. A maior importância deste fato reside na ruptura da ligação entre as duas metades da Galiza, com o triunfo do portucalense sobre a leonesa.</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SÉRGIO, Antonio. Breve interpretação da história de Portugal. Lisboa: Livraria Sá da Costa Editora, 1977, p. 14.</a:t>
            </a:r>
            <a:endParaRPr lang="pt-BR" dirty="0"/>
          </a:p>
        </p:txBody>
      </p:sp>
    </p:spTree>
    <p:extLst>
      <p:ext uri="{BB962C8B-B14F-4D97-AF65-F5344CB8AC3E}">
        <p14:creationId xmlns:p14="http://schemas.microsoft.com/office/powerpoint/2010/main" val="371926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1376" t="47071" r="39392" b="17653"/>
          <a:stretch/>
        </p:blipFill>
        <p:spPr>
          <a:xfrm>
            <a:off x="107504" y="15187"/>
            <a:ext cx="9011344" cy="5790077"/>
          </a:xfrm>
        </p:spPr>
      </p:pic>
      <p:sp>
        <p:nvSpPr>
          <p:cNvPr id="3" name="Título 2"/>
          <p:cNvSpPr>
            <a:spLocks noGrp="1"/>
          </p:cNvSpPr>
          <p:nvPr>
            <p:ph type="title" idx="4294967295"/>
          </p:nvPr>
        </p:nvSpPr>
        <p:spPr>
          <a:xfrm>
            <a:off x="0" y="5805264"/>
            <a:ext cx="8753475" cy="936849"/>
          </a:xfrm>
        </p:spPr>
        <p:txBody>
          <a:bodyPr>
            <a:noAutofit/>
          </a:bodyPr>
          <a:lstStyle/>
          <a:p>
            <a:r>
              <a:rPr lang="pt-BR" sz="1600" dirty="0">
                <a:solidFill>
                  <a:schemeClr val="tx1"/>
                </a:solidFill>
              </a:rPr>
              <a:t>Europa durante </a:t>
            </a:r>
            <a:r>
              <a:rPr lang="pt-BR" sz="1600" dirty="0" err="1">
                <a:solidFill>
                  <a:schemeClr val="tx1"/>
                </a:solidFill>
              </a:rPr>
              <a:t>el</a:t>
            </a:r>
            <a:r>
              <a:rPr lang="pt-BR" sz="1600" dirty="0">
                <a:solidFill>
                  <a:schemeClr val="tx1"/>
                </a:solidFill>
              </a:rPr>
              <a:t> </a:t>
            </a:r>
            <a:r>
              <a:rPr lang="pt-BR" sz="1600" dirty="0" err="1">
                <a:solidFill>
                  <a:schemeClr val="tx1"/>
                </a:solidFill>
              </a:rPr>
              <a:t>siglo</a:t>
            </a:r>
            <a:r>
              <a:rPr lang="pt-BR" sz="1600" dirty="0">
                <a:solidFill>
                  <a:schemeClr val="tx1"/>
                </a:solidFill>
              </a:rPr>
              <a:t> XII. La </a:t>
            </a:r>
            <a:r>
              <a:rPr lang="pt-BR" sz="1600" dirty="0" err="1">
                <a:solidFill>
                  <a:schemeClr val="tx1"/>
                </a:solidFill>
              </a:rPr>
              <a:t>edad</a:t>
            </a:r>
            <a:r>
              <a:rPr lang="pt-BR" sz="1600" dirty="0">
                <a:solidFill>
                  <a:schemeClr val="tx1"/>
                </a:solidFill>
              </a:rPr>
              <a:t> de </a:t>
            </a:r>
            <a:r>
              <a:rPr lang="pt-BR" sz="1600" dirty="0" err="1">
                <a:solidFill>
                  <a:schemeClr val="tx1"/>
                </a:solidFill>
              </a:rPr>
              <a:t>las</a:t>
            </a:r>
            <a:r>
              <a:rPr lang="pt-BR" sz="1600" dirty="0">
                <a:solidFill>
                  <a:schemeClr val="tx1"/>
                </a:solidFill>
              </a:rPr>
              <a:t> Cruzadas" </a:t>
            </a:r>
            <a:r>
              <a:rPr lang="pt-BR" sz="1600" dirty="0" err="1">
                <a:solidFill>
                  <a:schemeClr val="tx1"/>
                </a:solidFill>
              </a:rPr>
              <a:t>con</a:t>
            </a:r>
            <a:r>
              <a:rPr lang="pt-BR" sz="1600" dirty="0">
                <a:solidFill>
                  <a:schemeClr val="tx1"/>
                </a:solidFill>
              </a:rPr>
              <a:t> mapa insertado de "Los Estados </a:t>
            </a:r>
            <a:r>
              <a:rPr lang="pt-BR" sz="1600" dirty="0" err="1">
                <a:solidFill>
                  <a:schemeClr val="tx1"/>
                </a:solidFill>
              </a:rPr>
              <a:t>Cristianos</a:t>
            </a:r>
            <a:r>
              <a:rPr lang="pt-BR" sz="1600" dirty="0">
                <a:solidFill>
                  <a:schemeClr val="tx1"/>
                </a:solidFill>
              </a:rPr>
              <a:t> de Oriente </a:t>
            </a:r>
            <a:r>
              <a:rPr lang="pt-BR" sz="1600" dirty="0" err="1">
                <a:solidFill>
                  <a:schemeClr val="tx1"/>
                </a:solidFill>
              </a:rPr>
              <a:t>en</a:t>
            </a:r>
            <a:r>
              <a:rPr lang="pt-BR" sz="1600" dirty="0">
                <a:solidFill>
                  <a:schemeClr val="tx1"/>
                </a:solidFill>
              </a:rPr>
              <a:t> 1142“.m Fuente: "</a:t>
            </a:r>
            <a:r>
              <a:rPr lang="pt-BR" sz="1600" dirty="0" err="1">
                <a:solidFill>
                  <a:schemeClr val="tx1"/>
                </a:solidFill>
              </a:rPr>
              <a:t>An</a:t>
            </a:r>
            <a:r>
              <a:rPr lang="pt-BR" sz="1600" dirty="0">
                <a:solidFill>
                  <a:schemeClr val="tx1"/>
                </a:solidFill>
              </a:rPr>
              <a:t> </a:t>
            </a:r>
            <a:r>
              <a:rPr lang="pt-BR" sz="1600" dirty="0" err="1">
                <a:solidFill>
                  <a:schemeClr val="tx1"/>
                </a:solidFill>
              </a:rPr>
              <a:t>Historical</a:t>
            </a:r>
            <a:r>
              <a:rPr lang="pt-BR" sz="1600" dirty="0">
                <a:solidFill>
                  <a:schemeClr val="tx1"/>
                </a:solidFill>
              </a:rPr>
              <a:t> Atlas </a:t>
            </a:r>
            <a:r>
              <a:rPr lang="pt-BR" sz="1600" dirty="0" err="1">
                <a:solidFill>
                  <a:schemeClr val="tx1"/>
                </a:solidFill>
              </a:rPr>
              <a:t>Containing</a:t>
            </a:r>
            <a:r>
              <a:rPr lang="pt-BR" sz="1600" dirty="0">
                <a:solidFill>
                  <a:schemeClr val="tx1"/>
                </a:solidFill>
              </a:rPr>
              <a:t> a </a:t>
            </a:r>
            <a:r>
              <a:rPr lang="pt-BR" sz="1600" dirty="0" err="1">
                <a:solidFill>
                  <a:schemeClr val="tx1"/>
                </a:solidFill>
              </a:rPr>
              <a:t>Chronological</a:t>
            </a:r>
            <a:r>
              <a:rPr lang="pt-BR" sz="1600" dirty="0">
                <a:solidFill>
                  <a:schemeClr val="tx1"/>
                </a:solidFill>
              </a:rPr>
              <a:t> Series </a:t>
            </a:r>
            <a:r>
              <a:rPr lang="pt-BR" sz="1600" dirty="0" err="1">
                <a:solidFill>
                  <a:schemeClr val="tx1"/>
                </a:solidFill>
              </a:rPr>
              <a:t>of</a:t>
            </a:r>
            <a:r>
              <a:rPr lang="pt-BR" sz="1600" dirty="0">
                <a:solidFill>
                  <a:schemeClr val="tx1"/>
                </a:solidFill>
              </a:rPr>
              <a:t> </a:t>
            </a:r>
            <a:r>
              <a:rPr lang="pt-BR" sz="1600" dirty="0" err="1">
                <a:solidFill>
                  <a:schemeClr val="tx1"/>
                </a:solidFill>
              </a:rPr>
              <a:t>One</a:t>
            </a:r>
            <a:r>
              <a:rPr lang="pt-BR" sz="1600" dirty="0">
                <a:solidFill>
                  <a:schemeClr val="tx1"/>
                </a:solidFill>
              </a:rPr>
              <a:t> </a:t>
            </a:r>
            <a:r>
              <a:rPr lang="pt-BR" sz="1600" dirty="0" err="1">
                <a:solidFill>
                  <a:schemeClr val="tx1"/>
                </a:solidFill>
              </a:rPr>
              <a:t>Hundred</a:t>
            </a:r>
            <a:r>
              <a:rPr lang="pt-BR" sz="1600" dirty="0">
                <a:solidFill>
                  <a:schemeClr val="tx1"/>
                </a:solidFill>
              </a:rPr>
              <a:t> </a:t>
            </a:r>
            <a:r>
              <a:rPr lang="pt-BR" sz="1600" dirty="0" err="1">
                <a:solidFill>
                  <a:schemeClr val="tx1"/>
                </a:solidFill>
              </a:rPr>
              <a:t>and</a:t>
            </a:r>
            <a:r>
              <a:rPr lang="pt-BR" sz="1600" dirty="0">
                <a:solidFill>
                  <a:schemeClr val="tx1"/>
                </a:solidFill>
              </a:rPr>
              <a:t> Four </a:t>
            </a:r>
            <a:r>
              <a:rPr lang="pt-BR" sz="1600" dirty="0" err="1">
                <a:solidFill>
                  <a:schemeClr val="tx1"/>
                </a:solidFill>
              </a:rPr>
              <a:t>Maps</a:t>
            </a:r>
            <a:r>
              <a:rPr lang="pt-BR" sz="1600" dirty="0">
                <a:solidFill>
                  <a:schemeClr val="tx1"/>
                </a:solidFill>
              </a:rPr>
              <a:t>, </a:t>
            </a:r>
            <a:r>
              <a:rPr lang="pt-BR" sz="1600" dirty="0" err="1">
                <a:solidFill>
                  <a:schemeClr val="tx1"/>
                </a:solidFill>
              </a:rPr>
              <a:t>at</a:t>
            </a:r>
            <a:r>
              <a:rPr lang="pt-BR" sz="1600" dirty="0">
                <a:solidFill>
                  <a:schemeClr val="tx1"/>
                </a:solidFill>
              </a:rPr>
              <a:t> </a:t>
            </a:r>
            <a:r>
              <a:rPr lang="pt-BR" sz="1600" dirty="0" err="1">
                <a:solidFill>
                  <a:schemeClr val="tx1"/>
                </a:solidFill>
              </a:rPr>
              <a:t>Successive</a:t>
            </a:r>
            <a:r>
              <a:rPr lang="pt-BR" sz="1600" dirty="0">
                <a:solidFill>
                  <a:schemeClr val="tx1"/>
                </a:solidFill>
              </a:rPr>
              <a:t> </a:t>
            </a:r>
            <a:r>
              <a:rPr lang="pt-BR" sz="1600" dirty="0" err="1">
                <a:solidFill>
                  <a:schemeClr val="tx1"/>
                </a:solidFill>
              </a:rPr>
              <a:t>Periods</a:t>
            </a:r>
            <a:r>
              <a:rPr lang="pt-BR" sz="1600" dirty="0">
                <a:solidFill>
                  <a:schemeClr val="tx1"/>
                </a:solidFill>
              </a:rPr>
              <a:t>, </a:t>
            </a:r>
            <a:r>
              <a:rPr lang="pt-BR" sz="1600" dirty="0" err="1">
                <a:solidFill>
                  <a:schemeClr val="tx1"/>
                </a:solidFill>
              </a:rPr>
              <a:t>from</a:t>
            </a:r>
            <a:r>
              <a:rPr lang="pt-BR" sz="1600" dirty="0">
                <a:solidFill>
                  <a:schemeClr val="tx1"/>
                </a:solidFill>
              </a:rPr>
              <a:t> </a:t>
            </a:r>
            <a:r>
              <a:rPr lang="pt-BR" sz="1600" dirty="0" err="1">
                <a:solidFill>
                  <a:schemeClr val="tx1"/>
                </a:solidFill>
              </a:rPr>
              <a:t>the</a:t>
            </a:r>
            <a:r>
              <a:rPr lang="pt-BR" sz="1600" dirty="0">
                <a:solidFill>
                  <a:schemeClr val="tx1"/>
                </a:solidFill>
              </a:rPr>
              <a:t> </a:t>
            </a:r>
            <a:r>
              <a:rPr lang="pt-BR" sz="1600" dirty="0" err="1">
                <a:solidFill>
                  <a:schemeClr val="tx1"/>
                </a:solidFill>
              </a:rPr>
              <a:t>Dawn</a:t>
            </a:r>
            <a:r>
              <a:rPr lang="pt-BR" sz="1600" dirty="0">
                <a:solidFill>
                  <a:schemeClr val="tx1"/>
                </a:solidFill>
              </a:rPr>
              <a:t> </a:t>
            </a:r>
            <a:r>
              <a:rPr lang="pt-BR" sz="1600" dirty="0" err="1">
                <a:solidFill>
                  <a:schemeClr val="tx1"/>
                </a:solidFill>
              </a:rPr>
              <a:t>of</a:t>
            </a:r>
            <a:r>
              <a:rPr lang="pt-BR" sz="1600" dirty="0">
                <a:solidFill>
                  <a:schemeClr val="tx1"/>
                </a:solidFill>
              </a:rPr>
              <a:t> </a:t>
            </a:r>
            <a:r>
              <a:rPr lang="pt-BR" sz="1600" dirty="0" err="1">
                <a:solidFill>
                  <a:schemeClr val="tx1"/>
                </a:solidFill>
              </a:rPr>
              <a:t>History</a:t>
            </a:r>
            <a:r>
              <a:rPr lang="pt-BR" sz="1600" dirty="0">
                <a:solidFill>
                  <a:schemeClr val="tx1"/>
                </a:solidFill>
              </a:rPr>
              <a:t> </a:t>
            </a:r>
            <a:r>
              <a:rPr lang="pt-BR" sz="1600" dirty="0" err="1">
                <a:solidFill>
                  <a:schemeClr val="tx1"/>
                </a:solidFill>
              </a:rPr>
              <a:t>to</a:t>
            </a:r>
            <a:r>
              <a:rPr lang="pt-BR" sz="1600" dirty="0">
                <a:solidFill>
                  <a:schemeClr val="tx1"/>
                </a:solidFill>
              </a:rPr>
              <a:t> </a:t>
            </a:r>
            <a:r>
              <a:rPr lang="pt-BR" sz="1600" dirty="0" err="1">
                <a:solidFill>
                  <a:schemeClr val="tx1"/>
                </a:solidFill>
              </a:rPr>
              <a:t>the</a:t>
            </a:r>
            <a:r>
              <a:rPr lang="pt-BR" sz="1600" dirty="0">
                <a:solidFill>
                  <a:schemeClr val="tx1"/>
                </a:solidFill>
              </a:rPr>
              <a:t> </a:t>
            </a:r>
            <a:r>
              <a:rPr lang="pt-BR" sz="1600" dirty="0" err="1">
                <a:solidFill>
                  <a:schemeClr val="tx1"/>
                </a:solidFill>
              </a:rPr>
              <a:t>Present</a:t>
            </a:r>
            <a:r>
              <a:rPr lang="pt-BR" sz="1600" dirty="0">
                <a:solidFill>
                  <a:schemeClr val="tx1"/>
                </a:solidFill>
              </a:rPr>
              <a:t> Day." </a:t>
            </a:r>
            <a:r>
              <a:rPr lang="pt-BR" sz="1600" dirty="0" err="1">
                <a:solidFill>
                  <a:schemeClr val="tx1"/>
                </a:solidFill>
              </a:rPr>
              <a:t>by</a:t>
            </a:r>
            <a:r>
              <a:rPr lang="pt-BR" sz="1600" dirty="0">
                <a:solidFill>
                  <a:schemeClr val="tx1"/>
                </a:solidFill>
              </a:rPr>
              <a:t> Robert H. </a:t>
            </a:r>
            <a:r>
              <a:rPr lang="pt-BR" sz="1600" dirty="0" err="1">
                <a:solidFill>
                  <a:schemeClr val="tx1"/>
                </a:solidFill>
              </a:rPr>
              <a:t>Labberton</a:t>
            </a:r>
            <a:r>
              <a:rPr lang="pt-BR" sz="1600" dirty="0">
                <a:solidFill>
                  <a:schemeClr val="tx1"/>
                </a:solidFill>
              </a:rPr>
              <a:t>. </a:t>
            </a:r>
            <a:r>
              <a:rPr lang="pt-BR" sz="1600" dirty="0" err="1">
                <a:solidFill>
                  <a:schemeClr val="tx1"/>
                </a:solidFill>
              </a:rPr>
              <a:t>Sixth</a:t>
            </a:r>
            <a:r>
              <a:rPr lang="pt-BR" sz="1600" dirty="0">
                <a:solidFill>
                  <a:schemeClr val="tx1"/>
                </a:solidFill>
              </a:rPr>
              <a:t> </a:t>
            </a:r>
            <a:r>
              <a:rPr lang="pt-BR" sz="1600" dirty="0" err="1">
                <a:solidFill>
                  <a:schemeClr val="tx1"/>
                </a:solidFill>
              </a:rPr>
              <a:t>Edition</a:t>
            </a:r>
            <a:r>
              <a:rPr lang="pt-BR" sz="1600" dirty="0">
                <a:solidFill>
                  <a:schemeClr val="tx1"/>
                </a:solidFill>
              </a:rPr>
              <a:t>. 1884</a:t>
            </a:r>
          </a:p>
        </p:txBody>
      </p:sp>
    </p:spTree>
    <p:extLst>
      <p:ext uri="{BB962C8B-B14F-4D97-AF65-F5344CB8AC3E}">
        <p14:creationId xmlns:p14="http://schemas.microsoft.com/office/powerpoint/2010/main" val="350019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Desenvolvimento de Portugal medieval</a:t>
            </a:r>
            <a:endParaRPr lang="pt-BR" dirty="0"/>
          </a:p>
        </p:txBody>
      </p:sp>
      <p:sp>
        <p:nvSpPr>
          <p:cNvPr id="3" name="Espaço Reservado para Conteúdo 2"/>
          <p:cNvSpPr>
            <a:spLocks noGrp="1"/>
          </p:cNvSpPr>
          <p:nvPr>
            <p:ph idx="1"/>
          </p:nvPr>
        </p:nvSpPr>
        <p:spPr/>
        <p:txBody>
          <a:bodyPr/>
          <a:lstStyle/>
          <a:p>
            <a:r>
              <a:rPr lang="pt-BR"/>
              <a:t>Primeira dinastia: Borgonha</a:t>
            </a:r>
          </a:p>
          <a:p>
            <a:r>
              <a:rPr lang="pt-BR"/>
              <a:t>Reis da primeira dinastia preocupados em ocupar o território</a:t>
            </a:r>
          </a:p>
          <a:p>
            <a:r>
              <a:rPr lang="pt-BR"/>
              <a:t>A nobreza pouco “trabalhadora”: êxodo rural e escassez de alimentos</a:t>
            </a:r>
          </a:p>
          <a:p>
            <a:r>
              <a:rPr lang="pt-BR"/>
              <a:t>D. Fernando e a lei das sesmarias (1375)</a:t>
            </a:r>
          </a:p>
          <a:p>
            <a:r>
              <a:rPr lang="pt-BR"/>
              <a:t>Florescimento da atividade comercial e portuária e incentivo à navegação</a:t>
            </a:r>
            <a:endParaRPr lang="pt-BR" dirty="0"/>
          </a:p>
        </p:txBody>
      </p:sp>
    </p:spTree>
    <p:extLst>
      <p:ext uri="{BB962C8B-B14F-4D97-AF65-F5344CB8AC3E}">
        <p14:creationId xmlns:p14="http://schemas.microsoft.com/office/powerpoint/2010/main" val="399378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a:t>Revolução burguesa?</a:t>
            </a:r>
            <a:endParaRPr lang="pt-BR" dirty="0"/>
          </a:p>
        </p:txBody>
      </p:sp>
      <p:sp>
        <p:nvSpPr>
          <p:cNvPr id="4" name="Espaço Reservado para Conteúdo 3"/>
          <p:cNvSpPr>
            <a:spLocks noGrp="1"/>
          </p:cNvSpPr>
          <p:nvPr>
            <p:ph type="body" idx="1"/>
          </p:nvPr>
        </p:nvSpPr>
        <p:spPr/>
        <p:txBody>
          <a:bodyPr>
            <a:normAutofit fontScale="92500" lnSpcReduction="20000"/>
          </a:bodyPr>
          <a:lstStyle/>
          <a:p>
            <a:r>
              <a:rPr lang="pt-BR"/>
              <a:t>A controvérsia Revolução Burguesa X Revolução Nacional na formação e consolidação do Estado português</a:t>
            </a:r>
            <a:endParaRPr lang="pt-BR" dirty="0"/>
          </a:p>
        </p:txBody>
      </p:sp>
    </p:spTree>
    <p:extLst>
      <p:ext uri="{BB962C8B-B14F-4D97-AF65-F5344CB8AC3E}">
        <p14:creationId xmlns:p14="http://schemas.microsoft.com/office/powerpoint/2010/main" val="130590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A revolução de 1383-1385</a:t>
            </a:r>
            <a:endParaRPr lang="pt-BR" dirty="0"/>
          </a:p>
        </p:txBody>
      </p:sp>
      <p:sp>
        <p:nvSpPr>
          <p:cNvPr id="3" name="Espaço Reservado para Conteúdo 2"/>
          <p:cNvSpPr>
            <a:spLocks noGrp="1"/>
          </p:cNvSpPr>
          <p:nvPr>
            <p:ph idx="1"/>
          </p:nvPr>
        </p:nvSpPr>
        <p:spPr/>
        <p:txBody>
          <a:bodyPr>
            <a:normAutofit lnSpcReduction="10000"/>
          </a:bodyPr>
          <a:lstStyle/>
          <a:p>
            <a:r>
              <a:rPr lang="pt-BR"/>
              <a:t>Figuras centrais: D. Leonor Teles, D. João, mestre de Avis e Nuno Álvares Pereira</a:t>
            </a:r>
          </a:p>
          <a:p>
            <a:r>
              <a:rPr lang="pt-BR"/>
              <a:t>D. João, rei de Castela tinha direito ao trono português: casamento com D. Beatriz de Portugal</a:t>
            </a:r>
          </a:p>
          <a:p>
            <a:r>
              <a:rPr lang="pt-BR"/>
              <a:t>A viúva de D. Fernando articula com D. João, mestre de Avis e irmão bastardo de D. Fernando</a:t>
            </a:r>
          </a:p>
          <a:p>
            <a:r>
              <a:rPr lang="pt-BR"/>
              <a:t>Fidalguia (Castela) x Burguesia (revolução)</a:t>
            </a:r>
          </a:p>
          <a:p>
            <a:r>
              <a:rPr lang="pt-BR"/>
              <a:t>Vitória dos revoltosos: sobe ao trono D. João, mestre de Avis – início da dinastia de Avis </a:t>
            </a:r>
            <a:endParaRPr lang="pt-BR" dirty="0"/>
          </a:p>
        </p:txBody>
      </p:sp>
    </p:spTree>
    <p:extLst>
      <p:ext uri="{BB962C8B-B14F-4D97-AF65-F5344CB8AC3E}">
        <p14:creationId xmlns:p14="http://schemas.microsoft.com/office/powerpoint/2010/main" val="346920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92" t="24977" r="36774" b="21442"/>
          <a:stretch/>
        </p:blipFill>
        <p:spPr bwMode="auto">
          <a:xfrm>
            <a:off x="63795" y="188640"/>
            <a:ext cx="8993701" cy="662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21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idx="1"/>
          </p:nvPr>
        </p:nvSpPr>
        <p:spPr/>
        <p:txBody>
          <a:bodyPr/>
          <a:lstStyle/>
          <a:p>
            <a:r>
              <a:rPr lang="pt-BR"/>
              <a:t>A história portuguesa apresenta assim essa peculiaridade da ascensão completa e definitiva da burguesia em pleno século XIV. [...] A revolução política que leva à constituição do Estado nacional português é a mesma revolução econômico-social que implantará a supremacia definitiva da classe burguesa, isto é, dos núcleos urbanos.</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FURTADO, Celso. Economia colonial no Brasil nos séculos XVI e XVII. São Paulo: Hucitec/ABPHE, 2001, p. 27.</a:t>
            </a:r>
            <a:endParaRPr lang="pt-BR" dirty="0"/>
          </a:p>
        </p:txBody>
      </p:sp>
      <p:sp>
        <p:nvSpPr>
          <p:cNvPr id="10" name="AutoShape 10" descr="data:image/jpeg;base64,/9j/4AAQSkZJRgABAQAAAQABAAD/2wCEAAkGBxITEhUSExMWFhUVFRkWFxgWFhUVFhYZGhcXFxYVGBcYHSggHRolHRcYITEhJykrLi4uFyAzODMsNygtLisBCgoKDg0OGhAQGysfHyUtLS0tLS0tLS0tLS0tLS0tLS0tLS0tLS0tLS0tLS0tLS0tLS0tLS0tKy0tLS0tLS0tK//AABEIAOQAsAMBIgACEQEDEQH/xAAcAAACAgMBAQAAAAAAAAAAAAAFBgMEAQIHAAj/xABAEAABAgMGAwYEBQIFAwUAAAABAhEAAyEEBRIxQVEGYXETIoGRofAyQrHRFCNSwfFi4QcVM3KCFpLCQ1NzorL/xAAaAQADAQEBAQAAAAAAAAAAAAACAwQBAAUG/8QAJREAAgICAgICAgMBAAAAAAAAAAECEQMhEjFBUQQyIkITYXEU/9oADAMBAAIRAxEAPwBe4aT+aI7DZZbyo5Pw9JaYI7FdDdlFmR0Tx2xKvSRhWYjs00JgrxEkYg0L84RDk0x0VaCq7xirMtZMVECJQIlcmxtDdcanTBRUCLhNIMGFsoj0VJwgZa0wWmiKE9CfmU3r4NC/43LoZyS7Fa8xAu6rqXaJikpISlABUo5BycIbVRYsOR8GCdZRMf8AMAADlg58BrmIK3auWZaZMt5YAxHXE74pitycJG7OKNDcPx3f5dAZPkJL8ewKrhmSRhwuBVSlZPoaMSa0qweKU3hKxFSu4NK94tnUMunjtDdJSlCC6n7oUSTQglgAPM+6j7TaAA4LB8sm1qYfJNLRLdsGXfd6ZNEqodFEehH0ie01EVrerEO4lxyZ/P34QLk29SDhLkOzEN5Z784RyD4+hh4VV3mhqUIUOGJo7SmRNKjy6w5KEC0Oh0VlpivNEXCmIJyYW0MQFt4hOvYVh2t6aQnXvLrC19hseijc08doI6fY7UEys44/dc3s14jplDau+iUsNY+g+RJ2eNjiErxtgUqmkDVl4qWdZJLxcAjz5zbHqNGUiNyIwI2aFhDNw+aQcaAHDxpBC8bwSl0MFFwCmobqQKZu3KOjHkxnKkSzrXhJBSdstKOa5CuZ2gFbUy1ElDBzmliBid8W7MfKL06ckIcd1wsKSXBCq95tGY+cChaMVKAmuerF1UDt6jCBmaUJJKhEpNlJEgsChwQQlLfMWUWbaj86eJGz2kWdCpq2xlJCE5sPo6iQ/wDs5xVE4vQsSKrpiZROW1En0gdMsuNw1Gyz1cl9ck+Qhc8qiHHG2RWq8ysUqC2R2DJitOtiioJzZIo2Z+YsObCLcuwt5DLKlX9Y2/y1LFLlhm2e7chErzD1hoFrvEoBxuTzoNiz0GeZBfwjCbX2wqkhtzXlnl1+sFpN2yiWcpJyOJ65d5008DEwuxTlsSuaQDy36ZxvJMBxoVl2qahToWBsO+rXcn9oaLj41IYT3KCwxV7vWKN8XcGcu/8AxplShIz2MBLOChSmo43LEZtQ16RthI7BLmBQxAgg5ViObCVwFfXf7BSgyg8tzQtmkE61pvDtMEDIZEGW5NIUr2l184crWKQrXsmE9NDo9CBeisJgrcZdAJgTesszJwlpzJ9I6DYOHcEoADICPo80bbSPFg6SKEoh6RbEUZaWmFMEEiPKl2ylGwEbRgCNoE0K3bNKZSiHegDUqSwL7DM8hBCzWAhAUC+ZNCoLepdKiQoNmOoipcVmxpypUciTvyAB84t3onCgS5YJJISmhOI6JB5vnn0inHGo2Lm7dCiu3KVN7NyNaknugHEcR+JLAZ1LCMyphMyg71Uqc7toN8v+PODc25koGFPfUazCaF2wqHIMcvvFOw3eQsEjQA7HvFvI/WJs2TjooxY72Zs9iUSk7BiWzGh6ivnBOVZKZBh7A97QQEholRLiNttlkYqJS/CJ2iGdZkivswWXLpFK0oHs0gGqDi7Ac+S5y6VzizZiFBqJUBkqj865t1EbziPtFIyyFApJcH4gopPUFm8GMFBi8kTF6WSYaM3MgkN4ws2qSU5FlZuMjrXnnDXOti0luWR7uWdNOgLbQItsxMytAdae6Z1hl0T0LctRRMSsKCagk1dKnDLI21PJ463Zp5WkEhjkRmytR02O0cst9kDOCa7HEOlK5x0q4ZmKzy1boS/Vm99INuw0b2kUhavRMM86F69Rl1hb7QxCtwXdvaz1TCHrTo8detFjAlUGkJnAV1ql0UNf3MdFtaO4ekfQOR46RyS2y2nmLCYzfiWnDxjyY87L92UR6RsI3TGojZMKCGDhfvOCWAI6NWnLLqfCGXsXXjPyB0h9VZFhyfzhY4dmByKCrAMSK9czuTtzgrb71SFFABJUHAD1IcV5Uc5BgaxVCSUNgONyI7QlIUWq4r94hKR5msQ9qTmQOlfq0bhty3Nh9Y8vI7kz04KkTYo2So+8ohCv5/mJUEHR9W90gAmjKp4OtN6MeUUbdOIyanMesWziL6eUCrxWAP3gZM6KKk+0AP6bUGu8UP8AMSDkz07rg8jp5xtaO8GiuuyUJZwP7H94yDRk42i7OmhSu9UMKsxBbXnzypA2bROJ60P3BHU+kVxPYqS5qmmrEO1ecZtU4kOMhmzZZ0rsT5RQS1RTtkzIM50AzfVLVeHLgu1ldmCSCDLUUEEFJAzS4NRT6QrzAtK8ElRQVjtJikllnEThlpVmlIAyGbwWui32iUsImKUtKqDG5W/6Qo6EOz5Ft46yiOLVjTOhfvhNDB9agQ4NCHB3BqDAW9E0gZIxDzYbAlEWratkEmJaCFTiriBCEEONY9yzyRLvmeFT2GhidELMi3hc0l4ZZSnEQZHcmPSpJEkbCNY2AgDQtw8plGL3EfdmylgYQuWpJIzAll1NoKKH94H3D8Rg3xDZjNlIaqkLoMiUq7p9WryhkdxaOuqZTmoqmrUdKBVbH9W3tyTGizhOQp4n1jS8ramUooeie6TQYiNecUf82B2zYbxHmrkX4vqXzODuR5tSJF3nKSKqY7Z+ghevW2HC4elaeDgwmXnfJzCmVk1X29IGEW3oOVHQrbxIlLBILnlXyigb9KnOFyMiQ3vxjnRtqlq76lLOrk4eQAFSeQi6u/lJKZEqSVTCvBhUk1JYJA7xJd9TDHhbF/yJDhMtIJfI5xfkynBTskPClY7TPxMuUxcpLEKSCCxAINSIdLGClJcEPWJpx46Gp2Lt4WbCSU7B3p5xStBywkkGjEVScxUezBu8i7iBFikOtKtPtrBwlrYEobCl0TrOmcDOWlBwsklTOX+HKp184LWpAUMSQf1JOyk1H0gLfNyypqpJcJJxYi/zJw4FcixPkIK2OQuVKWhSgopVLCFaElTAAPmQY7xodEJXavFKSeah4BagIqXkmhi3dz9kkse8VKHRS1FPoRENuFIORP5Yy8T3mJUo1EfO193/ADJ01RKu65YQw8WcZKnAgRz8mPa70eWi3ZbyUmYNiY6Xc1pxIjkBHeHWOo8MLGAVif5EUqaCg2MaTG8Ry4kETDApcB75hntiT3WqP5hXuL/Uh0MsEQyDpnPaOHcQX2pTAJKVCilLwuGoRQBi9N+cA5d8TE1d9Xh0/wASbjXJnpnIbBPUxdu5MzOdO8AWO75OHTJtylS8SlkIJfBixLpkB96CBqP7D4t1oYeFLebUpUs5hju4L1HKkZvzhVlOXLGtTkcsso24EkdjaXaikkF6sXCkj/6mH68UPMc6BmprvE03xlcCmK5aZziz3XLlLIw10dTFs3Csi8FEXfNUcSZKJVGMwkFbHZZ+H/iPGG03dJmpwTJYIGWhHQjKKCuFpAyVMYfKqZT6P61jOT7D4roi4fsCXBFUJyLM/OsFb2nJwsDkdIqTJcxAwpSlKfN/LKBFtmHJ/KEMKq2RWq095uUa2VkkNptA5OImuZzrpF4LYNBONIGwhZpyRNdagABqkqcHYAZ9d4Iz7ZKEpdoUe7JKlIToCwZR3Vz0gTZ7ciUSpfwlgeVaE8vvAniy/ULR2EohiXW3ygVCX1rGwTbSObpCDI4gtSFP2q3BqkqJAr8PIaUjodycV9oEpmHuzKIUc0qdsClagmgJqPGOaX/YVyVjHlMQmYhQdlJVXXUZEQXskookIQXdnL7qOIfWPVzQjKCaPMxykpMEKmvEahGsbJiihZgy4MXdfBQGgXQlokmymDtASSemamOd2cRA5mGOz3ilWscjTNbKL1mvaYnV4TLB6Cs7Nc9qSJjvD3ZpgUlxHzh/1KsVSax0HgnjoTDgWpjSkDxcdnd6Hji67RPsykEsykqBdmIMcp/ALlHCmUtajkQ2H+3jHZZyUzpSkE0WkpcZh9RzBjl4TORNXInnvIpSiSPlWNwRUfzCM3iin4/pk1x2QS5ksLIxFySKgqKT3QeUNV5KwgL3T1yhS/GJlzZalZJKj44VAHzj14cXo7PCC5DsK0hPaK46YSnInKAmCYUkh2DN0aK9jv8AWCO1GfzBylXT7Qu2Cdb7SaLTLlM7hLlvHMw6y7KgSxLzCQBWppqecC40MtMk/FoWKHffprAe85yWYEbNRz4xXvHDLoKdSSPCrwOnkq+Xcvk+g8a5QNWC3o2lJo+/nnEiVuQ0bolMh9zrt7EQySznVj5mgjACO9x+SpJaqWPN3Pvwhauu7lTVpkooqYQl9n+JR5AOfCC18WpwwyJLc9B9IceCLhwS/wAQofmTUhMoH5ZZzX1WW/4pG5ijGmkJySoD8b3fZzKQJiXwKT2Q1ozpP9JQliOmUKExJUS9a1PP28GOJr1TPnEgvLS6ZZrUP3ljVlEDwCYEyhux9166U8ooS0R3sU3j2KNXjBMX0Jsls62U8XLXNBEDkmMqXAuNs1M8TG6TEQjeCaOTMlUT2G0qlrC05iKijF5d2T0JSpUmalKiySZcwAnQBxmXpvGSqqZy2dc4W43SqWATXaCd8hNqRjQPzUA4G+YZmWd8qbF9zCBI/wAOrwloE15KVNiMpUxQmCj4VEIKAvk9Hzzbocm4PwiEoWszJuF1kEhCTskM5HM58o8/LSveinGm2hE/E9osDY+xGLTYUkuopFTUsKQUv+xBZ/ES6Kdpg5/rbrn1eFicxUVTUdooEJQlVUJDZsaEkvntCYr0V3bGWRfiEDspEtU9YzwsJYOTFZp6xi1XlaTWbMlyUvREsKmzD0yA9YpSpE5YHfCBolISkDyghdV1qBSUpK5p+EbDqaJG6oBtIbTMWC6VLOOaZmHMYylKiN8KRTxjN4WpGMS0qAAz5DfrDZJuNCBjtCu0UA+GoljlhoVD/d5Qn25Nm7dRRKlpKQMTJASToyPhChuBWjxleWZfosz7WlQcBkAAJDOTuW2gPMtRJKcn8cLfF5UfSrRBfF7vQKJ6N7aBVnWpVEgnEQmmazpLTyzdUHHHq2KlKhg4cusWy0soHsZbFY/V+mW43Ykto+8PHHV9djJ7JJ/NnpUA1MEsACYsaDMJT1JHwxFw7YpdispmTVMEjHMUBmdkjfJIHSOf35ei7TNXOmAOpglDg9mhL4UOCCTUudSow6CJMk7YPw6DkBo2bHmw0p6Bp0hqVd29trmI9JTrnXflWo/mI5k07Yi+FOjnTLapMNexYnxgx4GMKi4QzKTHiY1BjxjjLN0xIATQByaACpL0AA1PKI0QT4dvFNntUmeoOmWpzq3dIC+qSQr/AIwMg0NHCfA9rlWuRPtdmKJCF419ouWGKUqKHQF4iMYQ4brSOwTsSk5uoMoFVRiScSTX+oAwLRaBMkKSclJLEF9KF4juO9MUkYyypauzWdMQqD0IrHlZcssjt6o9HHiUP7sJrvULmJJSA8xAwnTvAEHoT6RteciZMBmBY7xJCSKsTQdWgRNJTMJBzqHSHBHzJJ5VflCneV+W8qMtMw4XbupQCMx8QD+sLvkmmNUKdovXNNSEqxsQpS8Ofw4lZ1qWEUL8s1nwFSAElBxAgMKPRRGYzzg/d12JVZihThkUIoUlqEc4vS7ODIAStCUhLgEPtmXcDQQvkw6XoWJMxJWA3dNX0br0Lw13NLISVksVUy+UZDlrCvZrlmzJy0YcElCwSpwWNCqSkZmhZ8g8NF5TjLR1p0pvvzjJLZtgLi++8KQxYvTw1ccnhCm3mS5+F8gMgBkOZ5xUv29FTphAyBI6nIty+0RWGxzJpZOX6jkN+pi7HgUY3IlllvSMAFagkAqJ0GZ5R0/gnhUgiZMDryAGSR+lP3ivwhwyhFWdWqjBfji9xZZH4eUWnTkH4c0S6hSqZKVVKfE6V1vlpCJSYuccX8m0L7GWSZEpRcgFpsxiMe5QlyE6E4lfpIW0IJz008a9Mh/aNgAABkAKUGWjOD7HQHExYBOTu/t6N9jB9CjM0klIBc+3/nlEVjOLvj4QGl+HxLb+pgOg5xEvEQQPiWyU5UxO5B3Z/SCCEgDugDLKgajAeXrAvoIRY1MbxoY9AnZ6MR6NRGgk6YlsVlVNmy5SPjmrTLS9BiWoJS52cxCDHceDeD7vk2azz1ETLVMlpnCZjJEskOChNAGcVIJcQuc1BWxsYuTpBCTw2LFJRLkzVzShCXC2KV5uUVdPIZMQN4FCcmUrtQMUuYxXTVJYFtxUNrB+6rTix4j3gyVZs4DUerHOA16WcoWtPyg4in+lVcSeYOKPIyyudo9THGopG148WyrQpEqSlS1lQOIowoSkEYi+Zz2GcXbukJKlpwhxhUHzYu/0ilcMhEqZRjjAc6MHLj0foIOYMMzQEgjlp9jC5u2bFkcxYS9NabHOEq9uH5+IqkTQEElkqBOF6sCPl5Q7zRiq2RBV4RApBJDBgx8Mmw+sApOPQRTuGSZEkBS8aviUou6ll3PSBnE9vwSypWZyqaUGm8E12gqJQMpTFRYNi5cqwjcRz0KmJ7Uky/8AVmgP3kgFWEAbnCnShMMxR5zQOSXGIi2eYAQVVr3hrWpFI6ncV1pKUlLEEAgjIg5GOezJnazVFbpCQskIlDCkuThCAUEJy2IYQ4f4WcQpEwWOcpLTGMgjJC/mkk7HTOuveDelmjyVrwQW0dIkGXZpK5004UIGJRFTyAH6iaDnHJbXeMy0TVz5jY1kqIDMgfKgFqpAASOlawxf4iXwZ0z8MgnspJOID55ozKv6UOw5lWwZPlyats23PLfSFxjSBsshgNmptu3i1PYineNsTL7ytmAGZNS3943vK2JljGTnsXJUPJjl5RSuqwqWrt5w27NOYGbFvBx0eDjHVsy/QRu/GoBawA/wS/0CneP9Rf0ghL0yZ6uAORp4iv2iFJ1PLfKrV5Db6xIoNTfNm509fQwtuwkI4lKOQMX7uuNczvK7qfrDzJuSWM4G8X2oSUhCBQ+FIJfKeSXGOjXhUVbBA4fkmgmV6xp/0tsp4DJnRak21aclEeMOcMi6kYpQfgMyuFTyMHLNZbWhATLW6JSCcL5IS57pOz5QqJved+swz8EW5azae0USOylpD6BU3vDxCAIROGSrk9DIzivqi9cPEw7YuSCtIFaOpOQ6kEiHe/w0sWjEFYAMSc3BbEnxfIxz6+ruQQSBzcZ+H3gAL6ngiXNmzFS8QOEqoSn4SpqqbR8oRGCn0UcuK2dGs1oTiASXAVQ/0qGEQdmTHS7uWyep1hXsuEhKgaKAO7EEF4OCU5Ch8v00hDjo1SVhZc8EpPyrTTqN+dY2lBkuQBT0ERJUkpY828aRDed6Is0tJX3lEHAlOa2+iRqeYzNIXxb0HyS7Fy+bT2ZWEmiqHpCVeCycc0EpdQkoIf4mSoJChUfCqo2g7eNvXNJKsI5AU884B3lOmYZSE4khBcTEEpKSAQl60UMSxsStydIs+PDi9k2XIpdAaXMH5qnWT8SMQQoGZ8xeYQQQHYgFW4DCD9ks6ZFneYMU6YKOapDlTvoxLvqojwCSbMSpSRiUnHLxOsOnGoj8xPzEVxEfpqwJEXbTNUsu76Ak5jP94rnsTIllLfRzroXfPqamN+z5U2GWp16mKskgYiaJDvowzJJHSJL3tplNJluZyxUf+2lqAjPFy0EBTbpAEcyyhcxlAFEklIDtimKAKlHowz1LRfxB/uT1r++eUVLFJwJCSoqIzUrN6kl3Pl6xZS58hrkfEe6xkjjdA6HVs30GmefKkYKveZ5n+I2oxUwb5eupbpr1iCdOwgfzzcHz9mA7YROu+FHKkUL4SZ8t9UxSEyL10zHUU7pgFHhtHpThFxoVUho2BizeEvCtQ5xDZpC5i0y5aVLWoslKQ5J6fvpHpJ2rPIenRlKo6Zwxcok3cm1KH5tqmuOUhGLDT+pRKn5gQPsHBkiyoTOvFQWpS0pRZpaqE5kTJgZ2SCcKfEnKCvFd/qdKHZCEjClI7qWA7qQMgMvCJ88tOI3Ft2U7ztIrCfb0OSrTTnF6bb8QrAy02tzyET4YSTK5yjQXuC8yhSZRWwJABNQCdDycx02xTEhASrMjwB+0cUmzQdKENDjwhfylns1KdQTrmQnM86RubE0uSFJqxvt9oNnBmFRbIBycROQAPukKVotS5izMWo4lDc6ZADQCJLxvFU9bk91NEAEijuVNk5p5CKwFG5bNmK+9oVCHH/Qck+TNgpy+fPKMAA+P8dGjD199ffSMge/26ZQYuwfOsaUgmUgAlw40SWcJfJ6BusVZJLZt4QaUNN9/GKhsw7QYllCCSVKZyAA5wgZqYMNyawcZt6Zz3sjnTEyZPbLGIqOCVLNe1VqSnVCWq+ZIG8U7ssakutZK5qnK1KJUroSQTG5mm0TDaFAJSwRJluSJUoZAbnUnrFhS/Rs9B13+rw560gESPkWpzoKmoZ20HI8o8kjpmNn8qNGqDz8nG2x7ulI2KtsyaZhz0/eFBI3mzCxpkBRm8GHhFZUkqA2BH/k2uf3jZa2S22nVqeje60595Uwp3OWtQz7gN7aNSfg5lAqi5c62mjoRC/8Ai4YOGbvVMWmYqiS+AGmNviWT8spOqtTQQ6WLQ7/qTD1zcNy7XMmrnqVLlIZlCgUauH1ZoYrp/C2RJl2ZLO+OYWVMmAaFWYTskQvX1xC/5UotLTQfLi5kCg6aRJwugzJgWv4EDGvNmTU+f7wcZVSI5q9mvGNqVMtsmXpLSo8io4cR6ig8DEPEMwMNwPrENstmOZIUakyDNf8A+adMmgeAIHRoGXnPKjEuROWRMrxqoAeadvrETxYUiIUyipWEZ68t4rVC5EljldpMSjElAJ7y1fChIqVkahtNcoIXTKSVrmS0qwJ7iCrNRI7xLHPDoP1tAq7rEZ8zAksn4lKZ8KE5qbU1oKOSBDgFywkS0JwpTROp/wByjqolyesBllxVC4tt2aoJzGh9/tEj0z8X5jWIlqGQ19ObRhaqn+SNqRIMLBWfvm2fpGpmciP4iGVMJ6719tG0xX8g9c/esdRxImcXzz/vpEq4ott9q9YslbDl40HL3nGNHI1mTkgVA0yoT4iKYnpyCh46Hk1G9iBNrmzFqYdI0Vd04Vh8caXbMbGAHelP7u7PoIjnTmG9DToKfWA1ltcxFC5G31baCKpz1rUUIDAb05UjnGmYQTVEsl/Fz4+LfUxNZ7IEgqVpm7UAanMxmzsBjUwCamnoOjAefiLmz1WhdSRLFS2bf3gkr14Ouircl3pmFS5jiVKGJehUXZMsHcnXQQw2m8FJluaLnpBIAZMuSP8ATlJGgPxHwja9LtTLV+GTRH4iagn+iznDMWW3UVAf7RAW12lU2YVH5jlsMgkdAw8Ic9i4k0gFR8d4br5T+Eu7s8ptrIlB9E0K1eRHnA/hOwpVMBVRKanmY9/iPahMtSJZLplS8IAOqi56GgjI9NnPboI2m5pKxLmGYuSvs0JJw9tKUEpCaoxJVLIYfCVA7DUVarim5ywJ6d5GJZH+6UQJg/7W5xObzKkd6hJJLUDkvQaCBFrtIcHUVGhB3BiRW2PUmgehK5swSZKFLmKLYUpKlDdwA4b0i3e9nRZk/h5agqaofnLBBCB+gEa1L7Zalqtsvq0zfyfxNoUgghQVPnLS2owlTH+IyGlAKYd1ixYijkDmMvXeKaegHKwhYrL2MvB8ymUvcN8KD0dzzVyEeM/m/wDfX3tFNd494pWe9R1fqcPnu5LxHMSSHBNBpAuLbtnKq0TrtBBGHdtup6UMWZM8kCm2sLsm0kkA5vm+QI1GX8xflBy4ybuuc3zI3gpYzlKw2mcQX9+8osKW4+1Xf+IDybTuKZDY7tBETA2eflzieUaCMN5em7RNidJrpFaYsbxJZJjpIfrt4wLWrORBdUsOT/fPlBRuXl79vFCX3Zn115RcA5eI2OvnGSds0jtA5A02D+ucYk2WXQKDPtQ5aNEiq0/b9vecZo9ekZb8HAq1yu0UmSgFsVdTmwHMl4n/AMuIcApJBqEFy+wLN4xPaFlPeTRW9IpWGYcKzqFAw3k2tGUTXxaFEqJLn8O7nN5kx1k8yYB2cVEYj0UikPHBC/zEpYEYnbQ92Zn5CE+3TjMmzZiqqVPLnwj0ejV9TP2J5s4tAW2z1Es8ej0KxdhzLNyjM61P/bhb/wDR8hEF6ziVEaPHo9Dv2YPgwFFTk1NX57mMy1FHwkj6R6PQfhmIsTrOlSAsu9NaCpyeKKJxSC3rHo9GeDH2FphwlSRoM9fExYsyffhHo9CJDkTFdDFi78z0+8Zj0Jl0aarNQYIFI849HoXI0wv378IixVEZj0CcRTg4+0UbL/6g5R6PQ2HR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2816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idx="1"/>
          </p:nvPr>
        </p:nvSpPr>
        <p:spPr/>
        <p:txBody>
          <a:bodyPr/>
          <a:lstStyle/>
          <a:p>
            <a:r>
              <a:rPr lang="pt-BR"/>
              <a:t>O Estado português  [...] foi desde o início dirigido por uma classe social sem ligações com um passado feudal. Uma classe social marcada pelo espírito de ganho, individualista no sentido burguês, cuja </a:t>
            </a:r>
            <a:br>
              <a:rPr lang="pt-BR"/>
            </a:br>
            <a:r>
              <a:rPr lang="pt-BR"/>
              <a:t>escala de valores se pautava nas disponibilidades materiais de cada um, e não nos privilégios de sangue.</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FURTADO, Celso. Economia colonial no Brasil nos séculos XVI e XVII. São Paulo: Hucitec/ABPHE, 2001, p. 28. </a:t>
            </a:r>
            <a:endParaRPr lang="pt-BR" dirty="0"/>
          </a:p>
        </p:txBody>
      </p:sp>
      <p:sp>
        <p:nvSpPr>
          <p:cNvPr id="10" name="AutoShape 10" descr="data:image/jpeg;base64,/9j/4AAQSkZJRgABAQAAAQABAAD/2wCEAAkGBxITEhUSExMWFhUVFRkWFxgWFhUVFhYZGhcXFxYVGBcYHSggHRolHRcYITEhJykrLi4uFyAzODMsNygtLisBCgoKDg0OGhAQGysfHyUtLS0tLS0tLS0tLS0tLS0tLS0tLS0tLS0tLS0tLS0tLS0tLS0tLS0tKy0tLS0tLS0tK//AABEIAOQAsAMBIgACEQEDEQH/xAAcAAACAgMBAQAAAAAAAAAAAAAFBgMEAQIHAAj/xABAEAABAgMGAwYEBQIFAwUAAAABAhEAAyEEBRIxQVEGYXETIoGRofAyQrHRFCNSwfFi4QcVM3KCFpLCQ1NzorL/xAAaAQADAQEBAQAAAAAAAAAAAAACAwQBAAUG/8QAJREAAgICAgICAgMBAAAAAAAAAAECEQMhEjFBUQQyIkITYXEU/9oADAMBAAIRAxEAPwBe4aT+aI7DZZbyo5Pw9JaYI7FdDdlFmR0Tx2xKvSRhWYjs00JgrxEkYg0L84RDk0x0VaCq7xirMtZMVECJQIlcmxtDdcanTBRUCLhNIMGFsoj0VJwgZa0wWmiKE9CfmU3r4NC/43LoZyS7Fa8xAu6rqXaJikpISlABUo5BycIbVRYsOR8GCdZRMf8AMAADlg58BrmIK3auWZaZMt5YAxHXE74pitycJG7OKNDcPx3f5dAZPkJL8ewKrhmSRhwuBVSlZPoaMSa0qweKU3hKxFSu4NK94tnUMunjtDdJSlCC6n7oUSTQglgAPM+6j7TaAA4LB8sm1qYfJNLRLdsGXfd6ZNEqodFEehH0ie01EVrerEO4lxyZ/P34QLk29SDhLkOzEN5Z784RyD4+hh4VV3mhqUIUOGJo7SmRNKjy6w5KEC0Oh0VlpivNEXCmIJyYW0MQFt4hOvYVh2t6aQnXvLrC19hseijc08doI6fY7UEys44/dc3s14jplDau+iUsNY+g+RJ2eNjiErxtgUqmkDVl4qWdZJLxcAjz5zbHqNGUiNyIwI2aFhDNw+aQcaAHDxpBC8bwSl0MFFwCmobqQKZu3KOjHkxnKkSzrXhJBSdstKOa5CuZ2gFbUy1ElDBzmliBid8W7MfKL06ckIcd1wsKSXBCq95tGY+cChaMVKAmuerF1UDt6jCBmaUJJKhEpNlJEgsChwQQlLfMWUWbaj86eJGz2kWdCpq2xlJCE5sPo6iQ/wDs5xVE4vQsSKrpiZROW1En0gdMsuNw1Gyz1cl9ck+Qhc8qiHHG2RWq8ysUqC2R2DJitOtiioJzZIo2Z+YsObCLcuwt5DLKlX9Y2/y1LFLlhm2e7chErzD1hoFrvEoBxuTzoNiz0GeZBfwjCbX2wqkhtzXlnl1+sFpN2yiWcpJyOJ65d5008DEwuxTlsSuaQDy36ZxvJMBxoVl2qahToWBsO+rXcn9oaLj41IYT3KCwxV7vWKN8XcGcu/8AxplShIz2MBLOChSmo43LEZtQ16RthI7BLmBQxAgg5ViObCVwFfXf7BSgyg8tzQtmkE61pvDtMEDIZEGW5NIUr2l184crWKQrXsmE9NDo9CBeisJgrcZdAJgTesszJwlpzJ9I6DYOHcEoADICPo80bbSPFg6SKEoh6RbEUZaWmFMEEiPKl2ylGwEbRgCNoE0K3bNKZSiHegDUqSwL7DM8hBCzWAhAUC+ZNCoLepdKiQoNmOoipcVmxpypUciTvyAB84t3onCgS5YJJISmhOI6JB5vnn0inHGo2Lm7dCiu3KVN7NyNaknugHEcR+JLAZ1LCMyphMyg71Uqc7toN8v+PODc25koGFPfUazCaF2wqHIMcvvFOw3eQsEjQA7HvFvI/WJs2TjooxY72Zs9iUSk7BiWzGh6ivnBOVZKZBh7A97QQEholRLiNttlkYqJS/CJ2iGdZkivswWXLpFK0oHs0gGqDi7Ac+S5y6VzizZiFBqJUBkqj865t1EbziPtFIyyFApJcH4gopPUFm8GMFBi8kTF6WSYaM3MgkN4ws2qSU5FlZuMjrXnnDXOti0luWR7uWdNOgLbQItsxMytAdae6Z1hl0T0LctRRMSsKCagk1dKnDLI21PJ463Zp5WkEhjkRmytR02O0cst9kDOCa7HEOlK5x0q4ZmKzy1boS/Vm99INuw0b2kUhavRMM86F69Rl1hb7QxCtwXdvaz1TCHrTo8detFjAlUGkJnAV1ql0UNf3MdFtaO4ekfQOR46RyS2y2nmLCYzfiWnDxjyY87L92UR6RsI3TGojZMKCGDhfvOCWAI6NWnLLqfCGXsXXjPyB0h9VZFhyfzhY4dmByKCrAMSK9czuTtzgrb71SFFABJUHAD1IcV5Uc5BgaxVCSUNgONyI7QlIUWq4r94hKR5msQ9qTmQOlfq0bhty3Nh9Y8vI7kz04KkTYo2So+8ohCv5/mJUEHR9W90gAmjKp4OtN6MeUUbdOIyanMesWziL6eUCrxWAP3gZM6KKk+0AP6bUGu8UP8AMSDkz07rg8jp5xtaO8GiuuyUJZwP7H94yDRk42i7OmhSu9UMKsxBbXnzypA2bROJ60P3BHU+kVxPYqS5qmmrEO1ecZtU4kOMhmzZZ0rsT5RQS1RTtkzIM50AzfVLVeHLgu1ldmCSCDLUUEEFJAzS4NRT6QrzAtK8ElRQVjtJikllnEThlpVmlIAyGbwWui32iUsImKUtKqDG5W/6Qo6EOz5Ft46yiOLVjTOhfvhNDB9agQ4NCHB3BqDAW9E0gZIxDzYbAlEWratkEmJaCFTiriBCEEONY9yzyRLvmeFT2GhidELMi3hc0l4ZZSnEQZHcmPSpJEkbCNY2AgDQtw8plGL3EfdmylgYQuWpJIzAll1NoKKH94H3D8Rg3xDZjNlIaqkLoMiUq7p9WryhkdxaOuqZTmoqmrUdKBVbH9W3tyTGizhOQp4n1jS8ramUooeie6TQYiNecUf82B2zYbxHmrkX4vqXzODuR5tSJF3nKSKqY7Z+ghevW2HC4elaeDgwmXnfJzCmVk1X29IGEW3oOVHQrbxIlLBILnlXyigb9KnOFyMiQ3vxjnRtqlq76lLOrk4eQAFSeQi6u/lJKZEqSVTCvBhUk1JYJA7xJd9TDHhbF/yJDhMtIJfI5xfkynBTskPClY7TPxMuUxcpLEKSCCxAINSIdLGClJcEPWJpx46Gp2Lt4WbCSU7B3p5xStBywkkGjEVScxUezBu8i7iBFikOtKtPtrBwlrYEobCl0TrOmcDOWlBwsklTOX+HKp184LWpAUMSQf1JOyk1H0gLfNyypqpJcJJxYi/zJw4FcixPkIK2OQuVKWhSgopVLCFaElTAAPmQY7xodEJXavFKSeah4BagIqXkmhi3dz9kkse8VKHRS1FPoRENuFIORP5Yy8T3mJUo1EfO193/ADJ01RKu65YQw8WcZKnAgRz8mPa70eWi3ZbyUmYNiY6Xc1pxIjkBHeHWOo8MLGAVif5EUqaCg2MaTG8Ry4kETDApcB75hntiT3WqP5hXuL/Uh0MsEQyDpnPaOHcQX2pTAJKVCilLwuGoRQBi9N+cA5d8TE1d9Xh0/wASbjXJnpnIbBPUxdu5MzOdO8AWO75OHTJtylS8SlkIJfBixLpkB96CBqP7D4t1oYeFLebUpUs5hju4L1HKkZvzhVlOXLGtTkcsso24EkdjaXaikkF6sXCkj/6mH68UPMc6BmprvE03xlcCmK5aZziz3XLlLIw10dTFs3Csi8FEXfNUcSZKJVGMwkFbHZZ+H/iPGG03dJmpwTJYIGWhHQjKKCuFpAyVMYfKqZT6P61jOT7D4roi4fsCXBFUJyLM/OsFb2nJwsDkdIqTJcxAwpSlKfN/LKBFtmHJ/KEMKq2RWq095uUa2VkkNptA5OImuZzrpF4LYNBONIGwhZpyRNdagABqkqcHYAZ9d4Iz7ZKEpdoUe7JKlIToCwZR3Vz0gTZ7ciUSpfwlgeVaE8vvAniy/ULR2EohiXW3ygVCX1rGwTbSObpCDI4gtSFP2q3BqkqJAr8PIaUjodycV9oEpmHuzKIUc0qdsClagmgJqPGOaX/YVyVjHlMQmYhQdlJVXXUZEQXskookIQXdnL7qOIfWPVzQjKCaPMxykpMEKmvEahGsbJiihZgy4MXdfBQGgXQlokmymDtASSemamOd2cRA5mGOz3ilWscjTNbKL1mvaYnV4TLB6Cs7Nc9qSJjvD3ZpgUlxHzh/1KsVSax0HgnjoTDgWpjSkDxcdnd6Hji67RPsykEsykqBdmIMcp/ALlHCmUtajkQ2H+3jHZZyUzpSkE0WkpcZh9RzBjl4TORNXInnvIpSiSPlWNwRUfzCM3iin4/pk1x2QS5ksLIxFySKgqKT3QeUNV5KwgL3T1yhS/GJlzZalZJKj44VAHzj14cXo7PCC5DsK0hPaK46YSnInKAmCYUkh2DN0aK9jv8AWCO1GfzBylXT7Qu2Cdb7SaLTLlM7hLlvHMw6y7KgSxLzCQBWppqecC40MtMk/FoWKHffprAe85yWYEbNRz4xXvHDLoKdSSPCrwOnkq+Xcvk+g8a5QNWC3o2lJo+/nnEiVuQ0bolMh9zrt7EQySznVj5mgjACO9x+SpJaqWPN3Pvwhauu7lTVpkooqYQl9n+JR5AOfCC18WpwwyJLc9B9IceCLhwS/wAQofmTUhMoH5ZZzX1WW/4pG5ijGmkJySoD8b3fZzKQJiXwKT2Q1ozpP9JQliOmUKExJUS9a1PP28GOJr1TPnEgvLS6ZZrUP3ljVlEDwCYEyhux9166U8ooS0R3sU3j2KNXjBMX0Jsls62U8XLXNBEDkmMqXAuNs1M8TG6TEQjeCaOTMlUT2G0qlrC05iKijF5d2T0JSpUmalKiySZcwAnQBxmXpvGSqqZy2dc4W43SqWATXaCd8hNqRjQPzUA4G+YZmWd8qbF9zCBI/wAOrwloE15KVNiMpUxQmCj4VEIKAvk9Hzzbocm4PwiEoWszJuF1kEhCTskM5HM58o8/LSveinGm2hE/E9osDY+xGLTYUkuopFTUsKQUv+xBZ/ES6Kdpg5/rbrn1eFicxUVTUdooEJQlVUJDZsaEkvntCYr0V3bGWRfiEDspEtU9YzwsJYOTFZp6xi1XlaTWbMlyUvREsKmzD0yA9YpSpE5YHfCBolISkDyghdV1qBSUpK5p+EbDqaJG6oBtIbTMWC6VLOOaZmHMYylKiN8KRTxjN4WpGMS0qAAz5DfrDZJuNCBjtCu0UA+GoljlhoVD/d5Qn25Nm7dRRKlpKQMTJASToyPhChuBWjxleWZfosz7WlQcBkAAJDOTuW2gPMtRJKcn8cLfF5UfSrRBfF7vQKJ6N7aBVnWpVEgnEQmmazpLTyzdUHHHq2KlKhg4cusWy0soHsZbFY/V+mW43Ykto+8PHHV9djJ7JJ/NnpUA1MEsACYsaDMJT1JHwxFw7YpdispmTVMEjHMUBmdkjfJIHSOf35ei7TNXOmAOpglDg9mhL4UOCCTUudSow6CJMk7YPw6DkBo2bHmw0p6Bp0hqVd29trmI9JTrnXflWo/mI5k07Yi+FOjnTLapMNexYnxgx4GMKi4QzKTHiY1BjxjjLN0xIATQByaACpL0AA1PKI0QT4dvFNntUmeoOmWpzq3dIC+qSQr/AIwMg0NHCfA9rlWuRPtdmKJCF419ouWGKUqKHQF4iMYQ4brSOwTsSk5uoMoFVRiScSTX+oAwLRaBMkKSclJLEF9KF4juO9MUkYyypauzWdMQqD0IrHlZcssjt6o9HHiUP7sJrvULmJJSA8xAwnTvAEHoT6RteciZMBmBY7xJCSKsTQdWgRNJTMJBzqHSHBHzJJ5VflCneV+W8qMtMw4XbupQCMx8QD+sLvkmmNUKdovXNNSEqxsQpS8Ofw4lZ1qWEUL8s1nwFSAElBxAgMKPRRGYzzg/d12JVZihThkUIoUlqEc4vS7ODIAStCUhLgEPtmXcDQQvkw6XoWJMxJWA3dNX0br0Lw13NLISVksVUy+UZDlrCvZrlmzJy0YcElCwSpwWNCqSkZmhZ8g8NF5TjLR1p0pvvzjJLZtgLi++8KQxYvTw1ccnhCm3mS5+F8gMgBkOZ5xUv29FTphAyBI6nIty+0RWGxzJpZOX6jkN+pi7HgUY3IlllvSMAFagkAqJ0GZ5R0/gnhUgiZMDryAGSR+lP3ivwhwyhFWdWqjBfji9xZZH4eUWnTkH4c0S6hSqZKVVKfE6V1vlpCJSYuccX8m0L7GWSZEpRcgFpsxiMe5QlyE6E4lfpIW0IJz008a9Mh/aNgAABkAKUGWjOD7HQHExYBOTu/t6N9jB9CjM0klIBc+3/nlEVjOLvj4QGl+HxLb+pgOg5xEvEQQPiWyU5UxO5B3Z/SCCEgDugDLKgajAeXrAvoIRY1MbxoY9AnZ6MR6NRGgk6YlsVlVNmy5SPjmrTLS9BiWoJS52cxCDHceDeD7vk2azz1ETLVMlpnCZjJEskOChNAGcVIJcQuc1BWxsYuTpBCTw2LFJRLkzVzShCXC2KV5uUVdPIZMQN4FCcmUrtQMUuYxXTVJYFtxUNrB+6rTix4j3gyVZs4DUerHOA16WcoWtPyg4in+lVcSeYOKPIyyudo9THGopG148WyrQpEqSlS1lQOIowoSkEYi+Zz2GcXbukJKlpwhxhUHzYu/0ilcMhEqZRjjAc6MHLj0foIOYMMzQEgjlp9jC5u2bFkcxYS9NabHOEq9uH5+IqkTQEElkqBOF6sCPl5Q7zRiq2RBV4RApBJDBgx8Mmw+sApOPQRTuGSZEkBS8aviUou6ll3PSBnE9vwSypWZyqaUGm8E12gqJQMpTFRYNi5cqwjcRz0KmJ7Uky/8AVmgP3kgFWEAbnCnShMMxR5zQOSXGIi2eYAQVVr3hrWpFI6ncV1pKUlLEEAgjIg5GOezJnazVFbpCQskIlDCkuThCAUEJy2IYQ4f4WcQpEwWOcpLTGMgjJC/mkk7HTOuveDelmjyVrwQW0dIkGXZpK5004UIGJRFTyAH6iaDnHJbXeMy0TVz5jY1kqIDMgfKgFqpAASOlawxf4iXwZ0z8MgnspJOID55ozKv6UOw5lWwZPlyats23PLfSFxjSBsshgNmptu3i1PYineNsTL7ytmAGZNS3943vK2JljGTnsXJUPJjl5RSuqwqWrt5w27NOYGbFvBx0eDjHVsy/QRu/GoBawA/wS/0CneP9Rf0ghL0yZ6uAORp4iv2iFJ1PLfKrV5Db6xIoNTfNm509fQwtuwkI4lKOQMX7uuNczvK7qfrDzJuSWM4G8X2oSUhCBQ+FIJfKeSXGOjXhUVbBA4fkmgmV6xp/0tsp4DJnRak21aclEeMOcMi6kYpQfgMyuFTyMHLNZbWhATLW6JSCcL5IS57pOz5QqJved+swz8EW5azae0USOylpD6BU3vDxCAIROGSrk9DIzivqi9cPEw7YuSCtIFaOpOQ6kEiHe/w0sWjEFYAMSc3BbEnxfIxz6+ruQQSBzcZ+H3gAL6ngiXNmzFS8QOEqoSn4SpqqbR8oRGCn0UcuK2dGs1oTiASXAVQ/0qGEQdmTHS7uWyep1hXsuEhKgaKAO7EEF4OCU5Ch8v00hDjo1SVhZc8EpPyrTTqN+dY2lBkuQBT0ERJUkpY828aRDed6Is0tJX3lEHAlOa2+iRqeYzNIXxb0HyS7Fy+bT2ZWEmiqHpCVeCycc0EpdQkoIf4mSoJChUfCqo2g7eNvXNJKsI5AU884B3lOmYZSE4khBcTEEpKSAQl60UMSxsStydIs+PDi9k2XIpdAaXMH5qnWT8SMQQoGZ8xeYQQQHYgFW4DCD9ks6ZFneYMU6YKOapDlTvoxLvqojwCSbMSpSRiUnHLxOsOnGoj8xPzEVxEfpqwJEXbTNUsu76Ak5jP94rnsTIllLfRzroXfPqamN+z5U2GWp16mKskgYiaJDvowzJJHSJL3tplNJluZyxUf+2lqAjPFy0EBTbpAEcyyhcxlAFEklIDtimKAKlHowz1LRfxB/uT1r++eUVLFJwJCSoqIzUrN6kl3Pl6xZS58hrkfEe6xkjjdA6HVs30GmefKkYKveZ5n+I2oxUwb5eupbpr1iCdOwgfzzcHz9mA7YROu+FHKkUL4SZ8t9UxSEyL10zHUU7pgFHhtHpThFxoVUho2BizeEvCtQ5xDZpC5i0y5aVLWoslKQ5J6fvpHpJ2rPIenRlKo6Zwxcok3cm1KH5tqmuOUhGLDT+pRKn5gQPsHBkiyoTOvFQWpS0pRZpaqE5kTJgZ2SCcKfEnKCvFd/qdKHZCEjClI7qWA7qQMgMvCJ88tOI3Ft2U7ztIrCfb0OSrTTnF6bb8QrAy02tzyET4YSTK5yjQXuC8yhSZRWwJABNQCdDycx02xTEhASrMjwB+0cUmzQdKENDjwhfylns1KdQTrmQnM86RubE0uSFJqxvt9oNnBmFRbIBycROQAPukKVotS5izMWo4lDc6ZADQCJLxvFU9bk91NEAEijuVNk5p5CKwFG5bNmK+9oVCHH/Qck+TNgpy+fPKMAA+P8dGjD199ffSMge/26ZQYuwfOsaUgmUgAlw40SWcJfJ6BusVZJLZt4QaUNN9/GKhsw7QYllCCSVKZyAA5wgZqYMNyawcZt6Zz3sjnTEyZPbLGIqOCVLNe1VqSnVCWq+ZIG8U7ssakutZK5qnK1KJUroSQTG5mm0TDaFAJSwRJluSJUoZAbnUnrFhS/Rs9B13+rw560gESPkWpzoKmoZ20HI8o8kjpmNn8qNGqDz8nG2x7ulI2KtsyaZhz0/eFBI3mzCxpkBRm8GHhFZUkqA2BH/k2uf3jZa2S22nVqeje60595Uwp3OWtQz7gN7aNSfg5lAqi5c62mjoRC/8Ai4YOGbvVMWmYqiS+AGmNviWT8spOqtTQQ6WLQ7/qTD1zcNy7XMmrnqVLlIZlCgUauH1ZoYrp/C2RJl2ZLO+OYWVMmAaFWYTskQvX1xC/5UotLTQfLi5kCg6aRJwugzJgWv4EDGvNmTU+f7wcZVSI5q9mvGNqVMtsmXpLSo8io4cR6ig8DEPEMwMNwPrENstmOZIUakyDNf8A+adMmgeAIHRoGXnPKjEuROWRMrxqoAeadvrETxYUiIUyipWEZ68t4rVC5EljldpMSjElAJ7y1fChIqVkahtNcoIXTKSVrmS0qwJ7iCrNRI7xLHPDoP1tAq7rEZ8zAksn4lKZ8KE5qbU1oKOSBDgFywkS0JwpTROp/wByjqolyesBllxVC4tt2aoJzGh9/tEj0z8X5jWIlqGQ19ObRhaqn+SNqRIMLBWfvm2fpGpmciP4iGVMJ6719tG0xX8g9c/esdRxImcXzz/vpEq4ott9q9YslbDl40HL3nGNHI1mTkgVA0yoT4iKYnpyCh46Hk1G9iBNrmzFqYdI0Vd04Vh8caXbMbGAHelP7u7PoIjnTmG9DToKfWA1ltcxFC5G31baCKpz1rUUIDAb05UjnGmYQTVEsl/Fz4+LfUxNZ7IEgqVpm7UAanMxmzsBjUwCamnoOjAefiLmz1WhdSRLFS2bf3gkr14Ouircl3pmFS5jiVKGJehUXZMsHcnXQQw2m8FJluaLnpBIAZMuSP8ATlJGgPxHwja9LtTLV+GTRH4iagn+iznDMWW3UVAf7RAW12lU2YVH5jlsMgkdAw8Ic9i4k0gFR8d4br5T+Eu7s8ptrIlB9E0K1eRHnA/hOwpVMBVRKanmY9/iPahMtSJZLplS8IAOqi56GgjI9NnPboI2m5pKxLmGYuSvs0JJw9tKUEpCaoxJVLIYfCVA7DUVarim5ywJ6d5GJZH+6UQJg/7W5xObzKkd6hJJLUDkvQaCBFrtIcHUVGhB3BiRW2PUmgehK5swSZKFLmKLYUpKlDdwA4b0i3e9nRZk/h5agqaofnLBBCB+gEa1L7Zalqtsvq0zfyfxNoUgghQVPnLS2owlTH+IyGlAKYd1ixYijkDmMvXeKaegHKwhYrL2MvB8ymUvcN8KD0dzzVyEeM/m/wDfX3tFNd494pWe9R1fqcPnu5LxHMSSHBNBpAuLbtnKq0TrtBBGHdtup6UMWZM8kCm2sLsm0kkA5vm+QI1GX8xflBy4ybuuc3zI3gpYzlKw2mcQX9+8osKW4+1Xf+IDybTuKZDY7tBETA2eflzieUaCMN5em7RNidJrpFaYsbxJZJjpIfrt4wLWrORBdUsOT/fPlBRuXl79vFCX3Zn115RcA5eI2OvnGSds0jtA5A02D+ucYk2WXQKDPtQ5aNEiq0/b9vecZo9ekZb8HAq1yu0UmSgFsVdTmwHMl4n/AMuIcApJBqEFy+wLN4xPaFlPeTRW9IpWGYcKzqFAw3k2tGUTXxaFEqJLn8O7nN5kx1k8yYB2cVEYj0UikPHBC/zEpYEYnbQ92Zn5CE+3TjMmzZiqqVPLnwj0ejV9TP2J5s4tAW2z1Es8ej0KxdhzLNyjM61P/bhb/wDR8hEF6ziVEaPHo9Dv2YPgwFFTk1NX57mMy1FHwkj6R6PQfhmIsTrOlSAsu9NaCpyeKKJxSC3rHo9GeDH2FphwlSRoM9fExYsyffhHo9CJDkTFdDFi78z0+8Zj0Jl0aarNQYIFI849HoXI0wv378IixVEZj0CcRTg4+0UbL/6g5R6PQ2HR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65550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dirty="0"/>
              <a:t>Portugal</a:t>
            </a:r>
          </a:p>
        </p:txBody>
      </p:sp>
      <p:pic>
        <p:nvPicPr>
          <p:cNvPr id="5" name="Picture 16" descr="Portugal"/>
          <p:cNvPicPr>
            <a:picLocks noGrp="1" noChangeAspect="1" noChangeArrowheads="1"/>
          </p:cNvPicPr>
          <p:nvPr>
            <p:ph idx="1"/>
          </p:nvPr>
        </p:nvPicPr>
        <p:blipFill rotWithShape="1">
          <a:blip r:embed="rId2" cstate="print">
            <a:lum/>
          </a:blip>
          <a:stretch/>
        </p:blipFill>
        <p:spPr>
          <a:xfrm>
            <a:off x="4756330" y="260648"/>
            <a:ext cx="4123668" cy="6336704"/>
          </a:xfrm>
        </p:spPr>
      </p:pic>
      <p:sp>
        <p:nvSpPr>
          <p:cNvPr id="4" name="Espaço Reservado para Texto 3"/>
          <p:cNvSpPr>
            <a:spLocks noGrp="1"/>
          </p:cNvSpPr>
          <p:nvPr>
            <p:ph type="body" sz="half" idx="2"/>
          </p:nvPr>
        </p:nvSpPr>
        <p:spPr/>
        <p:txBody>
          <a:bodyPr/>
          <a:lstStyle/>
          <a:p>
            <a:pPr algn="r"/>
            <a:r>
              <a:rPr lang="pt-BR" dirty="0"/>
              <a:t>Área total: 92.389 km2 (incluindo Madeira e Açores)</a:t>
            </a:r>
          </a:p>
          <a:p>
            <a:pPr algn="r"/>
            <a:endParaRPr lang="pt-BR" dirty="0"/>
          </a:p>
          <a:p>
            <a:pPr algn="r"/>
            <a:endParaRPr lang="pt-BR" dirty="0"/>
          </a:p>
          <a:p>
            <a:pPr algn="r"/>
            <a:r>
              <a:rPr lang="pt-BR" dirty="0"/>
              <a:t>Na península ibérica: 91.959 km2</a:t>
            </a:r>
          </a:p>
        </p:txBody>
      </p:sp>
    </p:spTree>
    <p:extLst>
      <p:ext uri="{BB962C8B-B14F-4D97-AF65-F5344CB8AC3E}">
        <p14:creationId xmlns:p14="http://schemas.microsoft.com/office/powerpoint/2010/main" val="239401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idx="1"/>
          </p:nvPr>
        </p:nvSpPr>
        <p:spPr/>
        <p:txBody>
          <a:bodyPr/>
          <a:lstStyle/>
          <a:p>
            <a:r>
              <a:rPr lang="pt-BR"/>
              <a:t> A revolução de 1383 é ‘burguesa’. Dissemo-lo em 1965, seguindo aqui António Sérgio, e mantêmo-lo. [...] A revolução de 1383 cortou o cordão umbilical de uma criança que começou a dar os primeiros passos impulsionando vertiginosamente toda a expansão colonial portuguesa. A revolução ajudou a criança a sair fora, uma criança proto-capitalista [...]</a:t>
            </a:r>
            <a:br>
              <a:rPr lang="pt-BR"/>
            </a:b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COELHO, António Borges. A Revolução de 1383. Lisboa: Seara Nova, 1977, p. 35.</a:t>
            </a:r>
            <a:endParaRPr lang="pt-BR" dirty="0"/>
          </a:p>
        </p:txBody>
      </p:sp>
    </p:spTree>
    <p:extLst>
      <p:ext uri="{BB962C8B-B14F-4D97-AF65-F5344CB8AC3E}">
        <p14:creationId xmlns:p14="http://schemas.microsoft.com/office/powerpoint/2010/main" val="341044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idx="1"/>
          </p:nvPr>
        </p:nvSpPr>
        <p:spPr/>
        <p:txBody>
          <a:bodyPr/>
          <a:lstStyle/>
          <a:p>
            <a:r>
              <a:rPr lang="pt-BR"/>
              <a:t> A classe senhorial continuava classe dominante, mas rejuvenescida: uma parte da velha nobreza, aliada ao inimigo nacional, tinha sido alijada e substituída por elementos enobrecidos procedentes da burguesia. Por sua vez, a burguesia rural e mercantil, sem ter se alçado à dominação de classe, galgou situação mais influente, beneficiando-se da aliança com a Coroa.</a:t>
            </a:r>
            <a:br>
              <a:rPr lang="pt-BR"/>
            </a:b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GORENDER, Jacob. O Escravismo Colonial. 6ª. Ed. São Paulo: Ática,1992, p. 111.</a:t>
            </a:r>
            <a:endParaRPr lang="pt-BR" dirty="0"/>
          </a:p>
        </p:txBody>
      </p:sp>
    </p:spTree>
    <p:extLst>
      <p:ext uri="{BB962C8B-B14F-4D97-AF65-F5344CB8AC3E}">
        <p14:creationId xmlns:p14="http://schemas.microsoft.com/office/powerpoint/2010/main" val="19285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942416" y="2514601"/>
            <a:ext cx="6600451" cy="2262781"/>
          </a:xfrm>
        </p:spPr>
        <p:txBody>
          <a:bodyPr/>
          <a:lstStyle/>
          <a:p>
            <a:r>
              <a:rPr lang="pt-BR" dirty="0"/>
              <a:t>A Formação do Império Português</a:t>
            </a:r>
          </a:p>
        </p:txBody>
      </p:sp>
      <p:sp>
        <p:nvSpPr>
          <p:cNvPr id="10" name="Subtítulo 9"/>
          <p:cNvSpPr>
            <a:spLocks noGrp="1"/>
          </p:cNvSpPr>
          <p:nvPr>
            <p:ph type="subTitle" idx="1"/>
          </p:nvPr>
        </p:nvSpPr>
        <p:spPr>
          <a:xfrm>
            <a:off x="1942416" y="4777380"/>
            <a:ext cx="6600451" cy="1126283"/>
          </a:xfrm>
        </p:spPr>
        <p:txBody>
          <a:bodyPr/>
          <a:lstStyle/>
          <a:p>
            <a:r>
              <a:rPr lang="pt-BR" dirty="0"/>
              <a:t>Da conquista de </a:t>
            </a:r>
          </a:p>
        </p:txBody>
      </p:sp>
      <p:sp>
        <p:nvSpPr>
          <p:cNvPr id="9" name="CaixaDeTexto 8"/>
          <p:cNvSpPr txBox="1"/>
          <p:nvPr/>
        </p:nvSpPr>
        <p:spPr>
          <a:xfrm>
            <a:off x="4885284" y="6596390"/>
            <a:ext cx="4248472" cy="261610"/>
          </a:xfrm>
          <a:prstGeom prst="rect">
            <a:avLst/>
          </a:prstGeom>
          <a:noFill/>
        </p:spPr>
        <p:txBody>
          <a:bodyPr wrap="square" rtlCol="0" anchor="b">
            <a:spAutoFit/>
          </a:bodyPr>
          <a:lstStyle/>
          <a:p>
            <a:pPr algn="r"/>
            <a:r>
              <a:rPr lang="pt-BR" sz="1100" dirty="0" err="1"/>
              <a:t>Lopo</a:t>
            </a:r>
            <a:r>
              <a:rPr lang="pt-BR" sz="1100" dirty="0"/>
              <a:t> Homem. Mapa </a:t>
            </a:r>
            <a:r>
              <a:rPr lang="pt-BR" sz="1100" dirty="0" err="1"/>
              <a:t>Mundi</a:t>
            </a:r>
            <a:r>
              <a:rPr lang="pt-BR" sz="1100" dirty="0"/>
              <a:t>. 1554.</a:t>
            </a:r>
          </a:p>
        </p:txBody>
      </p:sp>
    </p:spTree>
    <p:extLst>
      <p:ext uri="{BB962C8B-B14F-4D97-AF65-F5344CB8AC3E}">
        <p14:creationId xmlns:p14="http://schemas.microsoft.com/office/powerpoint/2010/main" val="13090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45201" y="624110"/>
            <a:ext cx="7019287" cy="1280890"/>
          </a:xfrm>
        </p:spPr>
        <p:txBody>
          <a:bodyPr/>
          <a:lstStyle/>
          <a:p>
            <a:r>
              <a:rPr lang="pt-BR" dirty="0"/>
              <a:t>“Lucros, Império e Fé”</a:t>
            </a:r>
          </a:p>
        </p:txBody>
      </p:sp>
      <p:sp>
        <p:nvSpPr>
          <p:cNvPr id="128003" name="Rectangle 3"/>
          <p:cNvSpPr>
            <a:spLocks noGrp="1" noChangeArrowheads="1"/>
          </p:cNvSpPr>
          <p:nvPr>
            <p:ph idx="1"/>
          </p:nvPr>
        </p:nvSpPr>
        <p:spPr>
          <a:xfrm>
            <a:off x="1942415" y="2133600"/>
            <a:ext cx="7022255" cy="4535760"/>
          </a:xfrm>
        </p:spPr>
        <p:txBody>
          <a:bodyPr>
            <a:normAutofit/>
          </a:bodyPr>
          <a:lstStyle/>
          <a:p>
            <a:r>
              <a:rPr lang="pt-BR" dirty="0"/>
              <a:t>MOTIVAÇÕES</a:t>
            </a:r>
          </a:p>
          <a:p>
            <a:pPr lvl="1"/>
            <a:r>
              <a:rPr lang="pt-BR" dirty="0"/>
              <a:t>LUCROS:   monopólio italiano-muçulmano</a:t>
            </a:r>
          </a:p>
          <a:p>
            <a:pPr lvl="1"/>
            <a:r>
              <a:rPr lang="pt-BR" dirty="0"/>
              <a:t>IMPÉRIO:   territorialidade</a:t>
            </a:r>
          </a:p>
          <a:p>
            <a:pPr lvl="1"/>
            <a:r>
              <a:rPr lang="pt-BR" dirty="0"/>
              <a:t>FÉ:   “espírito de cruzada”</a:t>
            </a:r>
          </a:p>
          <a:p>
            <a:r>
              <a:rPr lang="pt-BR" dirty="0"/>
              <a:t>Incidem sobre Portugal unificado</a:t>
            </a:r>
          </a:p>
          <a:p>
            <a:r>
              <a:rPr lang="pt-BR" dirty="0"/>
              <a:t>Convergem na ação expansionista encabeçada pelo Estado</a:t>
            </a:r>
          </a:p>
        </p:txBody>
      </p:sp>
    </p:spTree>
    <p:extLst>
      <p:ext uri="{BB962C8B-B14F-4D97-AF65-F5344CB8AC3E}">
        <p14:creationId xmlns:p14="http://schemas.microsoft.com/office/powerpoint/2010/main" val="324425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942416" y="2514601"/>
            <a:ext cx="6600451" cy="2262781"/>
          </a:xfrm>
        </p:spPr>
        <p:txBody>
          <a:bodyPr/>
          <a:lstStyle/>
          <a:p>
            <a:r>
              <a:rPr lang="pt-BR"/>
              <a:t>A tomada de Ceuta</a:t>
            </a:r>
            <a:endParaRPr lang="pt-BR" dirty="0"/>
          </a:p>
        </p:txBody>
      </p:sp>
      <p:sp>
        <p:nvSpPr>
          <p:cNvPr id="9" name="Text Placeholder 8"/>
          <p:cNvSpPr>
            <a:spLocks noGrp="1"/>
          </p:cNvSpPr>
          <p:nvPr>
            <p:ph type="subTitle" idx="1"/>
          </p:nvPr>
        </p:nvSpPr>
        <p:spPr>
          <a:xfrm>
            <a:off x="1942416" y="4777380"/>
            <a:ext cx="6600451" cy="1126283"/>
          </a:xfrm>
        </p:spPr>
        <p:txBody>
          <a:bodyPr>
            <a:normAutofit/>
          </a:bodyPr>
          <a:lstStyle/>
          <a:p>
            <a:r>
              <a:rPr lang="pt-BR"/>
              <a:t>“Em Ceuta abria-se o caminho do Levante, o mercado das especiarias, e o caminho da Barbaria, o mercado do ouro.” (GODINHO)</a:t>
            </a:r>
            <a:endParaRPr lang="pt-BR" dirty="0"/>
          </a:p>
        </p:txBody>
      </p:sp>
    </p:spTree>
    <p:extLst>
      <p:ext uri="{BB962C8B-B14F-4D97-AF65-F5344CB8AC3E}">
        <p14:creationId xmlns:p14="http://schemas.microsoft.com/office/powerpoint/2010/main" val="191601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7" t="10465" r="34593" b="24046"/>
          <a:stretch/>
        </p:blipFill>
        <p:spPr bwMode="auto">
          <a:xfrm>
            <a:off x="107504" y="116632"/>
            <a:ext cx="8928991"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12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pt-BR"/>
          </a:p>
        </p:txBody>
      </p:sp>
      <p:pic>
        <p:nvPicPr>
          <p:cNvPr id="2050" name="Picture 2" descr="https://historiasdeportugalemarrocos.files.wordpress.com/2014/02/ceu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260647"/>
            <a:ext cx="8756347" cy="6275730"/>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0" y="6536377"/>
            <a:ext cx="9144000" cy="261610"/>
          </a:xfrm>
          <a:prstGeom prst="rect">
            <a:avLst/>
          </a:prstGeom>
          <a:noFill/>
        </p:spPr>
        <p:txBody>
          <a:bodyPr wrap="square" rtlCol="0">
            <a:spAutoFit/>
          </a:bodyPr>
          <a:lstStyle/>
          <a:p>
            <a:pPr algn="ctr"/>
            <a:r>
              <a:rPr lang="pt-BR" sz="1050" dirty="0">
                <a:solidFill>
                  <a:srgbClr val="000000"/>
                </a:solidFill>
                <a:cs typeface="Arial" panose="020B0604020202020204" pitchFamily="34" charset="0"/>
              </a:rPr>
              <a:t>A conquista de Ceuta. Disponível em </a:t>
            </a:r>
            <a:r>
              <a:rPr lang="pt-BR" sz="1050" dirty="0">
                <a:solidFill>
                  <a:srgbClr val="000000"/>
                </a:solidFill>
                <a:cs typeface="Arial" panose="020B0604020202020204" pitchFamily="34" charset="0"/>
                <a:hlinkClick r:id="rId3"/>
              </a:rPr>
              <a:t>https://historiasdeportugalemarrocos.wordpress.com/2014/02/22/a-conquista-de-ceuta/</a:t>
            </a:r>
            <a:r>
              <a:rPr lang="pt-BR" sz="1050" dirty="0">
                <a:solidFill>
                  <a:srgbClr val="000000"/>
                </a:solidFill>
                <a:cs typeface="Arial" panose="020B0604020202020204" pitchFamily="34" charset="0"/>
              </a:rPr>
              <a:t> </a:t>
            </a:r>
          </a:p>
        </p:txBody>
      </p:sp>
      <p:sp>
        <p:nvSpPr>
          <p:cNvPr id="3" name="CaixaDeTexto 2"/>
          <p:cNvSpPr txBox="1"/>
          <p:nvPr/>
        </p:nvSpPr>
        <p:spPr>
          <a:xfrm>
            <a:off x="323528" y="423563"/>
            <a:ext cx="2592288" cy="1384995"/>
          </a:xfrm>
          <a:prstGeom prst="rect">
            <a:avLst/>
          </a:prstGeom>
          <a:noFill/>
        </p:spPr>
        <p:txBody>
          <a:bodyPr wrap="square" rtlCol="0">
            <a:spAutoFit/>
          </a:bodyPr>
          <a:lstStyle/>
          <a:p>
            <a:r>
              <a:rPr lang="pt-BR" sz="1400" b="1" i="1" dirty="0">
                <a:solidFill>
                  <a:schemeClr val="bg1"/>
                </a:solidFill>
                <a:latin typeface="Arial Narrow" panose="020B0606020202030204" pitchFamily="34" charset="0"/>
              </a:rPr>
              <a:t>“a bordo das 270 velas da armada portuguesa, deveriam seguir 7.000 a 7.500 ‘homens de armas’, 5.000 besteiros e 20 ou 21.000 homens de pé (quer dizer, um total de 32 a 33.500 combatentes)”</a:t>
            </a:r>
            <a:endParaRPr lang="pt-BR" sz="1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78268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p:txBody>
          <a:bodyPr/>
          <a:lstStyle/>
          <a:p>
            <a:r>
              <a:rPr lang="pt-BR" dirty="0"/>
              <a:t>Entre as razões da Coroa para </a:t>
            </a:r>
            <a:r>
              <a:rPr lang="pt-BR" b="1" dirty="0"/>
              <a:t>promover esta empresa</a:t>
            </a:r>
            <a:r>
              <a:rPr lang="pt-BR" dirty="0"/>
              <a:t> estava a necessidade de fornecer à nobreza possibilidades de aumentar os seus proventos, através do saque e da conquista. De fato, já praticamente se encontrava esgotada a capacidade régia para conceder doações e rendas a uma nobreza que a paz com Castela deixara militarmente desocupada.  [...] A ida para o Norte de África era assimilável a uma natural continuação da Reconquista.</a:t>
            </a:r>
          </a:p>
        </p:txBody>
      </p:sp>
      <p:sp>
        <p:nvSpPr>
          <p:cNvPr id="4" name="Espaço Reservado para Conteúdo 3"/>
          <p:cNvSpPr>
            <a:spLocks noGrp="1"/>
          </p:cNvSpPr>
          <p:nvPr>
            <p:ph type="body" sz="quarter" idx="14"/>
          </p:nvPr>
        </p:nvSpPr>
        <p:spPr/>
        <p:txBody>
          <a:bodyPr>
            <a:normAutofit lnSpcReduction="10000"/>
          </a:bodyPr>
          <a:lstStyle/>
          <a:p>
            <a:r>
              <a:rPr lang="pt-BR"/>
              <a:t>RAMOS, Rui. História de Portugal. 6ª. Ed. Lisboa: A Esfera dos Livros, 2010, p. 176.</a:t>
            </a:r>
            <a:endParaRPr lang="pt-BR" dirty="0"/>
          </a:p>
        </p:txBody>
      </p:sp>
    </p:spTree>
    <p:extLst>
      <p:ext uri="{BB962C8B-B14F-4D97-AF65-F5344CB8AC3E}">
        <p14:creationId xmlns:p14="http://schemas.microsoft.com/office/powerpoint/2010/main" val="115087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p:txBody>
          <a:bodyPr/>
          <a:lstStyle/>
          <a:p>
            <a:r>
              <a:rPr lang="pt-BR" dirty="0"/>
              <a:t>Mas, sublinhemo-lo de novo, enquanto projeto e na sua concretização, o empreendimento da conquista de Ceuta foi uma iniciativa e uma organização da Coroa.  [...]  A realeza percebera bem o que estava em causa, relativamente à necessidade de encontrar um caminho que garantisse a viabilidade do reino e a própria sobrevivência da nova dinastia.</a:t>
            </a:r>
          </a:p>
        </p:txBody>
      </p:sp>
      <p:sp>
        <p:nvSpPr>
          <p:cNvPr id="4" name="Espaço Reservado para Conteúdo 3"/>
          <p:cNvSpPr>
            <a:spLocks noGrp="1"/>
          </p:cNvSpPr>
          <p:nvPr>
            <p:ph type="body" sz="quarter" idx="14"/>
          </p:nvPr>
        </p:nvSpPr>
        <p:spPr/>
        <p:txBody>
          <a:bodyPr>
            <a:normAutofit lnSpcReduction="10000"/>
          </a:bodyPr>
          <a:lstStyle/>
          <a:p>
            <a:r>
              <a:rPr lang="pt-BR"/>
              <a:t>RAMOS, Rui. História de Portugal. 6ª. Ed. Lisboa: A Esfera dos Livros, 2010, p. 176.</a:t>
            </a:r>
            <a:endParaRPr lang="pt-BR" dirty="0"/>
          </a:p>
        </p:txBody>
      </p:sp>
    </p:spTree>
    <p:extLst>
      <p:ext uri="{BB962C8B-B14F-4D97-AF65-F5344CB8AC3E}">
        <p14:creationId xmlns:p14="http://schemas.microsoft.com/office/powerpoint/2010/main" val="358316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p:txBody>
          <a:bodyPr/>
          <a:lstStyle/>
          <a:p>
            <a:r>
              <a:rPr lang="pt-BR"/>
              <a:t>Ainda que não existisse, à partida, um projeto imperial  ou, sequer, a ideia de edificar um império, a ida a Ceuta não foi encarada como uma mera ação de pilhagem.</a:t>
            </a:r>
            <a:endParaRPr lang="pt-BR" dirty="0"/>
          </a:p>
        </p:txBody>
      </p:sp>
      <p:sp>
        <p:nvSpPr>
          <p:cNvPr id="4" name="Espaço Reservado para Conteúdo 3"/>
          <p:cNvSpPr>
            <a:spLocks noGrp="1"/>
          </p:cNvSpPr>
          <p:nvPr>
            <p:ph type="body" sz="quarter" idx="14"/>
          </p:nvPr>
        </p:nvSpPr>
        <p:spPr/>
        <p:txBody>
          <a:bodyPr>
            <a:normAutofit lnSpcReduction="10000"/>
          </a:bodyPr>
          <a:lstStyle/>
          <a:p>
            <a:r>
              <a:rPr lang="pt-BR"/>
              <a:t>RAMOS, Rui. História de Portugal. 6ª. Ed. Lisboa: A Esfera dos Livros, 2010, p. 176.</a:t>
            </a:r>
            <a:endParaRPr lang="pt-BR" dirty="0"/>
          </a:p>
        </p:txBody>
      </p:sp>
    </p:spTree>
    <p:extLst>
      <p:ext uri="{BB962C8B-B14F-4D97-AF65-F5344CB8AC3E}">
        <p14:creationId xmlns:p14="http://schemas.microsoft.com/office/powerpoint/2010/main" val="388264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Espaço Reservado para Conteúdo 10"/>
          <p:cNvPicPr>
            <a:picLocks noGrp="1" noChangeAspect="1"/>
          </p:cNvPicPr>
          <p:nvPr>
            <p:ph idx="4294967295"/>
          </p:nvPr>
        </p:nvPicPr>
        <p:blipFill rotWithShape="1">
          <a:blip r:embed="rId2" cstate="print">
            <a:extLst>
              <a:ext uri="{BEBA8EAE-BF5A-486C-A8C5-ECC9F3942E4B}">
                <a14:imgProps xmlns:a14="http://schemas.microsoft.com/office/drawing/2010/main">
                  <a14:imgLayer r:embed="rId3">
                    <a14:imgEffect>
                      <a14:sharpenSoften amount="21000"/>
                    </a14:imgEffect>
                    <a14:imgEffect>
                      <a14:brightnessContrast bright="22000"/>
                    </a14:imgEffect>
                  </a14:imgLayer>
                </a14:imgProps>
              </a:ext>
              <a:ext uri="{28A0092B-C50C-407E-A947-70E740481C1C}">
                <a14:useLocalDpi xmlns:a14="http://schemas.microsoft.com/office/drawing/2010/main" val="0"/>
              </a:ext>
            </a:extLst>
          </a:blip>
          <a:srcRect/>
          <a:stretch/>
        </p:blipFill>
        <p:spPr>
          <a:xfrm>
            <a:off x="144463" y="128588"/>
            <a:ext cx="8855075" cy="6600825"/>
          </a:xfrm>
        </p:spPr>
      </p:pic>
      <p:sp>
        <p:nvSpPr>
          <p:cNvPr id="2" name="Título 1"/>
          <p:cNvSpPr>
            <a:spLocks noGrp="1"/>
          </p:cNvSpPr>
          <p:nvPr>
            <p:ph type="title" idx="4294967295"/>
          </p:nvPr>
        </p:nvSpPr>
        <p:spPr>
          <a:xfrm>
            <a:off x="6805488" y="5733256"/>
            <a:ext cx="2159000" cy="1081088"/>
          </a:xfrm>
          <a:solidFill>
            <a:srgbClr val="DDDEBA">
              <a:alpha val="66000"/>
            </a:srgbClr>
          </a:solidFill>
          <a:ln>
            <a:noFill/>
          </a:ln>
          <a:effectLst>
            <a:glow>
              <a:schemeClr val="accent1"/>
            </a:glow>
            <a:softEdge rad="101600"/>
          </a:effectLst>
        </p:spPr>
        <p:style>
          <a:lnRef idx="2">
            <a:schemeClr val="dk1"/>
          </a:lnRef>
          <a:fillRef idx="1">
            <a:schemeClr val="lt1"/>
          </a:fillRef>
          <a:effectRef idx="0">
            <a:schemeClr val="dk1"/>
          </a:effectRef>
          <a:fontRef idx="minor">
            <a:schemeClr val="dk1"/>
          </a:fontRef>
        </p:style>
        <p:txBody>
          <a:bodyPr>
            <a:normAutofit/>
          </a:bodyPr>
          <a:lstStyle/>
          <a:p>
            <a:pPr algn="r"/>
            <a:r>
              <a:rPr lang="en-US" sz="1400" dirty="0"/>
              <a:t>Europa en 1360. </a:t>
            </a:r>
            <a:br>
              <a:rPr lang="en-US" sz="1400" dirty="0"/>
            </a:br>
            <a:r>
              <a:rPr lang="en-US" sz="1400" dirty="0"/>
              <a:t>Fonte: The Historical </a:t>
            </a:r>
            <a:br>
              <a:rPr lang="en-US" sz="1400" dirty="0"/>
            </a:br>
            <a:r>
              <a:rPr lang="en-US" sz="1400" dirty="0"/>
              <a:t>Atlas by William </a:t>
            </a:r>
            <a:br>
              <a:rPr lang="en-US" sz="1400" dirty="0"/>
            </a:br>
            <a:r>
              <a:rPr lang="en-US" sz="1400" dirty="0"/>
              <a:t>R. Shepherd, 1926</a:t>
            </a:r>
            <a:endParaRPr lang="pt-BR" sz="1400" dirty="0"/>
          </a:p>
        </p:txBody>
      </p:sp>
    </p:spTree>
    <p:extLst>
      <p:ext uri="{BB962C8B-B14F-4D97-AF65-F5344CB8AC3E}">
        <p14:creationId xmlns:p14="http://schemas.microsoft.com/office/powerpoint/2010/main" val="123287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116632"/>
            <a:ext cx="8784975" cy="66247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68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Após a conquista</a:t>
            </a:r>
            <a:endParaRPr lang="pt-BR" dirty="0"/>
          </a:p>
        </p:txBody>
      </p:sp>
      <p:sp>
        <p:nvSpPr>
          <p:cNvPr id="5" name="Espaço Reservado para Conteúdo 4"/>
          <p:cNvSpPr>
            <a:spLocks noGrp="1"/>
          </p:cNvSpPr>
          <p:nvPr>
            <p:ph idx="1"/>
          </p:nvPr>
        </p:nvSpPr>
        <p:spPr/>
        <p:txBody>
          <a:bodyPr/>
          <a:lstStyle/>
          <a:p>
            <a:r>
              <a:rPr lang="pt-BR"/>
              <a:t>O dinamismo econômico de Ceuta duraria até a metade do século XV</a:t>
            </a:r>
          </a:p>
          <a:p>
            <a:r>
              <a:rPr lang="pt-BR"/>
              <a:t>Razões da decadência</a:t>
            </a:r>
          </a:p>
          <a:p>
            <a:pPr lvl="1"/>
            <a:r>
              <a:rPr lang="pt-BR"/>
              <a:t>Ausência de uma política de colonização</a:t>
            </a:r>
          </a:p>
          <a:p>
            <a:pPr lvl="1"/>
            <a:r>
              <a:rPr lang="pt-BR"/>
              <a:t>Depredações (fidalguia, nobreza e suas pilhagens)</a:t>
            </a:r>
          </a:p>
          <a:p>
            <a:pPr lvl="1"/>
            <a:r>
              <a:rPr lang="pt-BR"/>
              <a:t>Desvio das rotas comerciais mouras para a costa da Guiné (comércio Sudão-Marrocos)</a:t>
            </a:r>
          </a:p>
          <a:p>
            <a:pPr lvl="1"/>
            <a:r>
              <a:rPr lang="pt-BR"/>
              <a:t>Estado de guerra causado pelo domínio português</a:t>
            </a:r>
            <a:endParaRPr lang="pt-BR" dirty="0"/>
          </a:p>
        </p:txBody>
      </p:sp>
    </p:spTree>
    <p:extLst>
      <p:ext uri="{BB962C8B-B14F-4D97-AF65-F5344CB8AC3E}">
        <p14:creationId xmlns:p14="http://schemas.microsoft.com/office/powerpoint/2010/main" val="227266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942416" y="2514601"/>
            <a:ext cx="6600451" cy="2262781"/>
          </a:xfrm>
        </p:spPr>
        <p:txBody>
          <a:bodyPr/>
          <a:lstStyle/>
          <a:p>
            <a:r>
              <a:rPr lang="pt-BR"/>
              <a:t>Políticas de Expansão</a:t>
            </a:r>
            <a:endParaRPr lang="pt-BR" dirty="0"/>
          </a:p>
        </p:txBody>
      </p:sp>
      <p:sp>
        <p:nvSpPr>
          <p:cNvPr id="2" name="Text Placeholder 1"/>
          <p:cNvSpPr>
            <a:spLocks noGrp="1"/>
          </p:cNvSpPr>
          <p:nvPr>
            <p:ph type="subTitle" idx="1"/>
          </p:nvPr>
        </p:nvSpPr>
        <p:spPr>
          <a:xfrm>
            <a:off x="1942416" y="4777380"/>
            <a:ext cx="6600451" cy="1126283"/>
          </a:xfrm>
        </p:spPr>
        <p:txBody>
          <a:bodyPr>
            <a:normAutofit/>
          </a:bodyPr>
          <a:lstStyle/>
          <a:p>
            <a:r>
              <a:rPr lang="pt-BR"/>
              <a:t>A chamada “Escola de Sagres”</a:t>
            </a:r>
            <a:br>
              <a:rPr lang="pt-BR"/>
            </a:br>
            <a:r>
              <a:rPr lang="pt-BR"/>
              <a:t>A suposta “erudição” de D. Henrique</a:t>
            </a:r>
            <a:endParaRPr lang="pt-BR" dirty="0"/>
          </a:p>
        </p:txBody>
      </p:sp>
      <p:sp>
        <p:nvSpPr>
          <p:cNvPr id="6" name="CaixaDeTexto 5"/>
          <p:cNvSpPr txBox="1"/>
          <p:nvPr/>
        </p:nvSpPr>
        <p:spPr>
          <a:xfrm>
            <a:off x="4895528" y="6596390"/>
            <a:ext cx="4248472" cy="261610"/>
          </a:xfrm>
          <a:prstGeom prst="rect">
            <a:avLst/>
          </a:prstGeom>
          <a:noFill/>
        </p:spPr>
        <p:txBody>
          <a:bodyPr wrap="square" rtlCol="0" anchor="b">
            <a:spAutoFit/>
          </a:bodyPr>
          <a:lstStyle/>
          <a:p>
            <a:pPr algn="r"/>
            <a:r>
              <a:rPr lang="pt-BR" sz="1100" dirty="0">
                <a:solidFill>
                  <a:srgbClr val="000000"/>
                </a:solidFill>
              </a:rPr>
              <a:t>Carta náutica, 1470. </a:t>
            </a:r>
          </a:p>
        </p:txBody>
      </p:sp>
    </p:spTree>
    <p:extLst>
      <p:ext uri="{BB962C8B-B14F-4D97-AF65-F5344CB8AC3E}">
        <p14:creationId xmlns:p14="http://schemas.microsoft.com/office/powerpoint/2010/main" val="57292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7950" y="260350"/>
            <a:ext cx="8928100" cy="865188"/>
          </a:xfrm>
        </p:spPr>
        <p:txBody>
          <a:bodyPr anchor="ctr"/>
          <a:lstStyle/>
          <a:p>
            <a:pPr algn="ctr"/>
            <a:r>
              <a:rPr lang="pt-BR" dirty="0"/>
              <a:t>Políticas de expansão</a:t>
            </a:r>
          </a:p>
        </p:txBody>
      </p:sp>
      <p:graphicFrame>
        <p:nvGraphicFramePr>
          <p:cNvPr id="4" name="Espaço Reservado para Conteúdo 3"/>
          <p:cNvGraphicFramePr>
            <a:graphicFrameLocks noGrp="1"/>
          </p:cNvGraphicFramePr>
          <p:nvPr>
            <p:ph idx="4294967295"/>
          </p:nvPr>
        </p:nvGraphicFramePr>
        <p:xfrm>
          <a:off x="215900" y="1557338"/>
          <a:ext cx="8712200"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33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60350"/>
            <a:ext cx="8928100" cy="865188"/>
          </a:xfrm>
        </p:spPr>
        <p:txBody>
          <a:bodyPr anchor="ctr"/>
          <a:lstStyle/>
          <a:p>
            <a:pPr algn="ctr"/>
            <a:r>
              <a:rPr lang="pt-BR" dirty="0"/>
              <a:t>Classes e interesses</a:t>
            </a:r>
          </a:p>
        </p:txBody>
      </p:sp>
      <p:graphicFrame>
        <p:nvGraphicFramePr>
          <p:cNvPr id="4" name="Espaço Reservado para Conteúdo 3"/>
          <p:cNvGraphicFramePr>
            <a:graphicFrameLocks noGrp="1"/>
          </p:cNvGraphicFramePr>
          <p:nvPr>
            <p:ph idx="4294967295"/>
          </p:nvPr>
        </p:nvGraphicFramePr>
        <p:xfrm>
          <a:off x="71438" y="1557338"/>
          <a:ext cx="8785225"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284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Autofit/>
          </a:bodyPr>
          <a:lstStyle/>
          <a:p>
            <a:r>
              <a:rPr lang="pt-BR" sz="2600" dirty="0"/>
              <a:t>D. João I, o monarca que iniciou a empresa sistemática das conquistas e descobrimentos além-mar, intitulou-se </a:t>
            </a:r>
            <a:r>
              <a:rPr lang="pt-BR" sz="2600" u="sng" dirty="0"/>
              <a:t>senhor de Ceuta</a:t>
            </a:r>
            <a:r>
              <a:rPr lang="pt-BR" sz="2600" dirty="0"/>
              <a:t>. O mesmo título usou o rei Duarte. Afonso V alargou-o para </a:t>
            </a:r>
            <a:r>
              <a:rPr lang="pt-BR" sz="2600" u="sng" dirty="0"/>
              <a:t>‘rei de Portugal e dos Algarves daquém e </a:t>
            </a:r>
            <a:r>
              <a:rPr lang="pt-BR" sz="2600" u="sng" dirty="0" err="1"/>
              <a:t>dalém-mar</a:t>
            </a:r>
            <a:r>
              <a:rPr lang="pt-BR" sz="2600" u="sng" dirty="0"/>
              <a:t> em África</a:t>
            </a:r>
            <a:r>
              <a:rPr lang="pt-BR" sz="2600" dirty="0"/>
              <a:t>’. João II intitulou-se pela primeira vez </a:t>
            </a:r>
            <a:r>
              <a:rPr lang="pt-BR" sz="2600" u="sng" dirty="0"/>
              <a:t>senhor de Guiné</a:t>
            </a:r>
            <a:r>
              <a:rPr lang="pt-BR" sz="2600" dirty="0"/>
              <a:t>. </a:t>
            </a:r>
          </a:p>
        </p:txBody>
      </p:sp>
      <p:sp>
        <p:nvSpPr>
          <p:cNvPr id="3" name="Espaço Reservado para Conteúdo 2"/>
          <p:cNvSpPr>
            <a:spLocks noGrp="1"/>
          </p:cNvSpPr>
          <p:nvPr>
            <p:ph type="body" sz="quarter" idx="14"/>
          </p:nvPr>
        </p:nvSpPr>
        <p:spPr/>
        <p:txBody>
          <a:bodyPr>
            <a:noAutofit/>
          </a:bodyPr>
          <a:lstStyle/>
          <a:p>
            <a:r>
              <a:rPr lang="pt-BR" dirty="0"/>
              <a:t>COELHO, António Borges. </a:t>
            </a:r>
            <a:r>
              <a:rPr lang="pt-BR" i="1" dirty="0"/>
              <a:t>Clérigos, mercadores, “judeus” e fidalgos – Questionar a História, II. </a:t>
            </a:r>
            <a:r>
              <a:rPr lang="pt-BR" dirty="0"/>
              <a:t>Lisboa: Editorial Caminho, 1994, p. 12.</a:t>
            </a:r>
          </a:p>
        </p:txBody>
      </p:sp>
    </p:spTree>
    <p:extLst>
      <p:ext uri="{BB962C8B-B14F-4D97-AF65-F5344CB8AC3E}">
        <p14:creationId xmlns:p14="http://schemas.microsoft.com/office/powerpoint/2010/main" val="273736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Autofit/>
          </a:bodyPr>
          <a:lstStyle/>
          <a:p>
            <a:r>
              <a:rPr lang="pt-BR" sz="2600" dirty="0"/>
              <a:t>Por sua vez D. Manuel aumentou extraordinariamente as fardagens dos títulos</a:t>
            </a:r>
            <a:r>
              <a:rPr lang="pt-BR" sz="2600" u="sng" dirty="0"/>
              <a:t>: ‘Rei de Portugal e dos Algarves daquém e d’além-mar em África, senhor da Guiné, da conquista, navegação e comércio da Etiópia, Arábia, Pérsia e Índia’</a:t>
            </a:r>
            <a:r>
              <a:rPr lang="pt-BR" sz="2600" dirty="0"/>
              <a:t>.</a:t>
            </a:r>
          </a:p>
        </p:txBody>
      </p:sp>
      <p:sp>
        <p:nvSpPr>
          <p:cNvPr id="3" name="Espaço Reservado para Conteúdo 2"/>
          <p:cNvSpPr>
            <a:spLocks noGrp="1"/>
          </p:cNvSpPr>
          <p:nvPr>
            <p:ph type="body" sz="quarter" idx="14"/>
          </p:nvPr>
        </p:nvSpPr>
        <p:spPr/>
        <p:txBody>
          <a:bodyPr>
            <a:noAutofit/>
          </a:bodyPr>
          <a:lstStyle/>
          <a:p>
            <a:r>
              <a:rPr lang="pt-BR"/>
              <a:t>COELHO, António Borges. </a:t>
            </a:r>
            <a:r>
              <a:rPr lang="pt-BR" i="1"/>
              <a:t>Clérigos, mercadores, “judeus” e fidalgos – Questionar a História, II. </a:t>
            </a:r>
            <a:r>
              <a:rPr lang="pt-BR"/>
              <a:t>Lisboa: Editorial Caminho, 1994, p. 12.</a:t>
            </a:r>
            <a:endParaRPr lang="pt-BR" dirty="0"/>
          </a:p>
        </p:txBody>
      </p:sp>
    </p:spTree>
    <p:extLst>
      <p:ext uri="{BB962C8B-B14F-4D97-AF65-F5344CB8AC3E}">
        <p14:creationId xmlns:p14="http://schemas.microsoft.com/office/powerpoint/2010/main" val="3794678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Autofit/>
          </a:bodyPr>
          <a:lstStyle/>
          <a:p>
            <a:r>
              <a:rPr lang="pt-BR" sz="2600" dirty="0"/>
              <a:t>Não existe [...] uma diretriz única de expansão. Na convergência das necessidades de expansão comercial para a burguesia e de expansão guerreira para a nobreza reside plausivelmente a causa dos descobrimentos e conquistas. </a:t>
            </a:r>
          </a:p>
        </p:txBody>
      </p:sp>
      <p:sp>
        <p:nvSpPr>
          <p:cNvPr id="3" name="Espaço Reservado para Conteúdo 2"/>
          <p:cNvSpPr>
            <a:spLocks noGrp="1"/>
          </p:cNvSpPr>
          <p:nvPr>
            <p:ph type="body" sz="quarter" idx="14"/>
          </p:nvPr>
        </p:nvSpPr>
        <p:spPr/>
        <p:txBody>
          <a:bodyPr>
            <a:noAutofit/>
          </a:bodyPr>
          <a:lstStyle/>
          <a:p>
            <a:r>
              <a:rPr lang="pt-BR" dirty="0"/>
              <a:t>GODINHO, V. M. </a:t>
            </a:r>
            <a:r>
              <a:rPr lang="pt-BR" i="1" dirty="0"/>
              <a:t>A expansão quatrocentista portuguesa. </a:t>
            </a:r>
            <a:r>
              <a:rPr lang="pt-BR" dirty="0"/>
              <a:t>Lisboa: Empresa Contemporânea de Edições, 1944, p. 97.</a:t>
            </a:r>
            <a:r>
              <a:rPr lang="pt-BR" i="1" dirty="0"/>
              <a:t> </a:t>
            </a:r>
            <a:endParaRPr lang="pt-BR" dirty="0"/>
          </a:p>
        </p:txBody>
      </p:sp>
    </p:spTree>
    <p:extLst>
      <p:ext uri="{BB962C8B-B14F-4D97-AF65-F5344CB8AC3E}">
        <p14:creationId xmlns:p14="http://schemas.microsoft.com/office/powerpoint/2010/main" val="106687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Autofit/>
          </a:bodyPr>
          <a:lstStyle/>
          <a:p>
            <a:r>
              <a:rPr lang="pt-BR" sz="2600" dirty="0"/>
              <a:t>Com D. João II [1455-1495] o plano dos descobrimentos e conquistas ultrapassa decididamente os objetivos mediterrâneo e africano para visar o longínquo Oriente, o mundo das especiarias, dos arômatas, das madeiras requintadas, das pedras preciosas, dos tecidos de luxo. </a:t>
            </a:r>
            <a:r>
              <a:rPr lang="pt-BR" dirty="0"/>
              <a:t>[...] D. João II pretendeu alcançar o Preste João e a Índia [...]</a:t>
            </a:r>
            <a:endParaRPr lang="pt-BR" sz="2600" dirty="0"/>
          </a:p>
        </p:txBody>
      </p:sp>
      <p:sp>
        <p:nvSpPr>
          <p:cNvPr id="3" name="Espaço Reservado para Conteúdo 2"/>
          <p:cNvSpPr>
            <a:spLocks noGrp="1"/>
          </p:cNvSpPr>
          <p:nvPr>
            <p:ph type="body" sz="quarter" idx="14"/>
          </p:nvPr>
        </p:nvSpPr>
        <p:spPr/>
        <p:txBody>
          <a:bodyPr>
            <a:noAutofit/>
          </a:bodyPr>
          <a:lstStyle/>
          <a:p>
            <a:r>
              <a:rPr lang="pt-BR" dirty="0"/>
              <a:t>GODINHO, V. M. </a:t>
            </a:r>
            <a:r>
              <a:rPr lang="pt-BR" i="1" dirty="0"/>
              <a:t>A expansão quatrocentista portuguesa. </a:t>
            </a:r>
            <a:r>
              <a:rPr lang="pt-BR" dirty="0"/>
              <a:t>Lisboa: Empresa Contemporânea de Edições, 1944, p. 100.</a:t>
            </a:r>
          </a:p>
        </p:txBody>
      </p:sp>
    </p:spTree>
    <p:extLst>
      <p:ext uri="{BB962C8B-B14F-4D97-AF65-F5344CB8AC3E}">
        <p14:creationId xmlns:p14="http://schemas.microsoft.com/office/powerpoint/2010/main" val="417692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945201" y="624110"/>
            <a:ext cx="7019287" cy="1280890"/>
          </a:xfrm>
        </p:spPr>
        <p:txBody>
          <a:bodyPr/>
          <a:lstStyle/>
          <a:p>
            <a:r>
              <a:rPr lang="pt-BR"/>
              <a:t>Desenvolvimento comercial</a:t>
            </a:r>
            <a:endParaRPr lang="pt-BR" dirty="0"/>
          </a:p>
        </p:txBody>
      </p:sp>
      <p:sp>
        <p:nvSpPr>
          <p:cNvPr id="3" name="Espaço Reservado para Conteúdo 2"/>
          <p:cNvSpPr>
            <a:spLocks noGrp="1"/>
          </p:cNvSpPr>
          <p:nvPr>
            <p:ph idx="1"/>
          </p:nvPr>
        </p:nvSpPr>
        <p:spPr>
          <a:xfrm>
            <a:off x="1942415" y="2133600"/>
            <a:ext cx="7022255" cy="4535760"/>
          </a:xfrm>
        </p:spPr>
        <p:txBody>
          <a:bodyPr>
            <a:normAutofit/>
          </a:bodyPr>
          <a:lstStyle/>
          <a:p>
            <a:r>
              <a:rPr lang="pt-BR" dirty="0"/>
              <a:t>FEITORIAS, ÁFRICA OCIDENTAL</a:t>
            </a:r>
          </a:p>
          <a:p>
            <a:pPr lvl="1"/>
            <a:r>
              <a:rPr lang="pt-BR" sz="1400" dirty="0" err="1"/>
              <a:t>Arguim</a:t>
            </a:r>
            <a:r>
              <a:rPr lang="pt-BR" sz="1400" dirty="0"/>
              <a:t> (1445, a primeira feitoria), São Jorge da Mina (1482) </a:t>
            </a:r>
          </a:p>
          <a:p>
            <a:pPr lvl="1"/>
            <a:r>
              <a:rPr lang="pt-BR" sz="1400" dirty="0"/>
              <a:t>1469/75: concessão a Fernão Gomes - (condição: descobrir anualmente 100 léguas de costa)</a:t>
            </a:r>
          </a:p>
          <a:p>
            <a:pPr lvl="1"/>
            <a:r>
              <a:rPr lang="pt-BR" sz="1400" dirty="0"/>
              <a:t>1474: direção do comércio do Infante D. João</a:t>
            </a:r>
          </a:p>
          <a:p>
            <a:pPr lvl="1"/>
            <a:r>
              <a:rPr lang="pt-BR" sz="1400" dirty="0"/>
              <a:t>1488: passagem do Cabo da Boa Esperança</a:t>
            </a:r>
          </a:p>
          <a:p>
            <a:r>
              <a:rPr lang="pt-BR" dirty="0"/>
              <a:t>O ÍNDICO</a:t>
            </a:r>
          </a:p>
          <a:p>
            <a:pPr lvl="1"/>
            <a:r>
              <a:rPr lang="pt-BR" sz="1400" dirty="0" err="1"/>
              <a:t>Sofala</a:t>
            </a:r>
            <a:r>
              <a:rPr lang="pt-BR" sz="1400" dirty="0"/>
              <a:t> (1505), Moçambique (1507)</a:t>
            </a:r>
          </a:p>
          <a:p>
            <a:pPr lvl="1"/>
            <a:r>
              <a:rPr lang="pt-BR" sz="1400" dirty="0"/>
              <a:t>1497/99: viagem de Vasco da Gama</a:t>
            </a:r>
          </a:p>
          <a:p>
            <a:pPr lvl="1"/>
            <a:r>
              <a:rPr lang="pt-BR" sz="1400" dirty="0"/>
              <a:t>1509: vitória naval (armada egípcio-</a:t>
            </a:r>
            <a:r>
              <a:rPr lang="pt-BR" sz="1400" dirty="0" err="1"/>
              <a:t>guzarate</a:t>
            </a:r>
            <a:r>
              <a:rPr lang="pt-BR" sz="1400" dirty="0"/>
              <a:t>)</a:t>
            </a:r>
          </a:p>
          <a:p>
            <a:pPr lvl="1"/>
            <a:r>
              <a:rPr lang="pt-BR" sz="1400" dirty="0"/>
              <a:t>1513: vitória naval (armada javanesa)</a:t>
            </a:r>
          </a:p>
          <a:p>
            <a:endParaRPr lang="pt-BR" dirty="0"/>
          </a:p>
        </p:txBody>
      </p:sp>
    </p:spTree>
    <p:extLst>
      <p:ext uri="{BB962C8B-B14F-4D97-AF65-F5344CB8AC3E}">
        <p14:creationId xmlns:p14="http://schemas.microsoft.com/office/powerpoint/2010/main" val="303775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Antecedentes históricos</a:t>
            </a:r>
            <a:endParaRPr lang="pt-BR" dirty="0"/>
          </a:p>
        </p:txBody>
      </p:sp>
      <p:sp>
        <p:nvSpPr>
          <p:cNvPr id="3" name="Espaço Reservado para Conteúdo 2"/>
          <p:cNvSpPr>
            <a:spLocks noGrp="1"/>
          </p:cNvSpPr>
          <p:nvPr>
            <p:ph idx="1"/>
          </p:nvPr>
        </p:nvSpPr>
        <p:spPr/>
        <p:txBody>
          <a:bodyPr/>
          <a:lstStyle/>
          <a:p>
            <a:r>
              <a:rPr lang="pt-BR"/>
              <a:t>O rio Tejo divide Portugal em duas regiões distintas</a:t>
            </a:r>
          </a:p>
          <a:p>
            <a:pPr lvl="1"/>
            <a:r>
              <a:rPr lang="pt-BR"/>
              <a:t>Norte: maior amplitude térmica e mais chuvas; pequenas propriedades</a:t>
            </a:r>
          </a:p>
          <a:p>
            <a:pPr lvl="1"/>
            <a:r>
              <a:rPr lang="pt-BR"/>
              <a:t>Sul: maiores períodos de estiagem; estrutura fundiária com predomínio de grandes propriedades</a:t>
            </a:r>
          </a:p>
          <a:p>
            <a:r>
              <a:rPr lang="pt-BR"/>
              <a:t>Estrutura portuária bem montada para dar suporte à navegação de cabotagem</a:t>
            </a:r>
          </a:p>
          <a:p>
            <a:r>
              <a:rPr lang="pt-BR"/>
              <a:t>Invasão árabe a partir de 711; início da reconquista em 737; tomada de Lisboa em 1147</a:t>
            </a:r>
            <a:endParaRPr lang="pt-BR" dirty="0"/>
          </a:p>
        </p:txBody>
      </p:sp>
    </p:spTree>
    <p:extLst>
      <p:ext uri="{BB962C8B-B14F-4D97-AF65-F5344CB8AC3E}">
        <p14:creationId xmlns:p14="http://schemas.microsoft.com/office/powerpoint/2010/main" val="334069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019287" cy="1280890"/>
          </a:xfrm>
        </p:spPr>
        <p:txBody>
          <a:bodyPr/>
          <a:lstStyle/>
          <a:p>
            <a:r>
              <a:rPr lang="pt-BR" dirty="0"/>
              <a:t>Comércio, monopólio e privilégios</a:t>
            </a:r>
          </a:p>
        </p:txBody>
      </p:sp>
      <p:sp>
        <p:nvSpPr>
          <p:cNvPr id="3" name="Content Placeholder 2"/>
          <p:cNvSpPr>
            <a:spLocks noGrp="1"/>
          </p:cNvSpPr>
          <p:nvPr>
            <p:ph idx="1"/>
          </p:nvPr>
        </p:nvSpPr>
        <p:spPr>
          <a:xfrm>
            <a:off x="1942415" y="2133600"/>
            <a:ext cx="7022255" cy="4535760"/>
          </a:xfrm>
        </p:spPr>
        <p:txBody>
          <a:bodyPr>
            <a:normAutofit/>
          </a:bodyPr>
          <a:lstStyle/>
          <a:p>
            <a:r>
              <a:rPr lang="pt-BR" dirty="0"/>
              <a:t>Coroa detinha o monopólio de vários produtos e rotas</a:t>
            </a:r>
          </a:p>
          <a:p>
            <a:r>
              <a:rPr lang="pt-BR" dirty="0"/>
              <a:t>Concessão de direitos de exploração em troca de contrapartidas financeiras estipuladas em contratos</a:t>
            </a:r>
          </a:p>
          <a:p>
            <a:r>
              <a:rPr lang="pt-BR" dirty="0"/>
              <a:t>Contratos e contratantes</a:t>
            </a:r>
          </a:p>
        </p:txBody>
      </p:sp>
    </p:spTree>
    <p:extLst>
      <p:ext uri="{BB962C8B-B14F-4D97-AF65-F5344CB8AC3E}">
        <p14:creationId xmlns:p14="http://schemas.microsoft.com/office/powerpoint/2010/main" val="781195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a:t>O Império no Século XVI</a:t>
            </a:r>
          </a:p>
        </p:txBody>
      </p:sp>
      <p:sp>
        <p:nvSpPr>
          <p:cNvPr id="18435" name="Rectangle 3"/>
          <p:cNvSpPr>
            <a:spLocks noGrp="1" noChangeArrowheads="1"/>
          </p:cNvSpPr>
          <p:nvPr>
            <p:ph idx="1"/>
          </p:nvPr>
        </p:nvSpPr>
        <p:spPr/>
        <p:txBody>
          <a:bodyPr>
            <a:normAutofit/>
          </a:bodyPr>
          <a:lstStyle/>
          <a:p>
            <a:r>
              <a:rPr lang="pt-BR" dirty="0"/>
              <a:t>No Índico, 40 estabelecimentos costeiros entre </a:t>
            </a:r>
            <a:r>
              <a:rPr lang="pt-BR" dirty="0" err="1"/>
              <a:t>Sofala</a:t>
            </a:r>
            <a:r>
              <a:rPr lang="pt-BR" dirty="0"/>
              <a:t> e </a:t>
            </a:r>
            <a:r>
              <a:rPr lang="pt-BR" dirty="0" err="1"/>
              <a:t>Nagasáqui</a:t>
            </a:r>
            <a:endParaRPr lang="pt-BR" dirty="0"/>
          </a:p>
          <a:p>
            <a:r>
              <a:rPr lang="pt-BR" dirty="0"/>
              <a:t>Praças-fortes no Marrocos</a:t>
            </a:r>
          </a:p>
          <a:p>
            <a:r>
              <a:rPr lang="pt-BR" dirty="0"/>
              <a:t>Feitorias na costa africana Ocidental</a:t>
            </a:r>
          </a:p>
          <a:p>
            <a:r>
              <a:rPr lang="pt-BR" dirty="0"/>
              <a:t>Donatarias nas Ilhas Atlânticas</a:t>
            </a:r>
          </a:p>
          <a:p>
            <a:r>
              <a:rPr lang="pt-BR" dirty="0"/>
              <a:t>Brasil: desocupado e improdutivo</a:t>
            </a:r>
          </a:p>
        </p:txBody>
      </p:sp>
    </p:spTree>
    <p:extLst>
      <p:ext uri="{BB962C8B-B14F-4D97-AF65-F5344CB8AC3E}">
        <p14:creationId xmlns:p14="http://schemas.microsoft.com/office/powerpoint/2010/main" val="42003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idx="1"/>
          </p:nvPr>
        </p:nvSpPr>
        <p:spPr/>
        <p:txBody>
          <a:bodyPr/>
          <a:lstStyle/>
          <a:p>
            <a:r>
              <a:rPr lang="pt-BR"/>
              <a:t>Os cristãos refugiados nas Astúrias elegeram rei o nobre Pelágio (m. 737) e principiaram a reconquista. Fernando Magno, falecido em 1065, dividiu os territórios pelos seus filhos, um dos quais, Afonso (“o Grande”, VI do nome) se viu, pela morte dos irmãos, senhor de todas essas terras, alargando-as, ainda, por vitórias sobre os Islamitas. Em 1085 tomou Toledo, que substituiu a cidade de Leão como capital dos seus domínios.</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SÉRGIO, Antonio. Breve interpretação da história de Portugal. Lisboa: Livraria Sá da Costa Editora, 1977, p. 13.</a:t>
            </a:r>
            <a:endParaRPr lang="pt-BR" dirty="0"/>
          </a:p>
        </p:txBody>
      </p:sp>
    </p:spTree>
    <p:extLst>
      <p:ext uri="{BB962C8B-B14F-4D97-AF65-F5344CB8AC3E}">
        <p14:creationId xmlns:p14="http://schemas.microsoft.com/office/powerpoint/2010/main" val="257651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6917" t="52529" r="53374" b="13475"/>
          <a:stretch/>
        </p:blipFill>
        <p:spPr>
          <a:xfrm>
            <a:off x="126989" y="58972"/>
            <a:ext cx="8890023" cy="6034324"/>
          </a:xfrm>
        </p:spPr>
      </p:pic>
      <p:sp>
        <p:nvSpPr>
          <p:cNvPr id="2" name="Título 1"/>
          <p:cNvSpPr>
            <a:spLocks noGrp="1"/>
          </p:cNvSpPr>
          <p:nvPr>
            <p:ph type="title" idx="4294967295"/>
          </p:nvPr>
        </p:nvSpPr>
        <p:spPr>
          <a:xfrm>
            <a:off x="0" y="6237288"/>
            <a:ext cx="8753475" cy="504825"/>
          </a:xfrm>
        </p:spPr>
        <p:txBody>
          <a:bodyPr>
            <a:noAutofit/>
          </a:bodyPr>
          <a:lstStyle/>
          <a:p>
            <a:pPr algn="r"/>
            <a:r>
              <a:rPr lang="pt-BR" sz="1600" dirty="0">
                <a:solidFill>
                  <a:schemeClr val="tx1"/>
                </a:solidFill>
              </a:rPr>
              <a:t>Europa e o Império Bizantino </a:t>
            </a:r>
            <a:r>
              <a:rPr lang="pt-BR" sz="1600" dirty="0" err="1">
                <a:solidFill>
                  <a:schemeClr val="tx1"/>
                </a:solidFill>
              </a:rPr>
              <a:t>circa</a:t>
            </a:r>
            <a:r>
              <a:rPr lang="pt-BR" sz="1600" dirty="0">
                <a:solidFill>
                  <a:schemeClr val="tx1"/>
                </a:solidFill>
              </a:rPr>
              <a:t> 1000. Fonte: The </a:t>
            </a:r>
            <a:r>
              <a:rPr lang="pt-BR" sz="1600" dirty="0" err="1">
                <a:solidFill>
                  <a:schemeClr val="tx1"/>
                </a:solidFill>
              </a:rPr>
              <a:t>Historical</a:t>
            </a:r>
            <a:r>
              <a:rPr lang="pt-BR" sz="1600" dirty="0">
                <a:solidFill>
                  <a:schemeClr val="tx1"/>
                </a:solidFill>
              </a:rPr>
              <a:t> Atlas </a:t>
            </a:r>
            <a:r>
              <a:rPr lang="pt-BR" sz="1600" dirty="0" err="1">
                <a:solidFill>
                  <a:schemeClr val="tx1"/>
                </a:solidFill>
              </a:rPr>
              <a:t>by</a:t>
            </a:r>
            <a:r>
              <a:rPr lang="pt-BR" sz="1600" dirty="0">
                <a:solidFill>
                  <a:schemeClr val="tx1"/>
                </a:solidFill>
              </a:rPr>
              <a:t> William R. </a:t>
            </a:r>
            <a:r>
              <a:rPr lang="pt-BR" sz="1600" dirty="0" err="1">
                <a:solidFill>
                  <a:schemeClr val="tx1"/>
                </a:solidFill>
              </a:rPr>
              <a:t>Shepherd</a:t>
            </a:r>
            <a:r>
              <a:rPr lang="pt-BR" sz="1600" dirty="0">
                <a:solidFill>
                  <a:schemeClr val="tx1"/>
                </a:solidFill>
              </a:rPr>
              <a:t>, 1911.</a:t>
            </a:r>
          </a:p>
        </p:txBody>
      </p:sp>
      <p:sp>
        <p:nvSpPr>
          <p:cNvPr id="5" name="Elipse 4"/>
          <p:cNvSpPr/>
          <p:nvPr/>
        </p:nvSpPr>
        <p:spPr>
          <a:xfrm>
            <a:off x="1547664" y="1988840"/>
            <a:ext cx="1656184" cy="1440160"/>
          </a:xfrm>
          <a:prstGeom prst="ellipse">
            <a:avLst/>
          </a:prstGeom>
          <a:noFill/>
          <a:ln w="38100">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467544" y="1052736"/>
            <a:ext cx="1656184" cy="1440160"/>
          </a:xfrm>
          <a:prstGeom prst="ellipse">
            <a:avLst/>
          </a:prstGeom>
          <a:noFill/>
          <a:ln w="38100">
            <a:solidFill>
              <a:schemeClr val="tx1">
                <a:lumMod val="65000"/>
                <a:lumOff val="3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45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632" t="46132" r="62949" b="24379"/>
          <a:stretch/>
        </p:blipFill>
        <p:spPr>
          <a:xfrm>
            <a:off x="152069" y="89220"/>
            <a:ext cx="8889289" cy="6004075"/>
          </a:xfrm>
        </p:spPr>
      </p:pic>
      <p:sp>
        <p:nvSpPr>
          <p:cNvPr id="2" name="Título 1"/>
          <p:cNvSpPr>
            <a:spLocks noGrp="1"/>
          </p:cNvSpPr>
          <p:nvPr>
            <p:ph type="title" idx="4294967295"/>
          </p:nvPr>
        </p:nvSpPr>
        <p:spPr>
          <a:xfrm>
            <a:off x="0" y="6237288"/>
            <a:ext cx="8753475" cy="504825"/>
          </a:xfrm>
        </p:spPr>
        <p:txBody>
          <a:bodyPr>
            <a:noAutofit/>
          </a:bodyPr>
          <a:lstStyle/>
          <a:p>
            <a:pPr algn="ctr"/>
            <a:r>
              <a:rPr lang="es-ES" sz="1800" dirty="0">
                <a:solidFill>
                  <a:schemeClr val="tx1"/>
                </a:solidFill>
              </a:rPr>
              <a:t>Europa y las Tierras Mediterráneas por 1097. (Condado </a:t>
            </a:r>
            <a:r>
              <a:rPr lang="es-ES" sz="1800" dirty="0" err="1">
                <a:solidFill>
                  <a:schemeClr val="tx1"/>
                </a:solidFill>
              </a:rPr>
              <a:t>Portucalense</a:t>
            </a:r>
            <a:r>
              <a:rPr lang="es-ES" sz="1800" dirty="0">
                <a:solidFill>
                  <a:schemeClr val="tx1"/>
                </a:solidFill>
              </a:rPr>
              <a:t>)</a:t>
            </a:r>
            <a:endParaRPr lang="pt-BR" sz="1800" dirty="0">
              <a:solidFill>
                <a:schemeClr val="tx1"/>
              </a:solidFill>
            </a:endParaRPr>
          </a:p>
        </p:txBody>
      </p:sp>
      <p:sp>
        <p:nvSpPr>
          <p:cNvPr id="5" name="Elipse 4"/>
          <p:cNvSpPr/>
          <p:nvPr/>
        </p:nvSpPr>
        <p:spPr>
          <a:xfrm rot="1226259">
            <a:off x="2733423" y="2304662"/>
            <a:ext cx="1162996" cy="792088"/>
          </a:xfrm>
          <a:prstGeom prst="ellipse">
            <a:avLst/>
          </a:prstGeom>
          <a:noFill/>
          <a:ln w="38100">
            <a:solidFill>
              <a:schemeClr val="bg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Elipse 5"/>
          <p:cNvSpPr/>
          <p:nvPr/>
        </p:nvSpPr>
        <p:spPr>
          <a:xfrm>
            <a:off x="1691680" y="1412776"/>
            <a:ext cx="1296144" cy="1080120"/>
          </a:xfrm>
          <a:prstGeom prst="ellipse">
            <a:avLst/>
          </a:prstGeom>
          <a:noFill/>
          <a:ln w="3810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2051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idx="1"/>
          </p:nvPr>
        </p:nvSpPr>
        <p:spPr/>
        <p:txBody>
          <a:bodyPr/>
          <a:lstStyle/>
          <a:p>
            <a:r>
              <a:rPr lang="pt-BR"/>
              <a:t>Estava-se numa época de ofensiva geral da Cristandade aos territórios ocupados pelos infiéis; e esse movimento, que tem o nome de “Cruzadas”, favoreceu a não incorporação de Portugal no todo político a que presidiu Castela. Participaram dele, no último quartel do século XI, Raimundo, filho de Guilherme, conde de Borgonha, e seu primo, Henrique, que vieram às Espanhas combater os Mouros. Casaram os dois nobres franceses com duas filhas de Afonso VI, Urraca e Teresa; ...</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SÉRGIO, Antonio. Breve interpretação da história de Portugal. Lisboa: Livraria Sá da Costa Editora, 1977, p. 13.</a:t>
            </a:r>
            <a:endParaRPr lang="pt-BR" dirty="0"/>
          </a:p>
        </p:txBody>
      </p:sp>
    </p:spTree>
    <p:extLst>
      <p:ext uri="{BB962C8B-B14F-4D97-AF65-F5344CB8AC3E}">
        <p14:creationId xmlns:p14="http://schemas.microsoft.com/office/powerpoint/2010/main" val="201265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idx="1"/>
          </p:nvPr>
        </p:nvSpPr>
        <p:spPr/>
        <p:txBody>
          <a:bodyPr/>
          <a:lstStyle/>
          <a:p>
            <a:r>
              <a:rPr lang="pt-BR"/>
              <a:t>... Raimundo teve o governo de toda a faixa ocidental até o Tejo (1094), e Henrique, sob as ordens de Raimundo, o da terra portucalense, que ia das imediações do Vouga às do Minho, e cujo nome derivava da sua principal povoação, Portucale, junto ao Douro. Pouco depois governava Henrique, independente da autoridade de Raimundo, toda a região ao sul do Minho. Faleceu em 1114, sendo já mortos Raimundo e Afonso VI. Deixava um filho, criança ainda, Afonso Henriques.</a:t>
            </a:r>
            <a:endParaRPr lang="pt-BR" dirty="0"/>
          </a:p>
        </p:txBody>
      </p:sp>
      <p:sp>
        <p:nvSpPr>
          <p:cNvPr id="3" name="Espaço Reservado para Texto 2"/>
          <p:cNvSpPr>
            <a:spLocks noGrp="1"/>
          </p:cNvSpPr>
          <p:nvPr>
            <p:ph type="body" sz="quarter" idx="14"/>
          </p:nvPr>
        </p:nvSpPr>
        <p:spPr/>
        <p:txBody>
          <a:bodyPr>
            <a:normAutofit lnSpcReduction="10000"/>
          </a:bodyPr>
          <a:lstStyle/>
          <a:p>
            <a:r>
              <a:rPr lang="pt-BR"/>
              <a:t>SÉRGIO, Antonio. Breve interpretação da história de Portugal. Lisboa: Livraria Sá da Costa Editora, 1977, p. 13.</a:t>
            </a:r>
            <a:endParaRPr lang="pt-BR" dirty="0"/>
          </a:p>
        </p:txBody>
      </p:sp>
    </p:spTree>
    <p:extLst>
      <p:ext uri="{BB962C8B-B14F-4D97-AF65-F5344CB8AC3E}">
        <p14:creationId xmlns:p14="http://schemas.microsoft.com/office/powerpoint/2010/main" val="524567042"/>
      </p:ext>
    </p:extLst>
  </p:cSld>
  <p:clrMapOvr>
    <a:masterClrMapping/>
  </p:clrMapOvr>
</p:sld>
</file>

<file path=ppt/theme/theme1.xml><?xml version="1.0" encoding="utf-8"?>
<a:theme xmlns:a="http://schemas.openxmlformats.org/drawingml/2006/main" name="Cacho">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ersonalizada 2">
      <a:majorFont>
        <a:latin typeface="Candara"/>
        <a:ea typeface=""/>
        <a:cs typeface=""/>
      </a:majorFont>
      <a:minorFont>
        <a:latin typeface="Kalinga"/>
        <a:ea typeface=""/>
        <a:cs typeface=""/>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Luciana 2017 v3</Template>
  <TotalTime>29412</TotalTime>
  <Words>2228</Words>
  <Application>Microsoft Office PowerPoint</Application>
  <PresentationFormat>Apresentação na tela (4:3)</PresentationFormat>
  <Paragraphs>135</Paragraphs>
  <Slides>41</Slides>
  <Notes>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41</vt:i4>
      </vt:variant>
    </vt:vector>
  </HeadingPairs>
  <TitlesOfParts>
    <vt:vector size="49" baseType="lpstr">
      <vt:lpstr>Arial</vt:lpstr>
      <vt:lpstr>Arial Narrow</vt:lpstr>
      <vt:lpstr>Calibri</vt:lpstr>
      <vt:lpstr>Candara</vt:lpstr>
      <vt:lpstr>Impact</vt:lpstr>
      <vt:lpstr>Kalinga</vt:lpstr>
      <vt:lpstr>Wingdings 3</vt:lpstr>
      <vt:lpstr>Cacho</vt:lpstr>
      <vt:lpstr>A Formação do Estado Português</vt:lpstr>
      <vt:lpstr>Portugal</vt:lpstr>
      <vt:lpstr>Europa en 1360.  Fonte: The Historical  Atlas by William  R. Shepherd, 1926</vt:lpstr>
      <vt:lpstr>Antecedentes históricos</vt:lpstr>
      <vt:lpstr>Apresentação do PowerPoint</vt:lpstr>
      <vt:lpstr>Europa e o Império Bizantino circa 1000. Fonte: The Historical Atlas by William R. Shepherd, 1911.</vt:lpstr>
      <vt:lpstr>Europa y las Tierras Mediterráneas por 1097. (Condado Portucalense)</vt:lpstr>
      <vt:lpstr>Apresentação do PowerPoint</vt:lpstr>
      <vt:lpstr>Apresentação do PowerPoint</vt:lpstr>
      <vt:lpstr>Antecedentes históricos</vt:lpstr>
      <vt:lpstr>Europa, 1135. Mapa da página 10. Fonte: The Public Schools Historical Atlas by Charles Colbeck. Longmans, Green; New York; London; Bombay. 1905</vt:lpstr>
      <vt:lpstr>Apresentação do PowerPoint</vt:lpstr>
      <vt:lpstr>Europa durante el siglo XII. La edad de las Cruzadas" con mapa insertado de "Los Estados Cristianos de Oriente en 1142“.m Fuente: "An Historical Atlas Containing a Chronological Series of One Hundred and Four Maps, at Successive Periods, from the Dawn of History to the Present Day." by Robert H. Labberton. Sixth Edition. 1884</vt:lpstr>
      <vt:lpstr>Desenvolvimento de Portugal medieval</vt:lpstr>
      <vt:lpstr>Revolução burguesa?</vt:lpstr>
      <vt:lpstr>A revolução de 1383-1385</vt:lpstr>
      <vt:lpstr>Apresentação do PowerPoint</vt:lpstr>
      <vt:lpstr>Apresentação do PowerPoint</vt:lpstr>
      <vt:lpstr>Apresentação do PowerPoint</vt:lpstr>
      <vt:lpstr>Apresentação do PowerPoint</vt:lpstr>
      <vt:lpstr>Apresentação do PowerPoint</vt:lpstr>
      <vt:lpstr>A Formação do Império Português</vt:lpstr>
      <vt:lpstr>“Lucros, Império e Fé”</vt:lpstr>
      <vt:lpstr>A tomada de Ceuta</vt:lpstr>
      <vt:lpstr>Apresentação do PowerPoint</vt:lpstr>
      <vt:lpstr>Apresentação do PowerPoint</vt:lpstr>
      <vt:lpstr>Apresentação do PowerPoint</vt:lpstr>
      <vt:lpstr>Apresentação do PowerPoint</vt:lpstr>
      <vt:lpstr>Apresentação do PowerPoint</vt:lpstr>
      <vt:lpstr>Apresentação do PowerPoint</vt:lpstr>
      <vt:lpstr>Após a conquista</vt:lpstr>
      <vt:lpstr>Políticas de Expansão</vt:lpstr>
      <vt:lpstr>Políticas de expansão</vt:lpstr>
      <vt:lpstr>Classes e interesses</vt:lpstr>
      <vt:lpstr>Apresentação do PowerPoint</vt:lpstr>
      <vt:lpstr>Apresentação do PowerPoint</vt:lpstr>
      <vt:lpstr>Apresentação do PowerPoint</vt:lpstr>
      <vt:lpstr>Apresentação do PowerPoint</vt:lpstr>
      <vt:lpstr>Desenvolvimento comercial</vt:lpstr>
      <vt:lpstr>Comércio, monopólio e privilégios</vt:lpstr>
      <vt:lpstr>O Império no Século XVI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Fernando novais</dc:title>
  <dc:creator>Luciana Lopes</dc:creator>
  <cp:lastModifiedBy>Luciana Suarez Lopes</cp:lastModifiedBy>
  <cp:revision>1316</cp:revision>
  <cp:lastPrinted>2017-04-27T16:17:30Z</cp:lastPrinted>
  <dcterms:created xsi:type="dcterms:W3CDTF">2013-03-07T21:51:02Z</dcterms:created>
  <dcterms:modified xsi:type="dcterms:W3CDTF">2021-09-14T22:05:41Z</dcterms:modified>
</cp:coreProperties>
</file>