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7" r:id="rId2"/>
    <p:sldId id="301" r:id="rId3"/>
    <p:sldId id="306" r:id="rId4"/>
    <p:sldId id="303" r:id="rId5"/>
    <p:sldId id="304" r:id="rId6"/>
    <p:sldId id="300" r:id="rId7"/>
    <p:sldId id="258" r:id="rId8"/>
    <p:sldId id="30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07" r:id="rId20"/>
    <p:sldId id="271" r:id="rId21"/>
    <p:sldId id="270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5" r:id="rId33"/>
    <p:sldId id="286" r:id="rId34"/>
    <p:sldId id="288" r:id="rId35"/>
    <p:sldId id="290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6E19EC-FB88-4FF7-A82E-89205A4AB8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30E89-F203-4807-B486-1105B3E2B57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685C-F7F6-439D-8089-C3C1F803C8DE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DF5C3-9DFB-42DB-8570-45DDEF165D24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7519-0770-4CA1-B3BC-6520C2DAE24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555E2-8B13-44FB-82C7-BC711D44AF6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6E4B7-2AEC-4117-9D42-742A4E0ABB7E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672AF-6706-4299-875C-0EDDE204966E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F189E-1245-48EC-B104-7E53093B5D07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78313" cy="3208338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2075" tIns="46038" rIns="92075" bIns="46038"/>
          <a:lstStyle/>
          <a:p>
            <a:pPr defTabSz="755650"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798D1-E4D1-4F55-86CC-17B65555094E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49DE1-9F85-485D-B83F-9CE977011268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9E9EC-CB20-4127-8BF3-97B6DC952371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4C139-6306-40F3-8860-215C560B7DB9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1686D-0818-4B13-9E3F-C10BEB724E7E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5A870-929C-4AC6-990C-36C00E68122E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1350F-9EA8-4011-B4EB-3D4545FB3337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7ACF6-F268-4AD0-9074-016639876730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14AED-AF14-4147-B29B-572322FA591A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5F53A-0D75-41D6-96E1-5EDB528ED0CC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ED28C-4FC2-446B-996F-0ECB71466B5C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45696-F67F-4DC4-A707-1B9E2D1E1268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F93A1-BF96-4F0A-9BE0-3B01D3B49411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E5B6A-4C81-4B07-AD5D-0C46DBCC45E9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54F0F-4F65-4AAB-85E5-BCF819B05706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1371A-24BB-4E1C-B9B7-CF5F3BD62059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DE233-50BD-499F-82A2-DD9384BF5EFF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0575"/>
            <a:ext cx="4281488" cy="3209925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3850"/>
          </a:xfrm>
          <a:noFill/>
          <a:ln/>
        </p:spPr>
        <p:txBody>
          <a:bodyPr lIns="92075" tIns="46038" rIns="92075" bIns="46038"/>
          <a:lstStyle/>
          <a:p>
            <a:pPr defTabSz="762000"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4089-ECB7-4E7A-A486-D871527F0C6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42C9-0357-4AE9-9BD1-8332E60A139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95B2-53B6-4075-87AE-A815732610E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5EBF-6CCC-4A69-852E-7295832A463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D457-A604-4FAE-A8C7-BC3AB6380CD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5402-71B2-417B-A68B-46AED2B85DC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3206-ACD3-46C2-BB07-AE8A495BC29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C3CC-176E-490D-BCFB-A6B2AFBF090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FE3-5E30-4472-BFFB-75CE7006A49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E673-A4FA-4538-94C7-0B34849DA33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5DD7-E4F9-4993-A184-604D18AC0B6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C67A-D0DE-4AB6-95F6-15597D87F23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21455FE-1464-46E4-A126-F2F60E78DDA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34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file:///C:\Users\Valeria\Documents\Optativa\FigConcordia.doc!OLE_LINK1" TargetMode="External"/><Relationship Id="rId7" Type="http://schemas.openxmlformats.org/officeDocument/2006/relationships/oleObject" Target="file:///C:\Users\Valeria\Documents\Optativa\FigConcordia.doc!OLE_LINK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oleObject" Target="file:///C:\Users\Valeria\Documents\Optativa\FigConcordia.doc!OLE_LINK2" TargetMode="Externa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3VDmhYQRr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file:///C:\Users\Valeria\Documents\Optativa\FigConcordia.doc!OLE_LINK1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ria\BERKELEY\%5bWALZENdeutsch.xls%5dTabelle1!Z3S1:Z22S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84313"/>
            <a:ext cx="6781800" cy="2133600"/>
          </a:xfrm>
        </p:spPr>
        <p:txBody>
          <a:bodyPr/>
          <a:lstStyle/>
          <a:p>
            <a:pPr eaLnBrk="1" hangingPunct="1"/>
            <a:r>
              <a:rPr lang="pt-BR"/>
              <a:t>Remoção Biológica de Nitrogênio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/>
            <a:r>
              <a:rPr lang="pt-BR">
                <a:solidFill>
                  <a:srgbClr val="332EFA"/>
                </a:solidFill>
              </a:rPr>
              <a:t>Problemas do Nitrogênio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676400"/>
            <a:ext cx="7947025" cy="4114800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</a:pPr>
            <a:r>
              <a:rPr lang="pt-BR" sz="2100" b="1"/>
              <a:t>Toxicidade da Amônia</a:t>
            </a:r>
            <a:r>
              <a:rPr lang="pt-BR" sz="2100"/>
              <a:t> 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/>
              <a:t>    (depende do pH e da concentração – 0,5 mg.L</a:t>
            </a:r>
            <a:r>
              <a:rPr lang="pt-BR" sz="2100" baseline="30000"/>
              <a:t>-1</a:t>
            </a:r>
            <a:r>
              <a:rPr lang="pt-BR" sz="2100"/>
              <a:t>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100"/>
          </a:p>
          <a:p>
            <a:pPr defTabSz="762000" eaLnBrk="1" hangingPunct="1">
              <a:lnSpc>
                <a:spcPct val="90000"/>
              </a:lnSpc>
              <a:buClr>
                <a:schemeClr val="tx1"/>
              </a:buClr>
            </a:pPr>
            <a:r>
              <a:rPr lang="pt-BR" sz="2100" b="1"/>
              <a:t> Oxigênio nos Rios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/>
              <a:t>(causando a morte de peixes)</a:t>
            </a:r>
          </a:p>
          <a:p>
            <a:pPr defTabSz="762000" eaLnBrk="1" hangingPunct="1">
              <a:lnSpc>
                <a:spcPct val="90000"/>
              </a:lnSpc>
            </a:pPr>
            <a:endParaRPr lang="pt-BR" sz="2100"/>
          </a:p>
          <a:p>
            <a:pPr defTabSz="762000" eaLnBrk="1" hangingPunct="1">
              <a:lnSpc>
                <a:spcPct val="90000"/>
              </a:lnSpc>
            </a:pPr>
            <a:r>
              <a:rPr lang="pt-BR" sz="2100" b="1"/>
              <a:t>Eutrofização (em combinação com o P)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/>
              <a:t>(crescimento excessivo de algas e plantas)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100"/>
          </a:p>
          <a:p>
            <a:pPr defTabSz="762000" eaLnBrk="1" hangingPunct="1">
              <a:lnSpc>
                <a:spcPct val="90000"/>
              </a:lnSpc>
            </a:pPr>
            <a:r>
              <a:rPr lang="pt-BR" sz="2100"/>
              <a:t>Na forma de NO</a:t>
            </a:r>
            <a:r>
              <a:rPr lang="pt-BR" sz="2100" baseline="-25000"/>
              <a:t>3 </a:t>
            </a:r>
            <a:r>
              <a:rPr lang="pt-BR" sz="2100"/>
              <a:t>provoca </a:t>
            </a:r>
            <a:r>
              <a:rPr lang="pt-BR" sz="2000"/>
              <a:t>“Síndrome do bebê azul”</a:t>
            </a:r>
            <a:endParaRPr lang="pt-BR" sz="2100"/>
          </a:p>
          <a:p>
            <a:pPr defTabSz="762000" eaLnBrk="1" hangingPunct="1">
              <a:lnSpc>
                <a:spcPct val="90000"/>
              </a:lnSpc>
              <a:buClr>
                <a:schemeClr val="tx1"/>
              </a:buClr>
            </a:pPr>
            <a:endParaRPr lang="pt-BR" sz="21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116013" y="2708275"/>
            <a:ext cx="211137" cy="381000"/>
          </a:xfrm>
          <a:prstGeom prst="downArrow">
            <a:avLst>
              <a:gd name="adj1" fmla="val 50000"/>
              <a:gd name="adj2" fmla="val 451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/>
            <a:r>
              <a:rPr lang="pt-BR" b="0">
                <a:solidFill>
                  <a:srgbClr val="2464FC"/>
                </a:solidFill>
              </a:rPr>
              <a:t>Legislação Ambiental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9144000" cy="4114800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</a:pPr>
            <a:r>
              <a:rPr lang="pt-BR" sz="2600" b="1"/>
              <a:t>Descarga do Efluente (N-Total)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/>
              <a:t>	</a:t>
            </a:r>
            <a:r>
              <a:rPr lang="pt-BR" sz="2600" b="1"/>
              <a:t> 20 mg/L N amoniacal total 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b="1"/>
              <a:t>	(resolução CONAMA 357, 2005)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b="1"/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b="1"/>
          </a:p>
          <a:p>
            <a:pPr defTabSz="762000" eaLnBrk="1" hangingPunct="1">
              <a:lnSpc>
                <a:spcPct val="90000"/>
              </a:lnSpc>
            </a:pPr>
            <a:r>
              <a:rPr lang="pt-BR" sz="2600" b="1"/>
              <a:t>Nitrato em água potável 5 ppm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609600"/>
            <a:ext cx="8369300" cy="1295400"/>
          </a:xfrm>
        </p:spPr>
        <p:txBody>
          <a:bodyPr/>
          <a:lstStyle/>
          <a:p>
            <a:pPr defTabSz="762000" eaLnBrk="1" hangingPunct="1"/>
            <a:r>
              <a:rPr lang="pt-BR" b="0">
                <a:solidFill>
                  <a:srgbClr val="332EFA"/>
                </a:solidFill>
              </a:rPr>
              <a:t>Transformações biológicas para a eliminação de nitrogênio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70887" cy="3816350"/>
          </a:xfrm>
        </p:spPr>
        <p:txBody>
          <a:bodyPr/>
          <a:lstStyle/>
          <a:p>
            <a:pPr defTabSz="762000" eaLnBrk="1" hangingPunct="1"/>
            <a:endParaRPr lang="pt-BR"/>
          </a:p>
          <a:p>
            <a:pPr defTabSz="762000" eaLnBrk="1" hangingPunct="1">
              <a:buFont typeface="Wingdings" pitchFamily="2" charset="2"/>
              <a:buNone/>
            </a:pPr>
            <a:endParaRPr lang="pt-BR"/>
          </a:p>
          <a:p>
            <a:pPr defTabSz="762000" eaLnBrk="1" hangingPunct="1">
              <a:buClr>
                <a:srgbClr val="2464FC"/>
              </a:buClr>
              <a:buFont typeface="Wingdings" pitchFamily="2" charset="2"/>
              <a:buChar char="Ø"/>
            </a:pPr>
            <a:r>
              <a:rPr lang="pt-BR" sz="4700" b="1">
                <a:solidFill>
                  <a:schemeClr val="hlink"/>
                </a:solidFill>
              </a:rPr>
              <a:t>Amonificação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4700">
                <a:solidFill>
                  <a:schemeClr val="hlink"/>
                </a:solidFill>
              </a:rPr>
              <a:t>Nitrificação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4700">
                <a:solidFill>
                  <a:schemeClr val="hlink"/>
                </a:solidFill>
              </a:rPr>
              <a:t>Desnitrificação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sz="4300" b="0">
                <a:solidFill>
                  <a:schemeClr val="hlink"/>
                </a:solidFill>
              </a:rPr>
              <a:t>Amonificação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27088" y="1557338"/>
          <a:ext cx="73152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166080" imgH="1965960" progId="Word.Document.8">
                  <p:embed/>
                </p:oleObj>
              </mc:Choice>
              <mc:Fallback>
                <p:oleObj name="Documento" r:id="rId3" imgW="6166080" imgH="19659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73152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61975" y="4038600"/>
            <a:ext cx="8089900" cy="246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/>
              <a:t>Ocorre na canalização ou durante o pré-tratamento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 b="1"/>
              <a:t>Diferentes espécies de microorganismos (heterotróficos) são responsáveis por essa etapa (Ex.: </a:t>
            </a:r>
            <a:r>
              <a:rPr lang="pt-BR" sz="2800" b="1" i="1"/>
              <a:t>Pseudomonas sp</a:t>
            </a:r>
            <a:r>
              <a:rPr lang="pt-BR" sz="2800" b="1"/>
              <a:t>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sz="4300" b="0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600200"/>
            <a:ext cx="8299450" cy="4876800"/>
          </a:xfrm>
        </p:spPr>
        <p:txBody>
          <a:bodyPr/>
          <a:lstStyle/>
          <a:p>
            <a:pPr defTabSz="762000" eaLnBrk="1" hangingPunct="1"/>
            <a:r>
              <a:rPr lang="pt-BR" sz="2600"/>
              <a:t>Bactérias autotróficas / quimioautotróficas (utilizam o CO</a:t>
            </a:r>
            <a:r>
              <a:rPr lang="pt-BR" sz="2600" baseline="-25000"/>
              <a:t>2</a:t>
            </a:r>
            <a:r>
              <a:rPr lang="pt-BR" sz="2600"/>
              <a:t> ou outra fonte de carbono inorgânico).</a:t>
            </a:r>
          </a:p>
          <a:p>
            <a:pPr defTabSz="762000" eaLnBrk="1" hangingPunct="1"/>
            <a:endParaRPr lang="pt-BR" sz="2600"/>
          </a:p>
          <a:p>
            <a:pPr defTabSz="762000" eaLnBrk="1" hangingPunct="1">
              <a:buFont typeface="Wingdings" pitchFamily="2" charset="2"/>
              <a:buNone/>
            </a:pPr>
            <a:r>
              <a:rPr lang="pt-BR" sz="2600"/>
              <a:t>	Na oxidação do amônio a nitrito –  </a:t>
            </a:r>
            <a:r>
              <a:rPr lang="pt-BR" sz="2600">
                <a:solidFill>
                  <a:schemeClr val="hlink"/>
                </a:solidFill>
              </a:rPr>
              <a:t>Nitritação,</a:t>
            </a:r>
            <a:r>
              <a:rPr lang="pt-BR" sz="2600"/>
              <a:t> estão principalmente envolvidas as </a:t>
            </a:r>
            <a:r>
              <a:rPr lang="pt-BR" sz="2600" i="1"/>
              <a:t>Bactérias oxidadoras de amônia (BOA):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pt-BR" sz="1700"/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600" i="1">
                <a:solidFill>
                  <a:srgbClr val="FF0000"/>
                </a:solidFill>
              </a:rPr>
              <a:t>Nitroso</a:t>
            </a:r>
            <a:r>
              <a:rPr lang="pt-BR" sz="2600" i="1"/>
              <a:t>monas sp</a:t>
            </a:r>
            <a:r>
              <a:rPr lang="pt-BR" sz="2600"/>
              <a:t> , </a:t>
            </a:r>
            <a:r>
              <a:rPr lang="pt-BR" sz="1900" b="1" i="1"/>
              <a:t>Nitrosococcus sp, Nitrosospira sp, Nitrosolobus sp</a:t>
            </a:r>
            <a:r>
              <a:rPr lang="pt-BR" sz="2600"/>
              <a:t>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-211138" y="5629275"/>
          <a:ext cx="76311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576840" imgH="1960560" progId="Word.Document.8">
                  <p:embed/>
                </p:oleObj>
              </mc:Choice>
              <mc:Fallback>
                <p:oleObj name="Documento" r:id="rId3" imgW="6576840" imgH="1960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1138" y="5629275"/>
                        <a:ext cx="7631113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sz="4300" b="0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600200"/>
            <a:ext cx="8299450" cy="4876800"/>
          </a:xfrm>
        </p:spPr>
        <p:txBody>
          <a:bodyPr/>
          <a:lstStyle/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600"/>
              <a:t>Oxidação do nitrito pelas</a:t>
            </a:r>
            <a:r>
              <a:rPr lang="pt-BR" sz="2600" i="1"/>
              <a:t> Bactérias oxidadoras de nitrito (BON) –</a:t>
            </a:r>
            <a:r>
              <a:rPr lang="pt-BR" sz="2600"/>
              <a:t> </a:t>
            </a:r>
            <a:r>
              <a:rPr lang="pt-BR" sz="2600">
                <a:solidFill>
                  <a:schemeClr val="hlink"/>
                </a:solidFill>
              </a:rPr>
              <a:t>Nitratação</a:t>
            </a:r>
            <a:r>
              <a:rPr lang="pt-BR" sz="2600" i="1"/>
              <a:t> 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BR" sz="2600" i="1"/>
              <a:t>    </a:t>
            </a:r>
            <a:r>
              <a:rPr lang="pt-BR" sz="2600" i="1">
                <a:solidFill>
                  <a:srgbClr val="FF0000"/>
                </a:solidFill>
              </a:rPr>
              <a:t>Nitro</a:t>
            </a:r>
            <a:r>
              <a:rPr lang="pt-BR" sz="2600" i="1"/>
              <a:t>bacter sp</a:t>
            </a:r>
            <a:r>
              <a:rPr lang="pt-BR" sz="2600"/>
              <a:t>, </a:t>
            </a:r>
            <a:r>
              <a:rPr lang="pt-BR" sz="1900" b="1" i="1"/>
              <a:t>Nitrococcus sp, Nitrospira sp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BR" sz="2600"/>
              <a:t>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2997200"/>
          <a:ext cx="76311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576840" imgH="1960560" progId="Word.Document.8">
                  <p:embed/>
                </p:oleObj>
              </mc:Choice>
              <mc:Fallback>
                <p:oleObj name="Documento" r:id="rId3" imgW="6576840" imgH="1960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7631113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95288" y="4724400"/>
          <a:ext cx="84582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9186230" imgH="2305233" progId="Word.Document.8">
                  <p:embed/>
                </p:oleObj>
              </mc:Choice>
              <mc:Fallback>
                <p:oleObj name="Document" r:id="rId5" imgW="9186230" imgH="230523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84582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175500" cy="1143000"/>
          </a:xfrm>
        </p:spPr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b="0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495800"/>
          </a:xfrm>
        </p:spPr>
        <p:txBody>
          <a:bodyPr/>
          <a:lstStyle/>
          <a:p>
            <a:pPr defTabSz="762000" eaLnBrk="1" hangingPunct="1"/>
            <a:r>
              <a:rPr lang="de-DE" sz="2600">
                <a:solidFill>
                  <a:srgbClr val="FF0000"/>
                </a:solidFill>
                <a:cs typeface="Times New Roman" pitchFamily="18" charset="0"/>
              </a:rPr>
              <a:t>O crescimento de biomassa ocorre mediante a utilização de carbono inorgânico (carbonatos e bicarbonatos do efluente).</a:t>
            </a:r>
          </a:p>
          <a:p>
            <a:pPr defTabSz="762000" eaLnBrk="1" hangingPunct="1"/>
            <a:r>
              <a:rPr lang="de-DE" sz="2600">
                <a:solidFill>
                  <a:srgbClr val="FF0000"/>
                </a:solidFill>
                <a:cs typeface="Times New Roman" pitchFamily="18" charset="0"/>
              </a:rPr>
              <a:t>Considerando a fórmula da célula: 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C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5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H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7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O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2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N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de-DE" sz="2600">
              <a:solidFill>
                <a:srgbClr val="FF0000"/>
              </a:solidFill>
              <a:cs typeface="Times New Roman" pitchFamily="18" charset="0"/>
            </a:endParaRPr>
          </a:p>
          <a:p>
            <a:pPr defTabSz="762000" eaLnBrk="1" hangingPunct="1">
              <a:buFont typeface="Wingdings" pitchFamily="2" charset="2"/>
              <a:buNone/>
            </a:pPr>
            <a:r>
              <a:rPr lang="de-DE" sz="2600">
                <a:solidFill>
                  <a:srgbClr val="FF0000"/>
                </a:solidFill>
                <a:cs typeface="Times New Roman" pitchFamily="18" charset="0"/>
              </a:rPr>
              <a:t>NH</a:t>
            </a:r>
            <a:r>
              <a:rPr lang="de-DE" sz="2600" baseline="-3000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de-DE" sz="2600" baseline="3000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 +  1,83 O</a:t>
            </a:r>
            <a:r>
              <a:rPr lang="de-DE" sz="2600" baseline="-30000">
                <a:solidFill>
                  <a:schemeClr val="hlink"/>
                </a:solidFill>
                <a:cs typeface="Times New Roman" pitchFamily="18" charset="0"/>
              </a:rPr>
              <a:t>2   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+</a:t>
            </a:r>
            <a:r>
              <a:rPr lang="de-DE" sz="2600" baseline="-30000">
                <a:solidFill>
                  <a:schemeClr val="hlink"/>
                </a:solidFill>
                <a:cs typeface="Times New Roman" pitchFamily="18" charset="0"/>
              </a:rPr>
              <a:t>    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1,98 HCO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3</a:t>
            </a:r>
            <a:r>
              <a:rPr lang="de-DE" sz="2600" baseline="30000">
                <a:solidFill>
                  <a:schemeClr val="hlink"/>
                </a:solidFill>
                <a:cs typeface="Times New Roman" pitchFamily="18" charset="0"/>
              </a:rPr>
              <a:t>-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	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	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de-DE" sz="2600">
              <a:solidFill>
                <a:schemeClr val="hlink"/>
              </a:solidFill>
              <a:cs typeface="Times New Roman" pitchFamily="18" charset="0"/>
            </a:endParaRPr>
          </a:p>
          <a:p>
            <a:pPr defTabSz="762000" eaLnBrk="1" hangingPunct="1">
              <a:buFont typeface="Wingdings" pitchFamily="2" charset="2"/>
              <a:buNone/>
            </a:pP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0,021 C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5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H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7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O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2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N + 0,98 </a:t>
            </a:r>
            <a:r>
              <a:rPr lang="de-DE" sz="2600">
                <a:solidFill>
                  <a:srgbClr val="FF0000"/>
                </a:solidFill>
                <a:cs typeface="Times New Roman" pitchFamily="18" charset="0"/>
              </a:rPr>
              <a:t>NO</a:t>
            </a:r>
            <a:r>
              <a:rPr lang="de-DE" sz="2600" baseline="-3000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de-DE" sz="2600" baseline="3000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de-DE" sz="26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+ 1,041 H</a:t>
            </a:r>
            <a:r>
              <a:rPr lang="de-DE" sz="2600" baseline="-30000">
                <a:solidFill>
                  <a:schemeClr val="hlink"/>
                </a:solidFill>
                <a:cs typeface="Times New Roman" pitchFamily="18" charset="0"/>
              </a:rPr>
              <a:t>2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O + 1,88 H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2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CO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3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de-DE" sz="2600" baseline="-25000">
              <a:solidFill>
                <a:schemeClr val="hlink"/>
              </a:solidFill>
              <a:cs typeface="Times New Roman" pitchFamily="18" charset="0"/>
            </a:endParaRPr>
          </a:p>
          <a:p>
            <a:pPr defTabSz="762000" eaLnBrk="1" hangingPunct="1"/>
            <a:endParaRPr lang="pt-BR" sz="26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175500" cy="1143000"/>
          </a:xfrm>
        </p:spPr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b="0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13787" cy="4176712"/>
          </a:xfrm>
        </p:spPr>
        <p:txBody>
          <a:bodyPr/>
          <a:lstStyle/>
          <a:p>
            <a:pPr defTabSz="762000" eaLnBrk="1" hangingPunct="1"/>
            <a:r>
              <a:rPr lang="pt-BR" sz="2600">
                <a:solidFill>
                  <a:schemeClr val="hlink"/>
                </a:solidFill>
              </a:rPr>
              <a:t>Segundo cálculos estequiométricos cada 1mg de NH</a:t>
            </a:r>
            <a:r>
              <a:rPr lang="pt-BR" sz="2600" baseline="-25000">
                <a:solidFill>
                  <a:schemeClr val="hlink"/>
                </a:solidFill>
              </a:rPr>
              <a:t>4</a:t>
            </a:r>
            <a:r>
              <a:rPr lang="pt-BR" sz="2600">
                <a:solidFill>
                  <a:schemeClr val="hlink"/>
                </a:solidFill>
              </a:rPr>
              <a:t>-N oxidada a NO</a:t>
            </a:r>
            <a:r>
              <a:rPr lang="pt-BR" sz="2600" baseline="-25000">
                <a:solidFill>
                  <a:schemeClr val="hlink"/>
                </a:solidFill>
              </a:rPr>
              <a:t>3</a:t>
            </a:r>
            <a:r>
              <a:rPr lang="pt-BR" sz="2600">
                <a:solidFill>
                  <a:schemeClr val="hlink"/>
                </a:solidFill>
              </a:rPr>
              <a:t>-N, requer: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pt-BR" sz="2600">
              <a:solidFill>
                <a:schemeClr val="hlink"/>
              </a:solidFill>
            </a:endParaRPr>
          </a:p>
          <a:p>
            <a:pPr defTabSz="762000" eaLnBrk="1" hangingPunct="1"/>
            <a:r>
              <a:rPr lang="pt-BR" sz="2600">
                <a:solidFill>
                  <a:schemeClr val="hlink"/>
                </a:solidFill>
              </a:rPr>
              <a:t>8,63 mg de alcalinidade na forma de HCO</a:t>
            </a:r>
            <a:r>
              <a:rPr lang="pt-BR" sz="2600" baseline="-25000">
                <a:solidFill>
                  <a:schemeClr val="hlink"/>
                </a:solidFill>
              </a:rPr>
              <a:t>3</a:t>
            </a:r>
            <a:r>
              <a:rPr lang="de-DE" sz="2600" baseline="30000">
                <a:solidFill>
                  <a:schemeClr val="hlink"/>
                </a:solidFill>
                <a:cs typeface="Times New Roman" pitchFamily="18" charset="0"/>
              </a:rPr>
              <a:t>-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/ mg de N-NH</a:t>
            </a:r>
            <a:r>
              <a:rPr lang="de-DE" sz="2600" baseline="-25000">
                <a:solidFill>
                  <a:schemeClr val="hlink"/>
                </a:solidFill>
                <a:cs typeface="Times New Roman" pitchFamily="18" charset="0"/>
              </a:rPr>
              <a:t>4</a:t>
            </a:r>
            <a:r>
              <a:rPr lang="de-DE" sz="2600" baseline="30000">
                <a:solidFill>
                  <a:schemeClr val="hlink"/>
                </a:solidFill>
                <a:cs typeface="Times New Roman" pitchFamily="18" charset="0"/>
              </a:rPr>
              <a:t>+</a:t>
            </a:r>
            <a:r>
              <a:rPr lang="de-DE" sz="2600">
                <a:solidFill>
                  <a:schemeClr val="hlink"/>
                </a:solidFill>
                <a:cs typeface="Times New Roman" pitchFamily="18" charset="0"/>
              </a:rPr>
              <a:t> </a:t>
            </a:r>
            <a:endParaRPr lang="pt-BR" sz="2600">
              <a:solidFill>
                <a:schemeClr val="hlink"/>
              </a:solidFill>
              <a:cs typeface="Times New Roman" pitchFamily="18" charset="0"/>
            </a:endParaRPr>
          </a:p>
          <a:p>
            <a:pPr defTabSz="762000" eaLnBrk="1" hangingPunct="1"/>
            <a:endParaRPr lang="pt-BR" sz="2600">
              <a:solidFill>
                <a:schemeClr val="hlink"/>
              </a:solidFill>
            </a:endParaRPr>
          </a:p>
          <a:p>
            <a:pPr defTabSz="762000" eaLnBrk="1" hangingPunct="1">
              <a:buFont typeface="Wingdings" pitchFamily="2" charset="2"/>
              <a:buNone/>
            </a:pPr>
            <a:endParaRPr lang="pt-BR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175500" cy="1143000"/>
          </a:xfrm>
        </p:spPr>
        <p:txBody>
          <a:bodyPr/>
          <a:lstStyle/>
          <a:p>
            <a:pPr defTabSz="762000" eaLnBrk="1" hangingPunct="1">
              <a:buFont typeface="Wingdings" pitchFamily="2" charset="2"/>
              <a:buChar char="Ø"/>
            </a:pPr>
            <a:r>
              <a:rPr lang="pt-BR" b="0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096250" cy="4114800"/>
          </a:xfrm>
        </p:spPr>
        <p:txBody>
          <a:bodyPr/>
          <a:lstStyle/>
          <a:p>
            <a:pPr algn="just" defTabSz="762000" eaLnBrk="1" hangingPunct="1">
              <a:defRPr/>
            </a:pPr>
            <a:r>
              <a:rPr lang="pt-BR" sz="2600" dirty="0"/>
              <a:t>O ganho de energia pela oxidação de amônia é muito baixo, refletindo-se no baixo ganho de biomassa das bactérias nitrificantes.</a:t>
            </a:r>
          </a:p>
          <a:p>
            <a:pPr defTabSz="762000" eaLnBrk="1" hangingPunct="1">
              <a:defRPr/>
            </a:pPr>
            <a:endParaRPr lang="pt-BR" sz="2600" baseline="-25000" dirty="0"/>
          </a:p>
          <a:p>
            <a:pPr defTabSz="762000" eaLnBrk="1" hangingPunct="1">
              <a:defRPr/>
            </a:pPr>
            <a:r>
              <a:rPr lang="pt-BR" sz="2600" baseline="-25000" dirty="0">
                <a:solidFill>
                  <a:srgbClr val="FF0000"/>
                </a:solidFill>
              </a:rPr>
              <a:t>Heterotróficas (</a:t>
            </a:r>
            <a:r>
              <a:rPr lang="pt-BR" sz="2600" i="1" baseline="-25000" dirty="0">
                <a:solidFill>
                  <a:srgbClr val="FF0000"/>
                </a:solidFill>
              </a:rPr>
              <a:t>E. </a:t>
            </a:r>
            <a:r>
              <a:rPr lang="pt-BR" sz="2600" i="1" baseline="-25000" dirty="0" err="1">
                <a:solidFill>
                  <a:srgbClr val="FF0000"/>
                </a:solidFill>
              </a:rPr>
              <a:t>coli</a:t>
            </a:r>
            <a:r>
              <a:rPr lang="pt-BR" sz="2600" baseline="-250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pt-BR" sz="2000" b="1" dirty="0"/>
              <a:t>GLICOSE + 6 O</a:t>
            </a:r>
            <a:r>
              <a:rPr lang="pt-BR" sz="2000" b="1" baseline="-25000" dirty="0"/>
              <a:t>2</a:t>
            </a:r>
            <a:r>
              <a:rPr lang="pt-BR" sz="2000" b="1" dirty="0"/>
              <a:t>+ 32 ADP + 32 </a:t>
            </a:r>
            <a:r>
              <a:rPr lang="pt-BR" sz="2000" b="1" dirty="0" err="1"/>
              <a:t>Pi</a:t>
            </a:r>
            <a:r>
              <a:rPr lang="pt-BR" sz="2000" b="1" dirty="0"/>
              <a:t>          6CO</a:t>
            </a:r>
            <a:r>
              <a:rPr lang="pt-BR" sz="2000" b="1" baseline="-25000" dirty="0"/>
              <a:t>2</a:t>
            </a:r>
            <a:r>
              <a:rPr lang="pt-BR" sz="2000" b="1" dirty="0"/>
              <a:t>+ 6 H</a:t>
            </a:r>
            <a:r>
              <a:rPr lang="pt-BR" sz="2000" b="1" baseline="-25000" dirty="0"/>
              <a:t>2</a:t>
            </a:r>
            <a:r>
              <a:rPr lang="pt-BR" sz="2000" b="1" dirty="0"/>
              <a:t>O + 32 ATP</a:t>
            </a:r>
          </a:p>
          <a:p>
            <a:pPr lvl="3" eaLnBrk="1" hangingPunct="1">
              <a:defRPr/>
            </a:pPr>
            <a:r>
              <a:rPr lang="pt-BR" sz="1800" dirty="0"/>
              <a:t>Δ</a:t>
            </a:r>
            <a:r>
              <a:rPr lang="pt-BR" sz="1800" dirty="0">
                <a:ea typeface="+mn-ea"/>
                <a:cs typeface="+mn-cs"/>
              </a:rPr>
              <a:t>G = -1.891 kJ/mol ou -451 Kcal/mol</a:t>
            </a:r>
            <a:endParaRPr lang="pt-BR" sz="1600" baseline="-25000" dirty="0"/>
          </a:p>
          <a:p>
            <a:pPr defTabSz="762000" eaLnBrk="1" hangingPunct="1">
              <a:defRPr/>
            </a:pPr>
            <a:endParaRPr lang="pt-BR" sz="2600" baseline="-25000" dirty="0"/>
          </a:p>
          <a:p>
            <a:pPr defTabSz="762000" eaLnBrk="1" hangingPunct="1">
              <a:defRPr/>
            </a:pPr>
            <a:r>
              <a:rPr lang="pt-BR" sz="2600" baseline="-25000" dirty="0">
                <a:solidFill>
                  <a:srgbClr val="FF0000"/>
                </a:solidFill>
              </a:rPr>
              <a:t>Autotróficas (nitrificantes)</a:t>
            </a:r>
          </a:p>
          <a:p>
            <a:pPr defTabSz="762000" eaLnBrk="1" hangingPunct="1">
              <a:defRPr/>
            </a:pPr>
            <a:r>
              <a:rPr lang="de-DE" sz="2400" b="1" dirty="0"/>
              <a:t>NH</a:t>
            </a:r>
            <a:r>
              <a:rPr lang="de-DE" sz="2400" b="1" baseline="-25000" dirty="0"/>
              <a:t>4</a:t>
            </a:r>
            <a:r>
              <a:rPr lang="de-DE" sz="2400" b="1" baseline="30000" dirty="0"/>
              <a:t>+</a:t>
            </a:r>
            <a:r>
              <a:rPr lang="de-DE" sz="2400" b="1" dirty="0"/>
              <a:t> +  2 O</a:t>
            </a:r>
            <a:r>
              <a:rPr lang="de-DE" sz="2400" b="1" baseline="-25000" dirty="0"/>
              <a:t>2</a:t>
            </a:r>
            <a:r>
              <a:rPr lang="de-DE" sz="2400" b="1" dirty="0"/>
              <a:t>	</a:t>
            </a:r>
            <a:r>
              <a:rPr lang="de-DE" sz="2400" b="1" dirty="0">
                <a:sym typeface="Symbol"/>
              </a:rPr>
              <a:t> </a:t>
            </a:r>
            <a:r>
              <a:rPr lang="de-DE" sz="2400" b="1" dirty="0"/>
              <a:t>NO</a:t>
            </a:r>
            <a:r>
              <a:rPr lang="de-DE" sz="2400" b="1" baseline="-25000" dirty="0"/>
              <a:t>3</a:t>
            </a:r>
            <a:r>
              <a:rPr lang="de-DE" sz="2400" b="1" baseline="30000" dirty="0"/>
              <a:t>-</a:t>
            </a:r>
            <a:r>
              <a:rPr lang="de-DE" sz="2400" b="1" dirty="0"/>
              <a:t> + H</a:t>
            </a:r>
            <a:r>
              <a:rPr lang="de-DE" sz="2400" b="1" baseline="-25000" dirty="0"/>
              <a:t>2</a:t>
            </a:r>
            <a:r>
              <a:rPr lang="de-DE" sz="2400" b="1" dirty="0"/>
              <a:t>O + 2H</a:t>
            </a:r>
            <a:r>
              <a:rPr lang="de-DE" sz="2400" b="1" baseline="30000" dirty="0"/>
              <a:t>+ </a:t>
            </a:r>
            <a:r>
              <a:rPr lang="de-DE" sz="2400" b="1" dirty="0"/>
              <a:t> + 2ATP</a:t>
            </a:r>
          </a:p>
          <a:p>
            <a:pPr lvl="3" defTabSz="762000" eaLnBrk="1" hangingPunct="1">
              <a:defRPr/>
            </a:pPr>
            <a:r>
              <a:rPr lang="de-DE" sz="1800" dirty="0">
                <a:ea typeface="+mn-ea"/>
                <a:cs typeface="+mn-cs"/>
              </a:rPr>
              <a:t>ΔG= -71,9 kcal</a:t>
            </a:r>
            <a:endParaRPr lang="pt-BR" sz="1600" baseline="-25000" dirty="0"/>
          </a:p>
          <a:p>
            <a:pPr defTabSz="762000" eaLnBrk="1" hangingPunct="1">
              <a:defRPr/>
            </a:pPr>
            <a:endParaRPr lang="pt-BR" sz="2600" baseline="-25000" dirty="0"/>
          </a:p>
          <a:p>
            <a:pPr defTabSz="762000" eaLnBrk="1" hangingPunct="1">
              <a:buFont typeface="Wingdings" pitchFamily="2" charset="2"/>
              <a:buNone/>
              <a:defRPr/>
            </a:pPr>
            <a:r>
              <a:rPr lang="pt-BR" sz="2600" dirty="0">
                <a:solidFill>
                  <a:schemeClr val="hlink"/>
                </a:solidFill>
              </a:rPr>
              <a:t>crescimento das bactérias nitrificantes é muito lento</a:t>
            </a:r>
          </a:p>
          <a:p>
            <a:pPr defTabSz="762000" eaLnBrk="1" hangingPunct="1">
              <a:buFont typeface="Wingdings" pitchFamily="2" charset="2"/>
              <a:buNone/>
              <a:defRPr/>
            </a:pPr>
            <a:endParaRPr lang="pt-BR" sz="2600" dirty="0"/>
          </a:p>
        </p:txBody>
      </p:sp>
      <p:sp>
        <p:nvSpPr>
          <p:cNvPr id="25604" name="Retângulo 7"/>
          <p:cNvSpPr>
            <a:spLocks noChangeArrowheads="1"/>
          </p:cNvSpPr>
          <p:nvPr/>
        </p:nvSpPr>
        <p:spPr bwMode="auto">
          <a:xfrm>
            <a:off x="4787900" y="3644900"/>
            <a:ext cx="41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ym typeface="Symbol" pitchFamily="18" charset="2"/>
              </a:rPr>
              <a:t></a:t>
            </a:r>
            <a:endParaRPr lang="pt-B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92275" y="2852738"/>
          <a:ext cx="5040313" cy="1655762"/>
        </p:xfrm>
        <a:graphic>
          <a:graphicData uri="http://schemas.openxmlformats.org/drawingml/2006/table">
            <a:tbl>
              <a:tblPr/>
              <a:tblGrid>
                <a:gridCol w="154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Oxidação de NH</a:t>
                      </a:r>
                      <a:r>
                        <a:rPr lang="pt-BR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t-BR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Oxidação de NO</a:t>
                      </a:r>
                      <a:r>
                        <a:rPr lang="pt-BR" sz="16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BR" sz="1600" baseline="30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Degradação Aeróbia orgânicos (DBO)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=0,77 d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=1,08 d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=7,2 d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ES_tradnl" sz="16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=0,147g/gN</a:t>
                      </a:r>
                      <a:endParaRPr lang="pt-BR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ES_tradnl" sz="16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=0,042g/gN</a:t>
                      </a:r>
                      <a:endParaRPr lang="pt-BR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=0,43g/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gDBO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=0,048d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=0,048d</a:t>
                      </a:r>
                      <a:r>
                        <a:rPr lang="en-US" sz="1600" baseline="3000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=0,24d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063625" y="2276475"/>
            <a:ext cx="6335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r>
              <a:rPr lang="pt-BR" sz="2000">
                <a:latin typeface="Times New Roman" pitchFamily="18" charset="0"/>
                <a:cs typeface="Times New Roman" pitchFamily="18" charset="0"/>
              </a:rPr>
              <a:t>Parâmetros cin</a:t>
            </a:r>
            <a:r>
              <a:rPr lang="pt-BR" sz="2000">
                <a:cs typeface="Times New Roman" pitchFamily="18" charset="0"/>
              </a:rPr>
              <a:t>é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ticos a 20</a:t>
            </a:r>
            <a:r>
              <a:rPr lang="pt-BR" sz="20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C e pH=8 (Wiesmann, 1994)</a:t>
            </a:r>
            <a:endParaRPr lang="pt-BR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2"/>
          <p:cNvSpPr>
            <a:spLocks noChangeArrowheads="1"/>
          </p:cNvSpPr>
          <p:nvPr/>
        </p:nvSpPr>
        <p:spPr bwMode="auto">
          <a:xfrm>
            <a:off x="2700338" y="5589588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>
              <a:solidFill>
                <a:schemeClr val="bg1"/>
              </a:solidFill>
            </a:endParaRPr>
          </a:p>
        </p:txBody>
      </p:sp>
      <p:pic>
        <p:nvPicPr>
          <p:cNvPr id="1030" name="Picture 3" descr="rj4fpsuw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2274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2268538" y="0"/>
            <a:ext cx="4175125" cy="3213100"/>
            <a:chOff x="1882" y="210"/>
            <a:chExt cx="1996" cy="1832"/>
          </a:xfrm>
        </p:grpSpPr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1882" y="445"/>
            <a:ext cx="1996" cy="1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3525489" imgH="2821493" progId="Word.Document.8">
                    <p:link updateAutomatic="1"/>
                  </p:oleObj>
                </mc:Choice>
                <mc:Fallback>
                  <p:oleObj name="Documento" r:id="rId3" imgW="3525489" imgH="2821493" progId="Word.Document.8">
                    <p:link updateAutomatic="1"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445"/>
                          <a:ext cx="1996" cy="1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6"/>
            <p:cNvSpPr txBox="1">
              <a:spLocks noChangeArrowheads="1"/>
            </p:cNvSpPr>
            <p:nvPr/>
          </p:nvSpPr>
          <p:spPr bwMode="auto">
            <a:xfrm>
              <a:off x="1927" y="210"/>
              <a:ext cx="1814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Polissacarídeo</a:t>
              </a:r>
            </a:p>
          </p:txBody>
        </p:sp>
      </p:grp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987675" y="3357563"/>
            <a:ext cx="3455988" cy="1439862"/>
            <a:chOff x="2336" y="2160"/>
            <a:chExt cx="2359" cy="1017"/>
          </a:xfrm>
        </p:grpSpPr>
        <p:graphicFrame>
          <p:nvGraphicFramePr>
            <p:cNvPr id="1027" name="Object 8"/>
            <p:cNvGraphicFramePr>
              <a:graphicFrameLocks noChangeAspect="1"/>
            </p:cNvGraphicFramePr>
            <p:nvPr/>
          </p:nvGraphicFramePr>
          <p:xfrm>
            <a:off x="2336" y="2160"/>
            <a:ext cx="2359" cy="1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5" imgW="4209614" imgH="1815852" progId="Word.Document.8">
                    <p:link updateAutomatic="1"/>
                  </p:oleObj>
                </mc:Choice>
                <mc:Fallback>
                  <p:oleObj name="Documento" r:id="rId5" imgW="4209614" imgH="1815852" progId="Word.Document.8">
                    <p:link updateAutomatic="1"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160"/>
                          <a:ext cx="2359" cy="10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Text Box 9"/>
            <p:cNvSpPr txBox="1">
              <a:spLocks noChangeArrowheads="1"/>
            </p:cNvSpPr>
            <p:nvPr/>
          </p:nvSpPr>
          <p:spPr bwMode="auto">
            <a:xfrm>
              <a:off x="2789" y="2160"/>
              <a:ext cx="1587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Gordura</a:t>
              </a:r>
            </a:p>
          </p:txBody>
        </p:sp>
      </p:grp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979613" y="4797425"/>
            <a:ext cx="4608512" cy="2060575"/>
            <a:chOff x="1746" y="3067"/>
            <a:chExt cx="2568" cy="1040"/>
          </a:xfrm>
        </p:grpSpPr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1746" y="3339"/>
            <a:ext cx="2568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7" imgW="4076380" imgH="1219462" progId="Word.Document.8">
                    <p:link updateAutomatic="1"/>
                  </p:oleObj>
                </mc:Choice>
                <mc:Fallback>
                  <p:oleObj name="Documento" r:id="rId7" imgW="4076380" imgH="1219462" progId="Word.Document.8">
                    <p:link updateAutomatic="1"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3339"/>
                          <a:ext cx="2568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6" name="Text Box 12"/>
            <p:cNvSpPr txBox="1">
              <a:spLocks noChangeArrowheads="1"/>
            </p:cNvSpPr>
            <p:nvPr/>
          </p:nvSpPr>
          <p:spPr bwMode="auto">
            <a:xfrm>
              <a:off x="1927" y="3067"/>
              <a:ext cx="1134" cy="1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Proteína</a:t>
              </a:r>
            </a:p>
          </p:txBody>
        </p:sp>
      </p:grpSp>
      <p:sp>
        <p:nvSpPr>
          <p:cNvPr id="1034" name="AutoShape 13"/>
          <p:cNvSpPr>
            <a:spLocks noChangeArrowheads="1"/>
          </p:cNvSpPr>
          <p:nvPr/>
        </p:nvSpPr>
        <p:spPr bwMode="auto">
          <a:xfrm rot="5400000">
            <a:off x="1943894" y="3753644"/>
            <a:ext cx="1296987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6300788" y="1844675"/>
            <a:ext cx="1871662" cy="863600"/>
            <a:chOff x="4150" y="1117"/>
            <a:chExt cx="1179" cy="454"/>
          </a:xfrm>
        </p:grpSpPr>
        <p:sp>
          <p:nvSpPr>
            <p:cNvPr id="1044" name="AutoShape 15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5" name="Text Box 16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pt-BR"/>
            </a:p>
          </p:txBody>
        </p:sp>
      </p:grpSp>
      <p:grpSp>
        <p:nvGrpSpPr>
          <p:cNvPr id="1036" name="Group 17"/>
          <p:cNvGrpSpPr>
            <a:grpSpLocks/>
          </p:cNvGrpSpPr>
          <p:nvPr/>
        </p:nvGrpSpPr>
        <p:grpSpPr bwMode="auto">
          <a:xfrm>
            <a:off x="6372225" y="3644900"/>
            <a:ext cx="1871663" cy="863600"/>
            <a:chOff x="4150" y="1117"/>
            <a:chExt cx="1179" cy="454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pt-BR"/>
            </a:p>
          </p:txBody>
        </p:sp>
      </p:grpSp>
      <p:sp>
        <p:nvSpPr>
          <p:cNvPr id="1037" name="AutoShape 20"/>
          <p:cNvSpPr>
            <a:spLocks noChangeArrowheads="1"/>
          </p:cNvSpPr>
          <p:nvPr/>
        </p:nvSpPr>
        <p:spPr bwMode="auto">
          <a:xfrm>
            <a:off x="6443663" y="5373688"/>
            <a:ext cx="1871662" cy="792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8" name="Text Box 21"/>
          <p:cNvSpPr txBox="1">
            <a:spLocks noChangeArrowheads="1"/>
          </p:cNvSpPr>
          <p:nvPr/>
        </p:nvSpPr>
        <p:spPr bwMode="auto">
          <a:xfrm>
            <a:off x="6877050" y="5589588"/>
            <a:ext cx="1150938" cy="36671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39" name="Text Box 22"/>
          <p:cNvSpPr txBox="1">
            <a:spLocks noChangeArrowheads="1"/>
          </p:cNvSpPr>
          <p:nvPr/>
        </p:nvSpPr>
        <p:spPr bwMode="auto">
          <a:xfrm>
            <a:off x="6804025" y="2000250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DBO e DQO</a:t>
            </a:r>
          </a:p>
        </p:txBody>
      </p:sp>
      <p:sp>
        <p:nvSpPr>
          <p:cNvPr id="1040" name="Text Box 23"/>
          <p:cNvSpPr txBox="1">
            <a:spLocks noChangeArrowheads="1"/>
          </p:cNvSpPr>
          <p:nvPr/>
        </p:nvSpPr>
        <p:spPr bwMode="auto">
          <a:xfrm>
            <a:off x="6804025" y="3781425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DBO e DQO</a:t>
            </a:r>
          </a:p>
        </p:txBody>
      </p:sp>
      <p:sp>
        <p:nvSpPr>
          <p:cNvPr id="1041" name="Text Box 24"/>
          <p:cNvSpPr txBox="1">
            <a:spLocks noChangeArrowheads="1"/>
          </p:cNvSpPr>
          <p:nvPr/>
        </p:nvSpPr>
        <p:spPr bwMode="auto">
          <a:xfrm>
            <a:off x="6815138" y="56610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DQO e 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468313" y="2492375"/>
          <a:ext cx="10034588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92862" imgH="2555011" progId="Word.Document.8">
                  <p:embed/>
                </p:oleObj>
              </mc:Choice>
              <mc:Fallback>
                <p:oleObj name="Document" r:id="rId3" imgW="8492862" imgH="255501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2492375"/>
                        <a:ext cx="10034588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55688" y="228600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None/>
            </a:pPr>
            <a:endParaRPr lang="pt-BR" sz="4400">
              <a:solidFill>
                <a:srgbClr val="2464FC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0988" y="1600200"/>
            <a:ext cx="942498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pt-BR" sz="2800" b="1"/>
              <a:t> </a:t>
            </a:r>
            <a:r>
              <a:rPr lang="pt-BR" sz="2800" b="1">
                <a:solidFill>
                  <a:schemeClr val="hlink"/>
                </a:solidFill>
              </a:rPr>
              <a:t>Temperatura</a:t>
            </a:r>
            <a:endParaRPr lang="pt-BR" sz="28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116513"/>
            <a:ext cx="8651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endParaRPr lang="pt-BR" sz="2000" b="1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2060575"/>
            <a:ext cx="94249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t-BR" sz="2400" b="1"/>
              <a:t>Velocidade de crescimento ( </a:t>
            </a:r>
            <a:r>
              <a:rPr lang="el-GR" sz="2400" b="1"/>
              <a:t>μ</a:t>
            </a:r>
            <a:r>
              <a:rPr lang="pt-BR" sz="2400" b="1"/>
              <a:t>)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92125" y="381000"/>
            <a:ext cx="7948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000" b="1">
                <a:solidFill>
                  <a:srgbClr val="2464FC"/>
                </a:solidFill>
              </a:rPr>
              <a:t>Fatores que influenciam na Nitrificação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404813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000" b="1">
                <a:solidFill>
                  <a:srgbClr val="2464FC"/>
                </a:solidFill>
              </a:rPr>
              <a:t>Fatores que influenciam na Nitrificação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4225" y="1628775"/>
            <a:ext cx="74549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800" b="1">
                <a:solidFill>
                  <a:schemeClr val="hlink"/>
                </a:solidFill>
              </a:rPr>
              <a:t>pH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2492375"/>
            <a:ext cx="9144000" cy="2862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defTabSz="76200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1">
                <a:solidFill>
                  <a:schemeClr val="hlink"/>
                </a:solidFill>
              </a:rPr>
              <a:t>O pH ótimo para a nitrificação é 7,2 – 8,0</a:t>
            </a:r>
          </a:p>
          <a:p>
            <a:pPr algn="just" defTabSz="7620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/>
              <a:t>Durante o processo da nitrificação são formados íons H</a:t>
            </a:r>
            <a:r>
              <a:rPr lang="pt-BR" sz="2000" b="1" baseline="30000"/>
              <a:t>+</a:t>
            </a:r>
            <a:r>
              <a:rPr lang="pt-BR" sz="2000" b="1"/>
              <a:t>, os quais podem diminuir o pH do meio (efluente). </a:t>
            </a:r>
          </a:p>
          <a:p>
            <a:pPr algn="just" defTabSz="762000" eaLnBrk="0" hangingPunct="0">
              <a:spcBef>
                <a:spcPct val="50000"/>
              </a:spcBef>
            </a:pPr>
            <a:r>
              <a:rPr lang="de-DE" sz="2000" b="1">
                <a:cs typeface="Times New Roman" pitchFamily="18" charset="0"/>
              </a:rPr>
              <a:t>H</a:t>
            </a:r>
            <a:r>
              <a:rPr lang="de-DE" sz="2000" b="1" baseline="30000">
                <a:cs typeface="Times New Roman" pitchFamily="18" charset="0"/>
              </a:rPr>
              <a:t>+</a:t>
            </a:r>
            <a:r>
              <a:rPr lang="de-DE" sz="2000" b="1">
                <a:cs typeface="Times New Roman" pitchFamily="18" charset="0"/>
              </a:rPr>
              <a:t> + HCO</a:t>
            </a:r>
            <a:r>
              <a:rPr lang="de-DE" sz="2000" b="1" baseline="-30000">
                <a:cs typeface="Times New Roman" pitchFamily="18" charset="0"/>
              </a:rPr>
              <a:t>3</a:t>
            </a:r>
            <a:r>
              <a:rPr lang="de-DE" sz="2000" b="1" baseline="30000">
                <a:cs typeface="Times New Roman" pitchFamily="18" charset="0"/>
              </a:rPr>
              <a:t>-</a:t>
            </a:r>
            <a:r>
              <a:rPr lang="de-DE" sz="2000" b="1">
                <a:cs typeface="Times New Roman" pitchFamily="18" charset="0"/>
              </a:rPr>
              <a:t> </a:t>
            </a:r>
            <a:r>
              <a:rPr lang="de-DE" sz="2000" b="1">
                <a:cs typeface="Times New Roman" pitchFamily="18" charset="0"/>
                <a:sym typeface="Symbol" pitchFamily="18" charset="2"/>
              </a:rPr>
              <a:t></a:t>
            </a:r>
            <a:r>
              <a:rPr lang="de-DE" sz="2000" b="1">
                <a:cs typeface="Times New Roman" pitchFamily="18" charset="0"/>
              </a:rPr>
              <a:t> CO</a:t>
            </a:r>
            <a:r>
              <a:rPr lang="de-DE" sz="2000" b="1" baseline="-30000">
                <a:cs typeface="Times New Roman" pitchFamily="18" charset="0"/>
              </a:rPr>
              <a:t>2</a:t>
            </a:r>
            <a:r>
              <a:rPr lang="de-DE" sz="2000" b="1">
                <a:cs typeface="Times New Roman" pitchFamily="18" charset="0"/>
              </a:rPr>
              <a:t> + H</a:t>
            </a:r>
            <a:r>
              <a:rPr lang="de-DE" sz="2000" b="1" baseline="-30000">
                <a:cs typeface="Times New Roman" pitchFamily="18" charset="0"/>
              </a:rPr>
              <a:t>2</a:t>
            </a:r>
            <a:r>
              <a:rPr lang="de-DE" sz="2000" b="1">
                <a:cs typeface="Times New Roman" pitchFamily="18" charset="0"/>
              </a:rPr>
              <a:t>O</a:t>
            </a:r>
          </a:p>
          <a:p>
            <a:pPr algn="just" defTabSz="762000" eaLnBrk="0" hangingPunct="0">
              <a:spcBef>
                <a:spcPct val="50000"/>
              </a:spcBef>
            </a:pPr>
            <a:endParaRPr lang="pt-BR" sz="2000" b="1"/>
          </a:p>
          <a:p>
            <a:pPr algn="just" defTabSz="762000" eaLnBrk="0" hangingPunct="0">
              <a:spcBef>
                <a:spcPct val="50000"/>
              </a:spcBef>
            </a:pPr>
            <a:r>
              <a:rPr lang="pt-BR" sz="2000" b="1"/>
              <a:t>Necessidade de alcalinidade: efluentes com baixa alcalinidade sofrerão, provavelmente, inibição da nitrificação pela diminuição do pH.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55688" y="228600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None/>
            </a:pPr>
            <a:endParaRPr lang="pt-BR" sz="4400">
              <a:solidFill>
                <a:srgbClr val="2464FC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94249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pt-BR" sz="2800" b="1"/>
              <a:t> </a:t>
            </a:r>
            <a:r>
              <a:rPr lang="pt-BR" sz="2800" b="1">
                <a:solidFill>
                  <a:schemeClr val="hlink"/>
                </a:solidFill>
              </a:rPr>
              <a:t>Concentração de</a:t>
            </a:r>
            <a:r>
              <a:rPr lang="pt-BR" sz="2800" b="1"/>
              <a:t>  </a:t>
            </a:r>
            <a:r>
              <a:rPr lang="pt-BR" sz="2800" b="1">
                <a:solidFill>
                  <a:schemeClr val="hlink"/>
                </a:solidFill>
              </a:rPr>
              <a:t>Oxigênio Dissolvido</a:t>
            </a:r>
            <a:endParaRPr lang="pt-BR" sz="2800" b="1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5116513"/>
            <a:ext cx="8651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endParaRPr lang="pt-BR" sz="2000" b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3213100"/>
            <a:ext cx="8651875" cy="212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71500" lvl="1"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400" b="1"/>
              <a:t> Na prática: concentração mínima 2 mg.L</a:t>
            </a:r>
            <a:r>
              <a:rPr lang="pt-BR" sz="2400" b="1" baseline="30000"/>
              <a:t>-1</a:t>
            </a:r>
            <a:endParaRPr lang="pt-BR" sz="2400" b="1"/>
          </a:p>
          <a:p>
            <a:pPr marL="571500" lvl="1" defTabSz="762000" eaLnBrk="0" hangingPunct="0">
              <a:spcBef>
                <a:spcPct val="50000"/>
              </a:spcBef>
              <a:buFontTx/>
              <a:buChar char="•"/>
            </a:pPr>
            <a:endParaRPr lang="pt-BR" sz="2400" b="1"/>
          </a:p>
          <a:p>
            <a:pPr marL="571500" lvl="1"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400" b="1"/>
              <a:t>Concentrações baixas		acúmulo de nitritos</a:t>
            </a:r>
          </a:p>
          <a:p>
            <a:pPr marL="571500" lvl="1"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400" b="1"/>
              <a:t>K</a:t>
            </a:r>
            <a:r>
              <a:rPr lang="pt-BR" sz="2400" b="1" baseline="-25000"/>
              <a:t>O2   </a:t>
            </a:r>
            <a:r>
              <a:rPr lang="pt-BR" sz="2400" b="1" i="1"/>
              <a:t>Nitrosomonas &lt; Nitrobacter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3850" y="404813"/>
            <a:ext cx="7948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000" b="1">
                <a:solidFill>
                  <a:srgbClr val="2464FC"/>
                </a:solidFill>
              </a:rPr>
              <a:t>Fatores que influenciam na Nitrificação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284663" y="4437063"/>
            <a:ext cx="844550" cy="304800"/>
          </a:xfrm>
          <a:prstGeom prst="rightArrow">
            <a:avLst>
              <a:gd name="adj1" fmla="val 50000"/>
              <a:gd name="adj2" fmla="val 6927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55688" y="228600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None/>
            </a:pPr>
            <a:endParaRPr lang="pt-BR" sz="4400">
              <a:solidFill>
                <a:srgbClr val="2464FC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1138" y="1989138"/>
            <a:ext cx="89328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pt-BR" sz="2800" b="1"/>
              <a:t> </a:t>
            </a:r>
            <a:r>
              <a:rPr lang="pt-BR" sz="2800" b="1">
                <a:solidFill>
                  <a:schemeClr val="hlink"/>
                </a:solidFill>
              </a:rPr>
              <a:t>Efeito do DBO e de outros compostos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5116513"/>
            <a:ext cx="8651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endParaRPr lang="pt-BR" sz="2000" b="1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-352425" y="2819400"/>
            <a:ext cx="9496425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028700" lvl="2" defTabSz="762000" eaLnBrk="0" hangingPunct="0">
              <a:spcBef>
                <a:spcPct val="50000"/>
              </a:spcBef>
            </a:pPr>
            <a:r>
              <a:rPr lang="pt-BR" sz="2400" b="1"/>
              <a:t>     DBO            crescimento de bactérias heterotróficas</a:t>
            </a:r>
          </a:p>
          <a:p>
            <a:pPr marL="571500" lvl="1" defTabSz="762000" eaLnBrk="0" hangingPunct="0">
              <a:spcBef>
                <a:spcPct val="50000"/>
              </a:spcBef>
            </a:pPr>
            <a:r>
              <a:rPr lang="pt-BR" sz="2400" b="1"/>
              <a:t>		DBO/N      nitrificação  (0,25) </a:t>
            </a:r>
          </a:p>
          <a:p>
            <a:pPr marL="571500" lvl="1" defTabSz="762000" eaLnBrk="0" hangingPunct="0">
              <a:spcBef>
                <a:spcPct val="50000"/>
              </a:spcBef>
            </a:pPr>
            <a:endParaRPr lang="pt-BR" sz="2400" b="1"/>
          </a:p>
          <a:p>
            <a:pPr marL="571500" lvl="1"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i="1"/>
              <a:t>Nitrosomonas </a:t>
            </a:r>
            <a:r>
              <a:rPr lang="pt-BR" sz="2400" b="1"/>
              <a:t>são inibidas por: 				Cianeto, tiouréia (0,1ppm), fenol e metais pesados</a:t>
            </a:r>
          </a:p>
          <a:p>
            <a:pPr marL="571500" lvl="1" defTabSz="762000" eaLnBrk="0" hangingPunct="0">
              <a:spcBef>
                <a:spcPct val="50000"/>
              </a:spcBef>
            </a:pPr>
            <a:endParaRPr lang="pt-BR" sz="2400" b="1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5288" y="404813"/>
            <a:ext cx="7948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000" b="1">
                <a:solidFill>
                  <a:srgbClr val="2464FC"/>
                </a:solidFill>
              </a:rPr>
              <a:t>Fatores que influenciam na Nitrificação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979613" y="2924175"/>
            <a:ext cx="350837" cy="228600"/>
          </a:xfrm>
          <a:prstGeom prst="rightArrow">
            <a:avLst>
              <a:gd name="adj1" fmla="val 50000"/>
              <a:gd name="adj2" fmla="val 3836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AutoShape 10"/>
          <p:cNvSpPr>
            <a:spLocks noChangeArrowheads="1"/>
          </p:cNvSpPr>
          <p:nvPr/>
        </p:nvSpPr>
        <p:spPr bwMode="auto">
          <a:xfrm>
            <a:off x="2627313" y="2852738"/>
            <a:ext cx="211137" cy="304800"/>
          </a:xfrm>
          <a:prstGeom prst="upArrow">
            <a:avLst>
              <a:gd name="adj1" fmla="val 50000"/>
              <a:gd name="adj2" fmla="val 3609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>
            <a:off x="1042988" y="3429000"/>
            <a:ext cx="211137" cy="304800"/>
          </a:xfrm>
          <a:prstGeom prst="upArrow">
            <a:avLst>
              <a:gd name="adj1" fmla="val 50000"/>
              <a:gd name="adj2" fmla="val 3609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flipV="1">
            <a:off x="2339975" y="3429000"/>
            <a:ext cx="287338" cy="342900"/>
          </a:xfrm>
          <a:prstGeom prst="upArrow">
            <a:avLst>
              <a:gd name="adj1" fmla="val 50000"/>
              <a:gd name="adj2" fmla="val 3613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06525" y="1676400"/>
            <a:ext cx="5556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pt-BR" sz="2000" b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47700"/>
            <a:ext cx="9144000" cy="409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/>
              <a:t>  </a:t>
            </a:r>
            <a:r>
              <a:rPr lang="pt-BR" sz="2000" b="1">
                <a:solidFill>
                  <a:srgbClr val="0000FF"/>
                </a:solidFill>
              </a:rPr>
              <a:t>Co</a:t>
            </a:r>
            <a:r>
              <a:rPr lang="pt-BR" sz="2000" b="1">
                <a:solidFill>
                  <a:srgbClr val="332EFA"/>
                </a:solidFill>
              </a:rPr>
              <a:t>ndições para a Nitrificação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None/>
            </a:pPr>
            <a:endParaRPr lang="pt-BR" sz="2000" b="1">
              <a:solidFill>
                <a:srgbClr val="332EFA"/>
              </a:solidFill>
            </a:endParaRPr>
          </a:p>
          <a:p>
            <a:pPr marL="571500" lvl="1" algn="just"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chemeClr val="hlink"/>
                </a:solidFill>
              </a:rPr>
              <a:t>Elevada idade do lodo (baixa velocidade de 	crescimento das nitrificantes)</a:t>
            </a:r>
          </a:p>
          <a:p>
            <a:pPr marL="571500" lvl="1" algn="just"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chemeClr val="hlink"/>
                </a:solidFill>
              </a:rPr>
              <a:t>Baixa razão DBO/N (competição)</a:t>
            </a:r>
          </a:p>
          <a:p>
            <a:pPr marL="571500" lvl="1" algn="just"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chemeClr val="hlink"/>
                </a:solidFill>
              </a:rPr>
              <a:t>Relativa homogeneidade do efluente (concentração  e  volume, condições de operação constantes, pH, temperatura e concentração de oxigênio)</a:t>
            </a:r>
          </a:p>
          <a:p>
            <a:pPr marL="571500" lvl="1" algn="just"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000" b="1">
                <a:solidFill>
                  <a:schemeClr val="hlink"/>
                </a:solidFill>
              </a:rPr>
              <a:t>Ausência de substâncias tóxicas no efluente</a:t>
            </a:r>
          </a:p>
          <a:p>
            <a:pPr algn="just" defTabSz="762000" eaLnBrk="0" hangingPunct="0">
              <a:spcBef>
                <a:spcPct val="50000"/>
              </a:spcBef>
              <a:buFont typeface="Wingdings" pitchFamily="2" charset="2"/>
              <a:buNone/>
            </a:pPr>
            <a:endParaRPr lang="pt-BR" sz="2000" b="1">
              <a:solidFill>
                <a:schemeClr val="hlink"/>
              </a:solidFill>
            </a:endParaRPr>
          </a:p>
        </p:txBody>
      </p:sp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1476375" y="5084763"/>
            <a:ext cx="4572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Tempo médio de retenção microbiana (TMRM) ou idade do lodo (</a:t>
            </a:r>
            <a:r>
              <a:rPr lang="pt-BR" sz="2400">
                <a:latin typeface="Calibri" pitchFamily="34" charset="0"/>
              </a:rPr>
              <a:t>θ )</a:t>
            </a:r>
            <a:r>
              <a:rPr lang="pt-BR" sz="2200">
                <a:latin typeface="Calibri" pitchFamily="34" charset="0"/>
              </a:rPr>
              <a:t>: (d)</a:t>
            </a:r>
          </a:p>
          <a:p>
            <a:pPr marL="692150" lvl="1" indent="-347663">
              <a:lnSpc>
                <a:spcPct val="90000"/>
              </a:lnSpc>
            </a:pPr>
            <a:r>
              <a:rPr lang="pt-BR">
                <a:latin typeface="Calibri" pitchFamily="34" charset="0"/>
              </a:rPr>
              <a:t>θ= V.X/(F</a:t>
            </a:r>
            <a:r>
              <a:rPr lang="pt-BR" baseline="-25000">
                <a:latin typeface="Calibri" pitchFamily="34" charset="0"/>
              </a:rPr>
              <a:t>s</a:t>
            </a:r>
            <a:r>
              <a:rPr lang="pt-BR">
                <a:latin typeface="Calibri" pitchFamily="34" charset="0"/>
              </a:rPr>
              <a:t>X</a:t>
            </a:r>
            <a:r>
              <a:rPr lang="pt-BR" baseline="-25000">
                <a:latin typeface="Calibri" pitchFamily="34" charset="0"/>
              </a:rPr>
              <a:t>s</a:t>
            </a:r>
            <a:r>
              <a:rPr lang="pt-BR">
                <a:latin typeface="Calibri" pitchFamily="34" charset="0"/>
              </a:rPr>
              <a:t>+F</a:t>
            </a:r>
            <a:r>
              <a:rPr lang="pt-BR" baseline="-25000">
                <a:latin typeface="Calibri" pitchFamily="34" charset="0"/>
              </a:rPr>
              <a:t>d</a:t>
            </a:r>
            <a:r>
              <a:rPr lang="pt-BR">
                <a:latin typeface="Calibri" pitchFamily="34" charset="0"/>
              </a:rPr>
              <a:t>.X</a:t>
            </a:r>
            <a:r>
              <a:rPr lang="pt-BR" baseline="-25000">
                <a:latin typeface="Calibri" pitchFamily="34" charset="0"/>
              </a:rPr>
              <a:t>d</a:t>
            </a:r>
            <a:r>
              <a:rPr lang="pt-BR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08175" y="3789363"/>
            <a:ext cx="256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CH" sz="3200" b="1">
                <a:latin typeface="Times New Roman" pitchFamily="18" charset="0"/>
              </a:rPr>
              <a:t>Lodo Ativado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1331913" y="4581525"/>
            <a:ext cx="7391400" cy="2076450"/>
            <a:chOff x="631" y="2409"/>
            <a:chExt cx="5044" cy="1308"/>
          </a:xfrm>
        </p:grpSpPr>
        <p:sp>
          <p:nvSpPr>
            <p:cNvPr id="31774" name="Line 4"/>
            <p:cNvSpPr>
              <a:spLocks noChangeShapeType="1"/>
            </p:cNvSpPr>
            <p:nvPr/>
          </p:nvSpPr>
          <p:spPr bwMode="auto">
            <a:xfrm>
              <a:off x="3751" y="2948"/>
              <a:ext cx="19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5" name="Freeform 5" descr="Zig zag"/>
            <p:cNvSpPr>
              <a:spLocks/>
            </p:cNvSpPr>
            <p:nvPr/>
          </p:nvSpPr>
          <p:spPr bwMode="auto">
            <a:xfrm>
              <a:off x="4300" y="2846"/>
              <a:ext cx="774" cy="679"/>
            </a:xfrm>
            <a:custGeom>
              <a:avLst/>
              <a:gdLst>
                <a:gd name="T0" fmla="*/ 0 w 774"/>
                <a:gd name="T1" fmla="*/ 0 h 679"/>
                <a:gd name="T2" fmla="*/ 773 w 774"/>
                <a:gd name="T3" fmla="*/ 0 h 679"/>
                <a:gd name="T4" fmla="*/ 387 w 774"/>
                <a:gd name="T5" fmla="*/ 678 h 679"/>
                <a:gd name="T6" fmla="*/ 0 w 774"/>
                <a:gd name="T7" fmla="*/ 0 h 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4"/>
                <a:gd name="T13" fmla="*/ 0 h 679"/>
                <a:gd name="T14" fmla="*/ 774 w 774"/>
                <a:gd name="T15" fmla="*/ 679 h 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4" h="679">
                  <a:moveTo>
                    <a:pt x="0" y="0"/>
                  </a:moveTo>
                  <a:lnTo>
                    <a:pt x="773" y="0"/>
                  </a:lnTo>
                  <a:lnTo>
                    <a:pt x="387" y="678"/>
                  </a:lnTo>
                  <a:lnTo>
                    <a:pt x="0" y="0"/>
                  </a:lnTo>
                </a:path>
              </a:pathLst>
            </a:custGeom>
            <a:pattFill prst="zigZag">
              <a:fgClr>
                <a:schemeClr val="accent1"/>
              </a:fgClr>
              <a:bgClr>
                <a:schemeClr val="bg1"/>
              </a:bgClr>
            </a:patt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76" name="Rectangle 6" descr="50%"/>
            <p:cNvSpPr>
              <a:spLocks noChangeArrowheads="1"/>
            </p:cNvSpPr>
            <p:nvPr/>
          </p:nvSpPr>
          <p:spPr bwMode="auto">
            <a:xfrm>
              <a:off x="1255" y="2852"/>
              <a:ext cx="2496" cy="624"/>
            </a:xfrm>
            <a:prstGeom prst="rect">
              <a:avLst/>
            </a:prstGeom>
            <a:pattFill prst="pct50">
              <a:fgClr>
                <a:srgbClr val="AD69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7" name="Freeform 7"/>
            <p:cNvSpPr>
              <a:spLocks/>
            </p:cNvSpPr>
            <p:nvPr/>
          </p:nvSpPr>
          <p:spPr bwMode="auto">
            <a:xfrm>
              <a:off x="1255" y="2660"/>
              <a:ext cx="2497" cy="817"/>
            </a:xfrm>
            <a:custGeom>
              <a:avLst/>
              <a:gdLst>
                <a:gd name="T0" fmla="*/ 0 w 2497"/>
                <a:gd name="T1" fmla="*/ 0 h 817"/>
                <a:gd name="T2" fmla="*/ 0 w 2497"/>
                <a:gd name="T3" fmla="*/ 816 h 817"/>
                <a:gd name="T4" fmla="*/ 2496 w 2497"/>
                <a:gd name="T5" fmla="*/ 816 h 817"/>
                <a:gd name="T6" fmla="*/ 2496 w 2497"/>
                <a:gd name="T7" fmla="*/ 0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7"/>
                <a:gd name="T13" fmla="*/ 0 h 817"/>
                <a:gd name="T14" fmla="*/ 2497 w 2497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7" h="817">
                  <a:moveTo>
                    <a:pt x="0" y="0"/>
                  </a:moveTo>
                  <a:lnTo>
                    <a:pt x="0" y="816"/>
                  </a:lnTo>
                  <a:lnTo>
                    <a:pt x="2496" y="816"/>
                  </a:lnTo>
                  <a:lnTo>
                    <a:pt x="2496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1778" name="Group 8"/>
            <p:cNvGrpSpPr>
              <a:grpSpLocks/>
            </p:cNvGrpSpPr>
            <p:nvPr/>
          </p:nvGrpSpPr>
          <p:grpSpPr bwMode="auto">
            <a:xfrm>
              <a:off x="1803" y="2409"/>
              <a:ext cx="724" cy="961"/>
              <a:chOff x="1803" y="2409"/>
              <a:chExt cx="724" cy="961"/>
            </a:xfrm>
          </p:grpSpPr>
          <p:sp>
            <p:nvSpPr>
              <p:cNvPr id="31795" name="Freeform 9"/>
              <p:cNvSpPr>
                <a:spLocks/>
              </p:cNvSpPr>
              <p:nvPr/>
            </p:nvSpPr>
            <p:spPr bwMode="auto">
              <a:xfrm>
                <a:off x="1803" y="2409"/>
                <a:ext cx="521" cy="961"/>
              </a:xfrm>
              <a:custGeom>
                <a:avLst/>
                <a:gdLst>
                  <a:gd name="T0" fmla="*/ 0 w 521"/>
                  <a:gd name="T1" fmla="*/ 0 h 961"/>
                  <a:gd name="T2" fmla="*/ 0 w 521"/>
                  <a:gd name="T3" fmla="*/ 960 h 961"/>
                  <a:gd name="T4" fmla="*/ 520 w 521"/>
                  <a:gd name="T5" fmla="*/ 960 h 961"/>
                  <a:gd name="T6" fmla="*/ 0 60000 65536"/>
                  <a:gd name="T7" fmla="*/ 0 60000 65536"/>
                  <a:gd name="T8" fmla="*/ 0 60000 65536"/>
                  <a:gd name="T9" fmla="*/ 0 w 521"/>
                  <a:gd name="T10" fmla="*/ 0 h 961"/>
                  <a:gd name="T11" fmla="*/ 521 w 521"/>
                  <a:gd name="T12" fmla="*/ 961 h 9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1" h="961">
                    <a:moveTo>
                      <a:pt x="0" y="0"/>
                    </a:moveTo>
                    <a:lnTo>
                      <a:pt x="0" y="960"/>
                    </a:lnTo>
                    <a:lnTo>
                      <a:pt x="520" y="96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96" name="Oval 10"/>
              <p:cNvSpPr>
                <a:spLocks noChangeArrowheads="1"/>
              </p:cNvSpPr>
              <p:nvPr/>
            </p:nvSpPr>
            <p:spPr bwMode="auto">
              <a:xfrm>
                <a:off x="1963" y="3037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7" name="Oval 11"/>
              <p:cNvSpPr>
                <a:spLocks noChangeArrowheads="1"/>
              </p:cNvSpPr>
              <p:nvPr/>
            </p:nvSpPr>
            <p:spPr bwMode="auto">
              <a:xfrm>
                <a:off x="2067" y="3133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8" name="Oval 12"/>
              <p:cNvSpPr>
                <a:spLocks noChangeArrowheads="1"/>
              </p:cNvSpPr>
              <p:nvPr/>
            </p:nvSpPr>
            <p:spPr bwMode="auto">
              <a:xfrm>
                <a:off x="2275" y="3133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9" name="Oval 13"/>
              <p:cNvSpPr>
                <a:spLocks noChangeArrowheads="1"/>
              </p:cNvSpPr>
              <p:nvPr/>
            </p:nvSpPr>
            <p:spPr bwMode="auto">
              <a:xfrm>
                <a:off x="2275" y="2989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0" name="Oval 14"/>
              <p:cNvSpPr>
                <a:spLocks noChangeArrowheads="1"/>
              </p:cNvSpPr>
              <p:nvPr/>
            </p:nvSpPr>
            <p:spPr bwMode="auto">
              <a:xfrm>
                <a:off x="2119" y="2941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1" name="Oval 15"/>
              <p:cNvSpPr>
                <a:spLocks noChangeArrowheads="1"/>
              </p:cNvSpPr>
              <p:nvPr/>
            </p:nvSpPr>
            <p:spPr bwMode="auto">
              <a:xfrm>
                <a:off x="2431" y="2893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2" name="Oval 16"/>
              <p:cNvSpPr>
                <a:spLocks noChangeArrowheads="1"/>
              </p:cNvSpPr>
              <p:nvPr/>
            </p:nvSpPr>
            <p:spPr bwMode="auto">
              <a:xfrm>
                <a:off x="2275" y="2845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03" name="Oval 17"/>
              <p:cNvSpPr>
                <a:spLocks noChangeArrowheads="1"/>
              </p:cNvSpPr>
              <p:nvPr/>
            </p:nvSpPr>
            <p:spPr bwMode="auto">
              <a:xfrm>
                <a:off x="1963" y="3229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779" name="Freeform 18"/>
            <p:cNvSpPr>
              <a:spLocks/>
            </p:cNvSpPr>
            <p:nvPr/>
          </p:nvSpPr>
          <p:spPr bwMode="auto">
            <a:xfrm>
              <a:off x="893" y="3092"/>
              <a:ext cx="3797" cy="625"/>
            </a:xfrm>
            <a:custGeom>
              <a:avLst/>
              <a:gdLst>
                <a:gd name="T0" fmla="*/ 3796 w 3797"/>
                <a:gd name="T1" fmla="*/ 432 h 625"/>
                <a:gd name="T2" fmla="*/ 3796 w 3797"/>
                <a:gd name="T3" fmla="*/ 624 h 625"/>
                <a:gd name="T4" fmla="*/ 0 w 3797"/>
                <a:gd name="T5" fmla="*/ 624 h 625"/>
                <a:gd name="T6" fmla="*/ 0 w 3797"/>
                <a:gd name="T7" fmla="*/ 0 h 625"/>
                <a:gd name="T8" fmla="*/ 364 w 3797"/>
                <a:gd name="T9" fmla="*/ 0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7"/>
                <a:gd name="T16" fmla="*/ 0 h 625"/>
                <a:gd name="T17" fmla="*/ 3797 w 3797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7" h="625">
                  <a:moveTo>
                    <a:pt x="3796" y="432"/>
                  </a:moveTo>
                  <a:lnTo>
                    <a:pt x="3796" y="624"/>
                  </a:lnTo>
                  <a:lnTo>
                    <a:pt x="0" y="624"/>
                  </a:lnTo>
                  <a:lnTo>
                    <a:pt x="0" y="0"/>
                  </a:lnTo>
                  <a:lnTo>
                    <a:pt x="364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80" name="Freeform 19"/>
            <p:cNvSpPr>
              <a:spLocks/>
            </p:cNvSpPr>
            <p:nvPr/>
          </p:nvSpPr>
          <p:spPr bwMode="auto">
            <a:xfrm>
              <a:off x="631" y="2420"/>
              <a:ext cx="937" cy="385"/>
            </a:xfrm>
            <a:custGeom>
              <a:avLst/>
              <a:gdLst>
                <a:gd name="T0" fmla="*/ 0 w 937"/>
                <a:gd name="T1" fmla="*/ 0 h 385"/>
                <a:gd name="T2" fmla="*/ 936 w 937"/>
                <a:gd name="T3" fmla="*/ 0 h 385"/>
                <a:gd name="T4" fmla="*/ 936 w 937"/>
                <a:gd name="T5" fmla="*/ 384 h 385"/>
                <a:gd name="T6" fmla="*/ 0 60000 65536"/>
                <a:gd name="T7" fmla="*/ 0 60000 65536"/>
                <a:gd name="T8" fmla="*/ 0 60000 65536"/>
                <a:gd name="T9" fmla="*/ 0 w 937"/>
                <a:gd name="T10" fmla="*/ 0 h 385"/>
                <a:gd name="T11" fmla="*/ 937 w 937"/>
                <a:gd name="T12" fmla="*/ 385 h 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7" h="385">
                  <a:moveTo>
                    <a:pt x="0" y="0"/>
                  </a:moveTo>
                  <a:lnTo>
                    <a:pt x="936" y="0"/>
                  </a:lnTo>
                  <a:lnTo>
                    <a:pt x="936" y="38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81" name="Freeform 20" descr="75%"/>
            <p:cNvSpPr>
              <a:spLocks/>
            </p:cNvSpPr>
            <p:nvPr/>
          </p:nvSpPr>
          <p:spPr bwMode="auto">
            <a:xfrm>
              <a:off x="4349" y="2936"/>
              <a:ext cx="498" cy="598"/>
            </a:xfrm>
            <a:custGeom>
              <a:avLst/>
              <a:gdLst>
                <a:gd name="T0" fmla="*/ 0 w 498"/>
                <a:gd name="T1" fmla="*/ 0 h 598"/>
                <a:gd name="T2" fmla="*/ 104 w 498"/>
                <a:gd name="T3" fmla="*/ 66 h 598"/>
                <a:gd name="T4" fmla="*/ 175 w 498"/>
                <a:gd name="T5" fmla="*/ 189 h 598"/>
                <a:gd name="T6" fmla="*/ 188 w 498"/>
                <a:gd name="T7" fmla="*/ 330 h 598"/>
                <a:gd name="T8" fmla="*/ 341 w 498"/>
                <a:gd name="T9" fmla="*/ 597 h 598"/>
                <a:gd name="T10" fmla="*/ 497 w 498"/>
                <a:gd name="T11" fmla="*/ 312 h 598"/>
                <a:gd name="T12" fmla="*/ 422 w 498"/>
                <a:gd name="T13" fmla="*/ 144 h 598"/>
                <a:gd name="T14" fmla="*/ 325 w 498"/>
                <a:gd name="T15" fmla="*/ 57 h 598"/>
                <a:gd name="T16" fmla="*/ 214 w 498"/>
                <a:gd name="T17" fmla="*/ 18 h 598"/>
                <a:gd name="T18" fmla="*/ 0 w 498"/>
                <a:gd name="T19" fmla="*/ 0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8"/>
                <a:gd name="T31" fmla="*/ 0 h 598"/>
                <a:gd name="T32" fmla="*/ 498 w 498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8" h="598">
                  <a:moveTo>
                    <a:pt x="0" y="0"/>
                  </a:moveTo>
                  <a:lnTo>
                    <a:pt x="104" y="66"/>
                  </a:lnTo>
                  <a:lnTo>
                    <a:pt x="175" y="189"/>
                  </a:lnTo>
                  <a:lnTo>
                    <a:pt x="188" y="330"/>
                  </a:lnTo>
                  <a:lnTo>
                    <a:pt x="341" y="597"/>
                  </a:lnTo>
                  <a:lnTo>
                    <a:pt x="497" y="312"/>
                  </a:lnTo>
                  <a:lnTo>
                    <a:pt x="422" y="144"/>
                  </a:lnTo>
                  <a:lnTo>
                    <a:pt x="325" y="57"/>
                  </a:lnTo>
                  <a:lnTo>
                    <a:pt x="214" y="18"/>
                  </a:lnTo>
                  <a:lnTo>
                    <a:pt x="0" y="0"/>
                  </a:lnTo>
                </a:path>
              </a:pathLst>
            </a:custGeom>
            <a:pattFill prst="pct75">
              <a:fgClr>
                <a:srgbClr val="AD6900"/>
              </a:fgClr>
              <a:bgClr>
                <a:schemeClr val="bg1"/>
              </a:bgClr>
            </a:patt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82" name="Line 21"/>
            <p:cNvSpPr>
              <a:spLocks noChangeShapeType="1"/>
            </p:cNvSpPr>
            <p:nvPr/>
          </p:nvSpPr>
          <p:spPr bwMode="auto">
            <a:xfrm>
              <a:off x="4167" y="2612"/>
              <a:ext cx="520" cy="9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3" name="Line 22"/>
            <p:cNvSpPr>
              <a:spLocks noChangeShapeType="1"/>
            </p:cNvSpPr>
            <p:nvPr/>
          </p:nvSpPr>
          <p:spPr bwMode="auto">
            <a:xfrm flipH="1">
              <a:off x="4689" y="2612"/>
              <a:ext cx="518" cy="9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784" name="Group 23"/>
            <p:cNvGrpSpPr>
              <a:grpSpLocks/>
            </p:cNvGrpSpPr>
            <p:nvPr/>
          </p:nvGrpSpPr>
          <p:grpSpPr bwMode="auto">
            <a:xfrm>
              <a:off x="2691" y="2416"/>
              <a:ext cx="724" cy="961"/>
              <a:chOff x="2691" y="2416"/>
              <a:chExt cx="724" cy="961"/>
            </a:xfrm>
          </p:grpSpPr>
          <p:sp>
            <p:nvSpPr>
              <p:cNvPr id="31786" name="Freeform 24"/>
              <p:cNvSpPr>
                <a:spLocks/>
              </p:cNvSpPr>
              <p:nvPr/>
            </p:nvSpPr>
            <p:spPr bwMode="auto">
              <a:xfrm>
                <a:off x="2691" y="2416"/>
                <a:ext cx="521" cy="961"/>
              </a:xfrm>
              <a:custGeom>
                <a:avLst/>
                <a:gdLst>
                  <a:gd name="T0" fmla="*/ 0 w 521"/>
                  <a:gd name="T1" fmla="*/ 0 h 961"/>
                  <a:gd name="T2" fmla="*/ 0 w 521"/>
                  <a:gd name="T3" fmla="*/ 960 h 961"/>
                  <a:gd name="T4" fmla="*/ 520 w 521"/>
                  <a:gd name="T5" fmla="*/ 960 h 961"/>
                  <a:gd name="T6" fmla="*/ 0 60000 65536"/>
                  <a:gd name="T7" fmla="*/ 0 60000 65536"/>
                  <a:gd name="T8" fmla="*/ 0 60000 65536"/>
                  <a:gd name="T9" fmla="*/ 0 w 521"/>
                  <a:gd name="T10" fmla="*/ 0 h 961"/>
                  <a:gd name="T11" fmla="*/ 521 w 521"/>
                  <a:gd name="T12" fmla="*/ 961 h 9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1" h="961">
                    <a:moveTo>
                      <a:pt x="0" y="0"/>
                    </a:moveTo>
                    <a:lnTo>
                      <a:pt x="0" y="960"/>
                    </a:lnTo>
                    <a:lnTo>
                      <a:pt x="520" y="96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7" name="Oval 25"/>
              <p:cNvSpPr>
                <a:spLocks noChangeArrowheads="1"/>
              </p:cNvSpPr>
              <p:nvPr/>
            </p:nvSpPr>
            <p:spPr bwMode="auto">
              <a:xfrm>
                <a:off x="2851" y="3044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88" name="Oval 26"/>
              <p:cNvSpPr>
                <a:spLocks noChangeArrowheads="1"/>
              </p:cNvSpPr>
              <p:nvPr/>
            </p:nvSpPr>
            <p:spPr bwMode="auto">
              <a:xfrm>
                <a:off x="2955" y="3140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89" name="Oval 27"/>
              <p:cNvSpPr>
                <a:spLocks noChangeArrowheads="1"/>
              </p:cNvSpPr>
              <p:nvPr/>
            </p:nvSpPr>
            <p:spPr bwMode="auto">
              <a:xfrm>
                <a:off x="3163" y="3140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0" name="Oval 28"/>
              <p:cNvSpPr>
                <a:spLocks noChangeArrowheads="1"/>
              </p:cNvSpPr>
              <p:nvPr/>
            </p:nvSpPr>
            <p:spPr bwMode="auto">
              <a:xfrm>
                <a:off x="3163" y="299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1" name="Oval 29"/>
              <p:cNvSpPr>
                <a:spLocks noChangeArrowheads="1"/>
              </p:cNvSpPr>
              <p:nvPr/>
            </p:nvSpPr>
            <p:spPr bwMode="auto">
              <a:xfrm>
                <a:off x="3007" y="2948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2" name="Oval 30"/>
              <p:cNvSpPr>
                <a:spLocks noChangeArrowheads="1"/>
              </p:cNvSpPr>
              <p:nvPr/>
            </p:nvSpPr>
            <p:spPr bwMode="auto">
              <a:xfrm>
                <a:off x="3319" y="2900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3" name="Oval 31"/>
              <p:cNvSpPr>
                <a:spLocks noChangeArrowheads="1"/>
              </p:cNvSpPr>
              <p:nvPr/>
            </p:nvSpPr>
            <p:spPr bwMode="auto">
              <a:xfrm>
                <a:off x="3163" y="2852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94" name="Oval 32"/>
              <p:cNvSpPr>
                <a:spLocks noChangeArrowheads="1"/>
              </p:cNvSpPr>
              <p:nvPr/>
            </p:nvSpPr>
            <p:spPr bwMode="auto">
              <a:xfrm>
                <a:off x="2851" y="3236"/>
                <a:ext cx="9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785" name="Line 33"/>
            <p:cNvSpPr>
              <a:spLocks noChangeShapeType="1"/>
            </p:cNvSpPr>
            <p:nvPr/>
          </p:nvSpPr>
          <p:spPr bwMode="auto">
            <a:xfrm>
              <a:off x="4691" y="3716"/>
              <a:ext cx="9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748" name="Rectangle 34"/>
          <p:cNvSpPr>
            <a:spLocks noChangeArrowheads="1"/>
          </p:cNvSpPr>
          <p:nvPr/>
        </p:nvSpPr>
        <p:spPr bwMode="auto">
          <a:xfrm>
            <a:off x="2195513" y="1700213"/>
            <a:ext cx="5205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CH" sz="3200" b="1">
                <a:latin typeface="Times New Roman" pitchFamily="18" charset="0"/>
              </a:rPr>
              <a:t>Lagoa de Estabilização aeradas</a:t>
            </a:r>
          </a:p>
        </p:txBody>
      </p:sp>
      <p:grpSp>
        <p:nvGrpSpPr>
          <p:cNvPr id="31749" name="Group 35"/>
          <p:cNvGrpSpPr>
            <a:grpSpLocks/>
          </p:cNvGrpSpPr>
          <p:nvPr/>
        </p:nvGrpSpPr>
        <p:grpSpPr bwMode="auto">
          <a:xfrm>
            <a:off x="1908175" y="2636838"/>
            <a:ext cx="6934200" cy="1066800"/>
            <a:chOff x="672" y="768"/>
            <a:chExt cx="4368" cy="672"/>
          </a:xfrm>
        </p:grpSpPr>
        <p:sp>
          <p:nvSpPr>
            <p:cNvPr id="31764" name="Arc 36" descr="Large confetti"/>
            <p:cNvSpPr>
              <a:spLocks/>
            </p:cNvSpPr>
            <p:nvPr/>
          </p:nvSpPr>
          <p:spPr bwMode="auto">
            <a:xfrm>
              <a:off x="817" y="1056"/>
              <a:ext cx="1872" cy="3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pattFill prst="lgConfetti">
              <a:fgClr>
                <a:schemeClr val="accent2"/>
              </a:fgClr>
              <a:bgClr>
                <a:schemeClr val="bg1"/>
              </a:bgClr>
            </a:patt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5" name="Arc 37" descr="Large confetti"/>
            <p:cNvSpPr>
              <a:spLocks/>
            </p:cNvSpPr>
            <p:nvPr/>
          </p:nvSpPr>
          <p:spPr bwMode="auto">
            <a:xfrm>
              <a:off x="2688" y="1056"/>
              <a:ext cx="1872" cy="3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chemeClr val="accent2"/>
              </a:fgClr>
              <a:bgClr>
                <a:schemeClr val="bg1"/>
              </a:bgClr>
            </a:patt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6" name="Freeform 38"/>
            <p:cNvSpPr>
              <a:spLocks/>
            </p:cNvSpPr>
            <p:nvPr/>
          </p:nvSpPr>
          <p:spPr bwMode="auto">
            <a:xfrm>
              <a:off x="672" y="768"/>
              <a:ext cx="769" cy="289"/>
            </a:xfrm>
            <a:custGeom>
              <a:avLst/>
              <a:gdLst>
                <a:gd name="T0" fmla="*/ 0 w 833"/>
                <a:gd name="T1" fmla="*/ 0 h 289"/>
                <a:gd name="T2" fmla="*/ 655 w 833"/>
                <a:gd name="T3" fmla="*/ 0 h 289"/>
                <a:gd name="T4" fmla="*/ 655 w 833"/>
                <a:gd name="T5" fmla="*/ 288 h 289"/>
                <a:gd name="T6" fmla="*/ 0 60000 65536"/>
                <a:gd name="T7" fmla="*/ 0 60000 65536"/>
                <a:gd name="T8" fmla="*/ 0 60000 65536"/>
                <a:gd name="T9" fmla="*/ 0 w 833"/>
                <a:gd name="T10" fmla="*/ 0 h 289"/>
                <a:gd name="T11" fmla="*/ 833 w 83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3" h="289">
                  <a:moveTo>
                    <a:pt x="0" y="0"/>
                  </a:moveTo>
                  <a:lnTo>
                    <a:pt x="832" y="0"/>
                  </a:lnTo>
                  <a:lnTo>
                    <a:pt x="832" y="288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67" name="Line 39"/>
            <p:cNvSpPr>
              <a:spLocks noChangeShapeType="1"/>
            </p:cNvSpPr>
            <p:nvPr/>
          </p:nvSpPr>
          <p:spPr bwMode="auto">
            <a:xfrm>
              <a:off x="4080" y="1152"/>
              <a:ext cx="96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8" name="Freeform 40"/>
            <p:cNvSpPr>
              <a:spLocks/>
            </p:cNvSpPr>
            <p:nvPr/>
          </p:nvSpPr>
          <p:spPr bwMode="auto">
            <a:xfrm>
              <a:off x="1519" y="1344"/>
              <a:ext cx="2401" cy="85"/>
            </a:xfrm>
            <a:custGeom>
              <a:avLst/>
              <a:gdLst>
                <a:gd name="T0" fmla="*/ 450 w 2601"/>
                <a:gd name="T1" fmla="*/ 54 h 85"/>
                <a:gd name="T2" fmla="*/ 782 w 2601"/>
                <a:gd name="T3" fmla="*/ 78 h 85"/>
                <a:gd name="T4" fmla="*/ 1049 w 2601"/>
                <a:gd name="T5" fmla="*/ 84 h 85"/>
                <a:gd name="T6" fmla="*/ 1350 w 2601"/>
                <a:gd name="T7" fmla="*/ 78 h 85"/>
                <a:gd name="T8" fmla="*/ 1677 w 2601"/>
                <a:gd name="T9" fmla="*/ 48 h 85"/>
                <a:gd name="T10" fmla="*/ 2045 w 2601"/>
                <a:gd name="T11" fmla="*/ 0 h 85"/>
                <a:gd name="T12" fmla="*/ 0 w 2601"/>
                <a:gd name="T13" fmla="*/ 0 h 85"/>
                <a:gd name="T14" fmla="*/ 450 w 2601"/>
                <a:gd name="T15" fmla="*/ 54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01"/>
                <a:gd name="T25" fmla="*/ 0 h 85"/>
                <a:gd name="T26" fmla="*/ 2601 w 2601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01" h="85">
                  <a:moveTo>
                    <a:pt x="572" y="54"/>
                  </a:moveTo>
                  <a:lnTo>
                    <a:pt x="995" y="78"/>
                  </a:lnTo>
                  <a:lnTo>
                    <a:pt x="1333" y="84"/>
                  </a:lnTo>
                  <a:lnTo>
                    <a:pt x="1716" y="78"/>
                  </a:lnTo>
                  <a:lnTo>
                    <a:pt x="2132" y="48"/>
                  </a:lnTo>
                  <a:lnTo>
                    <a:pt x="2600" y="0"/>
                  </a:lnTo>
                  <a:lnTo>
                    <a:pt x="0" y="0"/>
                  </a:lnTo>
                  <a:lnTo>
                    <a:pt x="572" y="54"/>
                  </a:lnTo>
                </a:path>
              </a:pathLst>
            </a:custGeom>
            <a:solidFill>
              <a:srgbClr val="AD69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69" name="Oval 41"/>
            <p:cNvSpPr>
              <a:spLocks noChangeArrowheads="1"/>
            </p:cNvSpPr>
            <p:nvPr/>
          </p:nvSpPr>
          <p:spPr bwMode="auto">
            <a:xfrm>
              <a:off x="2404" y="130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0" name="Oval 42"/>
            <p:cNvSpPr>
              <a:spLocks noChangeArrowheads="1"/>
            </p:cNvSpPr>
            <p:nvPr/>
          </p:nvSpPr>
          <p:spPr bwMode="auto">
            <a:xfrm>
              <a:off x="2356" y="1108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1" name="Oval 43"/>
            <p:cNvSpPr>
              <a:spLocks noChangeArrowheads="1"/>
            </p:cNvSpPr>
            <p:nvPr/>
          </p:nvSpPr>
          <p:spPr bwMode="auto">
            <a:xfrm>
              <a:off x="2500" y="1156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2" name="Arc 44"/>
            <p:cNvSpPr>
              <a:spLocks/>
            </p:cNvSpPr>
            <p:nvPr/>
          </p:nvSpPr>
          <p:spPr bwMode="auto">
            <a:xfrm>
              <a:off x="2688" y="1056"/>
              <a:ext cx="1872" cy="3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3" name="Arc 45"/>
            <p:cNvSpPr>
              <a:spLocks/>
            </p:cNvSpPr>
            <p:nvPr/>
          </p:nvSpPr>
          <p:spPr bwMode="auto">
            <a:xfrm>
              <a:off x="817" y="1056"/>
              <a:ext cx="1872" cy="3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750" name="Text Box 46"/>
          <p:cNvSpPr txBox="1">
            <a:spLocks noChangeArrowheads="1"/>
          </p:cNvSpPr>
          <p:nvPr/>
        </p:nvSpPr>
        <p:spPr bwMode="auto">
          <a:xfrm>
            <a:off x="849313" y="0"/>
            <a:ext cx="7245350" cy="134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chemeClr val="tx2"/>
                </a:solidFill>
                <a:latin typeface="Garamond" pitchFamily="18" charset="0"/>
              </a:rPr>
              <a:t>Processos aeróbios combinados</a:t>
            </a:r>
            <a:endParaRPr lang="pt-BR" sz="240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chemeClr val="tx2"/>
                </a:solidFill>
                <a:latin typeface="Garamond" pitchFamily="18" charset="0"/>
              </a:rPr>
              <a:t>(cultivo em suspensão)</a:t>
            </a:r>
          </a:p>
        </p:txBody>
      </p:sp>
      <p:sp>
        <p:nvSpPr>
          <p:cNvPr id="31751" name="Text Box 47"/>
          <p:cNvSpPr txBox="1">
            <a:spLocks noChangeArrowheads="1"/>
          </p:cNvSpPr>
          <p:nvPr/>
        </p:nvSpPr>
        <p:spPr bwMode="auto">
          <a:xfrm>
            <a:off x="3563938" y="3141663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1752" name="Text Box 48"/>
          <p:cNvSpPr txBox="1">
            <a:spLocks noChangeArrowheads="1"/>
          </p:cNvSpPr>
          <p:nvPr/>
        </p:nvSpPr>
        <p:spPr bwMode="auto">
          <a:xfrm>
            <a:off x="3132138" y="2492375"/>
            <a:ext cx="446405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/>
              <a:t>C</a:t>
            </a:r>
            <a:r>
              <a:rPr lang="pt-BR" baseline="-25000"/>
              <a:t>6</a:t>
            </a:r>
            <a:r>
              <a:rPr lang="pt-BR"/>
              <a:t>H</a:t>
            </a:r>
            <a:r>
              <a:rPr lang="pt-BR" baseline="-25000"/>
              <a:t>12</a:t>
            </a:r>
            <a:r>
              <a:rPr lang="pt-BR"/>
              <a:t>O</a:t>
            </a:r>
            <a:r>
              <a:rPr lang="pt-BR" baseline="-25000"/>
              <a:t>6</a:t>
            </a:r>
            <a:r>
              <a:rPr lang="pt-BR"/>
              <a:t>  +  6O</a:t>
            </a:r>
            <a:r>
              <a:rPr lang="pt-BR" baseline="-25000"/>
              <a:t>2 </a:t>
            </a:r>
            <a:r>
              <a:rPr lang="pt-BR"/>
              <a:t>   	 6CO</a:t>
            </a:r>
            <a:r>
              <a:rPr lang="pt-BR" baseline="-25000"/>
              <a:t>2</a:t>
            </a:r>
            <a:r>
              <a:rPr lang="pt-BR"/>
              <a:t>  +  6H</a:t>
            </a:r>
            <a:r>
              <a:rPr lang="pt-BR" baseline="-25000"/>
              <a:t>2</a:t>
            </a:r>
            <a:r>
              <a:rPr lang="pt-BR"/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/>
              <a:t>NH</a:t>
            </a:r>
            <a:r>
              <a:rPr lang="pt-BR" sz="2000" baseline="-25000"/>
              <a:t>4</a:t>
            </a:r>
            <a:r>
              <a:rPr lang="pt-BR" sz="2000"/>
              <a:t> + 2O</a:t>
            </a:r>
            <a:r>
              <a:rPr lang="pt-BR" sz="2000" baseline="-25000"/>
              <a:t>2</a:t>
            </a:r>
            <a:r>
              <a:rPr lang="pt-BR" sz="2000"/>
              <a:t>              NO</a:t>
            </a:r>
            <a:r>
              <a:rPr lang="pt-BR" sz="2000" baseline="-25000"/>
              <a:t>3 </a:t>
            </a:r>
            <a:r>
              <a:rPr lang="pt-BR" sz="2000"/>
              <a:t> +</a:t>
            </a:r>
            <a:r>
              <a:rPr lang="pt-BR" sz="2000" baseline="-25000"/>
              <a:t> </a:t>
            </a:r>
            <a:r>
              <a:rPr lang="pt-BR" sz="2000"/>
              <a:t> H</a:t>
            </a:r>
            <a:r>
              <a:rPr lang="pt-BR" sz="2000" baseline="-25000"/>
              <a:t>2</a:t>
            </a:r>
            <a:r>
              <a:rPr lang="pt-BR" sz="2000"/>
              <a:t>O + H</a:t>
            </a:r>
            <a:r>
              <a:rPr lang="pt-BR" sz="2000" baseline="30000"/>
              <a:t>+</a:t>
            </a:r>
          </a:p>
          <a:p>
            <a:pPr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1753" name="Line 49"/>
          <p:cNvSpPr>
            <a:spLocks noChangeShapeType="1"/>
          </p:cNvSpPr>
          <p:nvPr/>
        </p:nvSpPr>
        <p:spPr bwMode="auto">
          <a:xfrm>
            <a:off x="5003800" y="28527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4" name="Text Box 50"/>
          <p:cNvSpPr txBox="1">
            <a:spLocks noChangeArrowheads="1"/>
          </p:cNvSpPr>
          <p:nvPr/>
        </p:nvSpPr>
        <p:spPr bwMode="auto">
          <a:xfrm>
            <a:off x="2627313" y="4365625"/>
            <a:ext cx="446246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/>
              <a:t>C</a:t>
            </a:r>
            <a:r>
              <a:rPr lang="pt-BR" baseline="-25000"/>
              <a:t>6</a:t>
            </a:r>
            <a:r>
              <a:rPr lang="pt-BR"/>
              <a:t>H</a:t>
            </a:r>
            <a:r>
              <a:rPr lang="pt-BR" baseline="-25000"/>
              <a:t>12</a:t>
            </a:r>
            <a:r>
              <a:rPr lang="pt-BR"/>
              <a:t>O</a:t>
            </a:r>
            <a:r>
              <a:rPr lang="pt-BR" baseline="-25000"/>
              <a:t>6</a:t>
            </a:r>
            <a:r>
              <a:rPr lang="pt-BR"/>
              <a:t>  +  6O</a:t>
            </a:r>
            <a:r>
              <a:rPr lang="pt-BR" baseline="-25000"/>
              <a:t>2 </a:t>
            </a:r>
            <a:r>
              <a:rPr lang="pt-BR"/>
              <a:t>   	6CO</a:t>
            </a:r>
            <a:r>
              <a:rPr lang="pt-BR" baseline="-25000"/>
              <a:t>2</a:t>
            </a:r>
            <a:r>
              <a:rPr lang="pt-BR"/>
              <a:t>  +  6H</a:t>
            </a:r>
            <a:r>
              <a:rPr lang="pt-BR" baseline="-25000"/>
              <a:t>2</a:t>
            </a:r>
            <a:r>
              <a:rPr lang="pt-BR"/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/>
              <a:t>NH</a:t>
            </a:r>
            <a:r>
              <a:rPr lang="pt-BR" sz="2000" baseline="-25000"/>
              <a:t>4</a:t>
            </a:r>
            <a:r>
              <a:rPr lang="pt-BR" sz="2000"/>
              <a:t> + 2O</a:t>
            </a:r>
            <a:r>
              <a:rPr lang="pt-BR" sz="2000" baseline="-25000"/>
              <a:t>2</a:t>
            </a:r>
            <a:r>
              <a:rPr lang="pt-BR" sz="2000"/>
              <a:t>              NO</a:t>
            </a:r>
            <a:r>
              <a:rPr lang="pt-BR" sz="2000" baseline="-25000"/>
              <a:t>3 </a:t>
            </a:r>
            <a:r>
              <a:rPr lang="pt-BR" sz="2000"/>
              <a:t> +  H</a:t>
            </a:r>
            <a:r>
              <a:rPr lang="pt-BR" sz="2000" baseline="-25000"/>
              <a:t>2</a:t>
            </a:r>
            <a:r>
              <a:rPr lang="pt-BR" sz="2000"/>
              <a:t>O + H</a:t>
            </a:r>
            <a:r>
              <a:rPr lang="pt-BR" sz="2000" baseline="30000"/>
              <a:t>+</a:t>
            </a:r>
          </a:p>
        </p:txBody>
      </p:sp>
      <p:sp>
        <p:nvSpPr>
          <p:cNvPr id="31755" name="Line 51"/>
          <p:cNvSpPr>
            <a:spLocks noChangeShapeType="1"/>
          </p:cNvSpPr>
          <p:nvPr/>
        </p:nvSpPr>
        <p:spPr bwMode="auto">
          <a:xfrm>
            <a:off x="4438650" y="45085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31756" name="Group 52"/>
          <p:cNvGrpSpPr>
            <a:grpSpLocks/>
          </p:cNvGrpSpPr>
          <p:nvPr/>
        </p:nvGrpSpPr>
        <p:grpSpPr bwMode="auto">
          <a:xfrm>
            <a:off x="0" y="2276475"/>
            <a:ext cx="2112963" cy="720725"/>
            <a:chOff x="4150" y="1117"/>
            <a:chExt cx="1179" cy="454"/>
          </a:xfrm>
        </p:grpSpPr>
        <p:sp>
          <p:nvSpPr>
            <p:cNvPr id="31762" name="AutoShape 53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3" name="Text Box 54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 e N</a:t>
              </a:r>
            </a:p>
          </p:txBody>
        </p:sp>
      </p:grpSp>
      <p:grpSp>
        <p:nvGrpSpPr>
          <p:cNvPr id="31757" name="Group 55"/>
          <p:cNvGrpSpPr>
            <a:grpSpLocks/>
          </p:cNvGrpSpPr>
          <p:nvPr/>
        </p:nvGrpSpPr>
        <p:grpSpPr bwMode="auto">
          <a:xfrm>
            <a:off x="0" y="4221163"/>
            <a:ext cx="2378075" cy="720725"/>
            <a:chOff x="4150" y="1117"/>
            <a:chExt cx="1179" cy="454"/>
          </a:xfrm>
        </p:grpSpPr>
        <p:sp>
          <p:nvSpPr>
            <p:cNvPr id="31760" name="AutoShape 56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1" name="Text Box 57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 e N</a:t>
              </a:r>
            </a:p>
          </p:txBody>
        </p:sp>
      </p:grpSp>
      <p:sp>
        <p:nvSpPr>
          <p:cNvPr id="31758" name="Line 58"/>
          <p:cNvSpPr>
            <a:spLocks noChangeShapeType="1"/>
          </p:cNvSpPr>
          <p:nvPr/>
        </p:nvSpPr>
        <p:spPr bwMode="auto">
          <a:xfrm>
            <a:off x="3840163" y="4941888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9" name="Line 59"/>
          <p:cNvSpPr>
            <a:spLocks noChangeShapeType="1"/>
          </p:cNvSpPr>
          <p:nvPr/>
        </p:nvSpPr>
        <p:spPr bwMode="auto">
          <a:xfrm>
            <a:off x="4427538" y="3357563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/>
            <a:r>
              <a:rPr lang="pt-BR" sz="3500"/>
              <a:t>Processos aeróbios combinados </a:t>
            </a:r>
            <a:br>
              <a:rPr lang="pt-BR" sz="3500"/>
            </a:br>
            <a:r>
              <a:rPr lang="pt-BR" sz="3500"/>
              <a:t>(cultivo fixo)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1476375"/>
          <a:ext cx="7189788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presentação" r:id="rId2" imgW="4952838" imgH="3428995" progId="PowerPoint.Show.8">
                  <p:embed/>
                </p:oleObj>
              </mc:Choice>
              <mc:Fallback>
                <p:oleObj name="Apresentação" r:id="rId2" imgW="4952838" imgH="3428995" progId="PowerPoint.Show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76375"/>
                        <a:ext cx="7189788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82688" y="1341438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Leitos percoladores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/>
            <a:r>
              <a:rPr lang="pt-BR" sz="3500"/>
              <a:t>Outros Sistemas Aeróbios</a:t>
            </a:r>
            <a:br>
              <a:rPr lang="pt-BR" sz="3500"/>
            </a:br>
            <a:r>
              <a:rPr lang="pt-BR" sz="3500"/>
              <a:t>(cultivo fixo)</a:t>
            </a:r>
          </a:p>
        </p:txBody>
      </p:sp>
      <p:pic>
        <p:nvPicPr>
          <p:cNvPr id="32771" name="Picture 3" descr="Tauchtropfkörper Antrie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34000"/>
          </a:blip>
          <a:srcRect/>
          <a:stretch>
            <a:fillRect/>
          </a:stretch>
        </p:blipFill>
        <p:spPr>
          <a:xfrm>
            <a:off x="1114425" y="1955800"/>
            <a:ext cx="7202488" cy="4902200"/>
          </a:xfr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2688" y="1484313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Biodiscos rotativos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838200"/>
            <a:ext cx="8369300" cy="1295400"/>
          </a:xfrm>
        </p:spPr>
        <p:txBody>
          <a:bodyPr/>
          <a:lstStyle/>
          <a:p>
            <a:pPr defTabSz="762000" eaLnBrk="1" hangingPunct="1"/>
            <a:r>
              <a:rPr lang="pt-BR" b="0">
                <a:solidFill>
                  <a:srgbClr val="332EFA"/>
                </a:solidFill>
              </a:rPr>
              <a:t>Eliminação biológica de nitrogênio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981200"/>
            <a:ext cx="8159750" cy="4114800"/>
          </a:xfrm>
        </p:spPr>
        <p:txBody>
          <a:bodyPr/>
          <a:lstStyle/>
          <a:p>
            <a:pPr defTabSz="762000" eaLnBrk="1" hangingPunct="1"/>
            <a:endParaRPr lang="pt-BR"/>
          </a:p>
          <a:p>
            <a:pPr defTabSz="762000" eaLnBrk="1" hangingPunct="1">
              <a:buClr>
                <a:srgbClr val="2464FC"/>
              </a:buClr>
              <a:buFont typeface="Wingdings" pitchFamily="2" charset="2"/>
              <a:buChar char="Ø"/>
            </a:pPr>
            <a:r>
              <a:rPr lang="pt-BR" sz="4700">
                <a:solidFill>
                  <a:srgbClr val="332EFA"/>
                </a:solidFill>
              </a:rPr>
              <a:t>Amonificação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4700">
                <a:solidFill>
                  <a:srgbClr val="332EFA"/>
                </a:solidFill>
              </a:rPr>
              <a:t>Nitrificação</a:t>
            </a:r>
          </a:p>
          <a:p>
            <a:pPr defTabSz="7620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4700">
                <a:solidFill>
                  <a:srgbClr val="FF3300"/>
                </a:solidFill>
              </a:rPr>
              <a:t>Desnitrificação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55688" y="457200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400" b="1">
                <a:solidFill>
                  <a:schemeClr val="hlink"/>
                </a:solidFill>
              </a:rPr>
              <a:t>Desnitrificação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03263" y="2133600"/>
            <a:ext cx="8088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pt-BR" sz="2400" b="1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793875"/>
            <a:ext cx="8651875" cy="4010025"/>
          </a:xfrm>
        </p:spPr>
        <p:txBody>
          <a:bodyPr/>
          <a:lstStyle/>
          <a:p>
            <a:pPr algn="just"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pt-BR" sz="2400" b="1"/>
              <a:t>Ao contrário da nitrificação durante a desnitrificação</a:t>
            </a:r>
          </a:p>
          <a:p>
            <a:pPr algn="just"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pt-BR" sz="2400" b="1"/>
              <a:t>ocorre uma redução das formas oxidadas de nitrogênio</a:t>
            </a:r>
          </a:p>
          <a:p>
            <a:pPr algn="just"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pt-BR" sz="2400" b="1"/>
              <a:t>(NO</a:t>
            </a:r>
            <a:r>
              <a:rPr lang="pt-BR" sz="2400" b="1" baseline="-25000"/>
              <a:t>3</a:t>
            </a:r>
            <a:r>
              <a:rPr lang="pt-BR" sz="2400" b="1"/>
              <a:t> e NO</a:t>
            </a:r>
            <a:r>
              <a:rPr lang="pt-BR" sz="2400" b="1" baseline="-25000"/>
              <a:t>2</a:t>
            </a:r>
            <a:r>
              <a:rPr lang="pt-BR" sz="2400" b="1"/>
              <a:t>) até o nitrogênio elementar (N</a:t>
            </a:r>
            <a:r>
              <a:rPr lang="pt-BR" sz="2400" b="1" baseline="-25000"/>
              <a:t>2</a:t>
            </a:r>
            <a:r>
              <a:rPr lang="pt-BR" sz="2400" b="1"/>
              <a:t>)</a:t>
            </a:r>
          </a:p>
          <a:p>
            <a:pPr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endParaRPr lang="pt-BR" sz="2400" b="1"/>
          </a:p>
          <a:p>
            <a:pPr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de-DE" sz="1900" b="1">
                <a:cs typeface="Times New Roman" pitchFamily="18" charset="0"/>
              </a:rPr>
              <a:t> </a:t>
            </a:r>
            <a:endParaRPr lang="pt-BR" sz="26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4868863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b="1"/>
              <a:t>NO</a:t>
            </a:r>
            <a:r>
              <a:rPr lang="de-DE" sz="2000" b="1" baseline="-25000"/>
              <a:t>3</a:t>
            </a:r>
            <a:r>
              <a:rPr lang="de-DE" sz="2000" b="1"/>
              <a:t> </a:t>
            </a:r>
            <a:r>
              <a:rPr lang="de-DE" sz="2000" b="1" baseline="30000">
                <a:cs typeface="Times New Roman" pitchFamily="18" charset="0"/>
              </a:rPr>
              <a:t>-</a:t>
            </a:r>
            <a:r>
              <a:rPr lang="de-DE" sz="2000" b="1">
                <a:cs typeface="Times New Roman" pitchFamily="18" charset="0"/>
              </a:rPr>
              <a:t> </a:t>
            </a:r>
            <a:r>
              <a:rPr lang="de-DE" sz="2000" b="1"/>
              <a:t>      </a:t>
            </a:r>
            <a:r>
              <a:rPr lang="pt-BR" sz="2000" b="1"/>
              <a:t>NO</a:t>
            </a:r>
            <a:r>
              <a:rPr lang="pt-BR" sz="2000" b="1" baseline="-25000"/>
              <a:t>2</a:t>
            </a:r>
            <a:r>
              <a:rPr lang="de-DE" sz="2000" b="1" baseline="30000">
                <a:cs typeface="Times New Roman" pitchFamily="18" charset="0"/>
              </a:rPr>
              <a:t>-</a:t>
            </a:r>
            <a:r>
              <a:rPr lang="de-DE" sz="2000" b="1">
                <a:cs typeface="Times New Roman" pitchFamily="18" charset="0"/>
              </a:rPr>
              <a:t> </a:t>
            </a:r>
            <a:r>
              <a:rPr lang="pt-BR" sz="2000" b="1"/>
              <a:t>        NO 		N</a:t>
            </a:r>
            <a:r>
              <a:rPr lang="pt-BR" sz="2000" b="1" baseline="-25000"/>
              <a:t>2</a:t>
            </a:r>
            <a:r>
              <a:rPr lang="pt-BR" sz="2000" b="1"/>
              <a:t>O 	      N</a:t>
            </a:r>
            <a:r>
              <a:rPr lang="pt-BR" sz="2000" b="1" baseline="-25000"/>
              <a:t>2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14425" y="5084763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112963" y="5084763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203575" y="5084763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643438" y="5084763"/>
            <a:ext cx="7318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Possibilidades Metabólicas de Degradação de Resíduos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81400" y="1524000"/>
            <a:ext cx="5562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latin typeface="Times New Roman" pitchFamily="18" charset="0"/>
              </a:rPr>
              <a:t>Substâncias orgânicas (BQO e DBO)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65488" y="2060575"/>
            <a:ext cx="2613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Times New Roman" pitchFamily="18" charset="0"/>
              </a:rPr>
              <a:t>Glicose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971800" y="1752600"/>
            <a:ext cx="533400" cy="685800"/>
          </a:xfrm>
          <a:prstGeom prst="curvedRightArrow">
            <a:avLst>
              <a:gd name="adj1" fmla="val 25714"/>
              <a:gd name="adj2" fmla="val 514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00400" y="2787650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rgbClr val="FF0000"/>
                </a:solidFill>
                <a:latin typeface="Times New Roman" pitchFamily="18" charset="0"/>
              </a:rPr>
              <a:t>Piruvato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5486400" y="2362200"/>
            <a:ext cx="457200" cy="6858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844675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Hidrólise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3141663"/>
            <a:ext cx="4325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Degradação Aeróbia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2100000">
            <a:off x="3492500" y="3500438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395288" y="3716338"/>
            <a:ext cx="2952750" cy="1757362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 i="1">
                <a:latin typeface="Times New Roman" pitchFamily="18" charset="0"/>
              </a:rPr>
              <a:t>Ciclo de</a:t>
            </a:r>
          </a:p>
          <a:p>
            <a:pPr algn="ctr"/>
            <a:r>
              <a:rPr lang="pt-BR" sz="2400" b="1" i="1">
                <a:latin typeface="Times New Roman" pitchFamily="18" charset="0"/>
              </a:rPr>
              <a:t>Krebs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50825" y="594995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i="1">
                <a:latin typeface="Times New Roman" pitchFamily="18" charset="0"/>
              </a:rPr>
              <a:t>CO</a:t>
            </a:r>
            <a:r>
              <a:rPr lang="pt-BR" sz="2400" b="1" i="1" baseline="-25000">
                <a:latin typeface="Times New Roman" pitchFamily="18" charset="0"/>
              </a:rPr>
              <a:t>2 +  </a:t>
            </a:r>
            <a:r>
              <a:rPr lang="pt-BR" sz="2400" b="1" i="1">
                <a:latin typeface="Times New Roman" pitchFamily="18" charset="0"/>
              </a:rPr>
              <a:t>H</a:t>
            </a:r>
            <a:r>
              <a:rPr lang="pt-BR" sz="2400" b="1" i="1" baseline="-25000">
                <a:latin typeface="Times New Roman" pitchFamily="18" charset="0"/>
              </a:rPr>
              <a:t>2</a:t>
            </a:r>
            <a:r>
              <a:rPr lang="pt-BR" sz="2400" b="1" i="1">
                <a:latin typeface="Times New Roman" pitchFamily="18" charset="0"/>
              </a:rPr>
              <a:t>O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63938" y="37893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i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pt-BR" sz="2400" b="1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pt-BR" sz="24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39750" y="5373688"/>
            <a:ext cx="609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2226746">
            <a:off x="5364163" y="3644900"/>
            <a:ext cx="266700" cy="722313"/>
          </a:xfrm>
          <a:prstGeom prst="downArrow">
            <a:avLst>
              <a:gd name="adj1" fmla="val 50000"/>
              <a:gd name="adj2" fmla="val 677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572000" y="3141663"/>
            <a:ext cx="503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Degradação Anaeróbia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211638" y="429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>
                <a:solidFill>
                  <a:srgbClr val="0000FF"/>
                </a:solidFill>
                <a:latin typeface="Times New Roman" pitchFamily="18" charset="0"/>
              </a:rPr>
              <a:t>Fermentação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651500" y="64008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>
                <a:latin typeface="Times New Roman" pitchFamily="18" charset="0"/>
              </a:rPr>
              <a:t> N</a:t>
            </a:r>
            <a:r>
              <a:rPr lang="pt-BR" sz="2400" b="1" i="1" baseline="-25000">
                <a:latin typeface="Times New Roman" pitchFamily="18" charset="0"/>
              </a:rPr>
              <a:t>2, </a:t>
            </a:r>
            <a:r>
              <a:rPr lang="pt-BR" sz="2400" b="1" i="1">
                <a:latin typeface="Times New Roman" pitchFamily="18" charset="0"/>
              </a:rPr>
              <a:t>Fe</a:t>
            </a:r>
            <a:r>
              <a:rPr lang="pt-BR" sz="2400" b="1" i="1" baseline="30000">
                <a:latin typeface="Times New Roman" pitchFamily="18" charset="0"/>
              </a:rPr>
              <a:t>+2</a:t>
            </a:r>
            <a:r>
              <a:rPr lang="pt-BR" sz="2400" b="1" i="1">
                <a:latin typeface="Times New Roman" pitchFamily="18" charset="0"/>
              </a:rPr>
              <a:t>, S</a:t>
            </a:r>
            <a:r>
              <a:rPr lang="pt-BR" sz="2400" b="1" i="1" baseline="30000">
                <a:latin typeface="Times New Roman" pitchFamily="18" charset="0"/>
              </a:rPr>
              <a:t>-2</a:t>
            </a:r>
            <a:endParaRPr lang="pt-BR" sz="2400" b="1" i="1">
              <a:latin typeface="Times New Roman" pitchFamily="18" charset="0"/>
            </a:endParaRPr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 rot="18623948" flipH="1">
            <a:off x="6894513" y="3554413"/>
            <a:ext cx="257175" cy="727075"/>
          </a:xfrm>
          <a:prstGeom prst="downArrow">
            <a:avLst>
              <a:gd name="adj1" fmla="val 50000"/>
              <a:gd name="adj2" fmla="val 706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588125" y="4149725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>
                <a:solidFill>
                  <a:srgbClr val="0000FF"/>
                </a:solidFill>
                <a:latin typeface="Times New Roman" pitchFamily="18" charset="0"/>
              </a:rPr>
              <a:t>Respiração anaeróbia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011863" y="227330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i="1">
                <a:solidFill>
                  <a:srgbClr val="0000FF"/>
                </a:solidFill>
                <a:latin typeface="Times New Roman" pitchFamily="18" charset="0"/>
              </a:rPr>
              <a:t>Glicólise</a:t>
            </a:r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 rot="472233">
            <a:off x="5148263" y="4724400"/>
            <a:ext cx="279400" cy="430213"/>
          </a:xfrm>
          <a:prstGeom prst="downArrow">
            <a:avLst>
              <a:gd name="adj1" fmla="val 50000"/>
              <a:gd name="adj2" fmla="val 384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 rot="472233">
            <a:off x="4787900" y="5949950"/>
            <a:ext cx="279400" cy="430213"/>
          </a:xfrm>
          <a:prstGeom prst="downArrow">
            <a:avLst>
              <a:gd name="adj1" fmla="val 50000"/>
              <a:gd name="adj2" fmla="val 384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 rot="472233">
            <a:off x="7397750" y="5967413"/>
            <a:ext cx="287338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24" name="AutoShape 28"/>
          <p:cNvSpPr>
            <a:spLocks noChangeArrowheads="1"/>
          </p:cNvSpPr>
          <p:nvPr/>
        </p:nvSpPr>
        <p:spPr bwMode="auto">
          <a:xfrm rot="472233">
            <a:off x="7451725" y="4868863"/>
            <a:ext cx="279400" cy="430212"/>
          </a:xfrm>
          <a:prstGeom prst="downArrow">
            <a:avLst>
              <a:gd name="adj1" fmla="val 50000"/>
              <a:gd name="adj2" fmla="val 384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562350" y="638175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imes New Roman" pitchFamily="18" charset="0"/>
              </a:rPr>
              <a:t>Lactato, acetato, butirato 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067175" y="5157788"/>
            <a:ext cx="2133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65000"/>
              </a:spcBef>
            </a:pPr>
            <a:r>
              <a:rPr lang="pt-BR" sz="2400" b="1" i="1">
                <a:solidFill>
                  <a:srgbClr val="FF3300"/>
                </a:solidFill>
                <a:latin typeface="Times New Roman" pitchFamily="18" charset="0"/>
              </a:rPr>
              <a:t>Compostos orgânicos (internos)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940425" y="5300663"/>
            <a:ext cx="35290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pt-BR" sz="2400" b="1" i="1">
                <a:solidFill>
                  <a:srgbClr val="FF3300"/>
                </a:solidFill>
                <a:latin typeface="Times New Roman" pitchFamily="18" charset="0"/>
              </a:rPr>
              <a:t>Compostos inorgânicos (externos) 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CO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-2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; NO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;Fe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+3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;SO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  <p:bldP spid="29701" grpId="0" animBg="1"/>
      <p:bldP spid="29702" grpId="0" autoUpdateAnimBg="0"/>
      <p:bldP spid="29703" grpId="0" animBg="1"/>
      <p:bldP spid="29704" grpId="0" autoUpdateAnimBg="0"/>
      <p:bldP spid="29705" grpId="0" autoUpdateAnimBg="0"/>
      <p:bldP spid="29706" grpId="0" animBg="1"/>
      <p:bldP spid="29707" grpId="0" animBg="1" autoUpdateAnimBg="0"/>
      <p:bldP spid="29708" grpId="0" autoUpdateAnimBg="0"/>
      <p:bldP spid="29709" grpId="0" autoUpdateAnimBg="0"/>
      <p:bldP spid="29710" grpId="0" animBg="1"/>
      <p:bldP spid="29712" grpId="0" animBg="1"/>
      <p:bldP spid="29713" grpId="0" autoUpdateAnimBg="0"/>
      <p:bldP spid="29714" grpId="0" autoUpdateAnimBg="0"/>
      <p:bldP spid="29715" grpId="0" autoUpdateAnimBg="0"/>
      <p:bldP spid="29717" grpId="0" animBg="1"/>
      <p:bldP spid="29719" grpId="0" autoUpdateAnimBg="0"/>
      <p:bldP spid="29720" grpId="0"/>
      <p:bldP spid="29721" grpId="0" animBg="1"/>
      <p:bldP spid="29722" grpId="0" animBg="1"/>
      <p:bldP spid="29723" grpId="0" animBg="1"/>
      <p:bldP spid="29724" grpId="0" animBg="1"/>
      <p:bldP spid="29725" grpId="0"/>
      <p:bldP spid="29726" grpId="0" autoUpdateAnimBg="0"/>
      <p:bldP spid="2972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55688" y="457200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400" b="1">
                <a:solidFill>
                  <a:schemeClr val="hlink"/>
                </a:solidFill>
              </a:rPr>
              <a:t>Desnitrificação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03263" y="2133600"/>
            <a:ext cx="8088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pt-BR" sz="2400" b="1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defTabSz="762000" eaLnBrk="1" hangingPunct="1"/>
            <a:r>
              <a:rPr lang="pt-BR"/>
              <a:t>Estequiometria da desnitrificação com o ácido acético (teórica):</a:t>
            </a:r>
          </a:p>
          <a:p>
            <a:pPr defTabSz="762000" eaLnBrk="1" hangingPunct="1"/>
            <a:endParaRPr lang="pt-BR"/>
          </a:p>
          <a:p>
            <a:pPr defTabSz="762000" eaLnBrk="1" hangingPunct="1">
              <a:buFont typeface="Wingdings" pitchFamily="2" charset="2"/>
              <a:buNone/>
            </a:pPr>
            <a:r>
              <a:rPr lang="pt-BR" sz="2600"/>
              <a:t>8NO</a:t>
            </a:r>
            <a:r>
              <a:rPr lang="pt-BR" sz="2600" baseline="-25000"/>
              <a:t>3</a:t>
            </a:r>
            <a:r>
              <a:rPr lang="pt-BR" sz="2600" baseline="30000"/>
              <a:t>-</a:t>
            </a:r>
            <a:r>
              <a:rPr lang="pt-BR" sz="2600"/>
              <a:t>  + 5CH</a:t>
            </a:r>
            <a:r>
              <a:rPr lang="pt-BR" sz="2600" baseline="-25000"/>
              <a:t>3</a:t>
            </a:r>
            <a:r>
              <a:rPr lang="pt-BR" sz="2600"/>
              <a:t>COOH        4N</a:t>
            </a:r>
            <a:r>
              <a:rPr lang="pt-BR" sz="2600" baseline="-25000"/>
              <a:t>2</a:t>
            </a:r>
            <a:r>
              <a:rPr lang="pt-BR" sz="2600"/>
              <a:t>  +   6H</a:t>
            </a:r>
            <a:r>
              <a:rPr lang="pt-BR" sz="2600" baseline="-25000"/>
              <a:t>2</a:t>
            </a:r>
            <a:r>
              <a:rPr lang="pt-BR" sz="2600"/>
              <a:t>O  +  10 CO</a:t>
            </a:r>
            <a:r>
              <a:rPr lang="pt-BR" sz="2600" baseline="-25000"/>
              <a:t>2</a:t>
            </a:r>
            <a:r>
              <a:rPr lang="pt-BR" sz="2600"/>
              <a:t>  + 8OH</a:t>
            </a:r>
            <a:r>
              <a:rPr lang="pt-BR" sz="2600" baseline="30000"/>
              <a:t>-</a:t>
            </a:r>
            <a:r>
              <a:rPr lang="pt-BR"/>
              <a:t>      		</a:t>
            </a:r>
          </a:p>
          <a:p>
            <a:pPr defTabSz="762000" eaLnBrk="1" hangingPunct="1">
              <a:buFont typeface="Wingdings" pitchFamily="2" charset="2"/>
              <a:buNone/>
            </a:pPr>
            <a:r>
              <a:rPr lang="pt-BR"/>
              <a:t>									</a:t>
            </a:r>
            <a:r>
              <a:rPr lang="pt-BR">
                <a:sym typeface="Symbol" pitchFamily="18" charset="2"/>
              </a:rPr>
              <a:t></a:t>
            </a:r>
            <a:r>
              <a:rPr lang="pt-BR"/>
              <a:t>G= -3915,0 kJ</a:t>
            </a:r>
          </a:p>
          <a:p>
            <a:pPr defTabSz="762000" eaLnBrk="1" hangingPunct="1">
              <a:buFont typeface="Wingdings" pitchFamily="2" charset="2"/>
              <a:buNone/>
            </a:pPr>
            <a:endParaRPr lang="pt-B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276600" y="3860800"/>
            <a:ext cx="531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00113" y="341313"/>
            <a:ext cx="7173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>
              <a:buFont typeface="Wingdings" pitchFamily="2" charset="2"/>
              <a:buChar char="Ø"/>
            </a:pPr>
            <a:r>
              <a:rPr lang="pt-BR" sz="4400" b="1">
                <a:solidFill>
                  <a:schemeClr val="hlink"/>
                </a:solidFill>
              </a:rPr>
              <a:t>Desnitrificação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03263" y="2133600"/>
            <a:ext cx="8088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pt-BR" sz="2400" b="1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651875" cy="5064125"/>
          </a:xfrm>
        </p:spPr>
        <p:txBody>
          <a:bodyPr/>
          <a:lstStyle/>
          <a:p>
            <a:pPr algn="just"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pt-BR" sz="2500" b="1"/>
              <a:t>	As bactérias desnitrificantes são heterotróficas e estão presentes na maior parte dos sistemas de tratamento de efluentes convencionais.</a:t>
            </a:r>
          </a:p>
          <a:p>
            <a:pPr algn="just" defTabSz="762000"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pt-BR" sz="2500" b="1"/>
              <a:t> </a:t>
            </a:r>
            <a:r>
              <a:rPr lang="pt-BR" sz="2500" b="1" u="sng">
                <a:solidFill>
                  <a:schemeClr val="hlink"/>
                </a:solidFill>
              </a:rPr>
              <a:t>Condições para a desnitrificação:</a:t>
            </a:r>
          </a:p>
          <a:p>
            <a:pPr algn="just" defTabSz="762000" eaLnBrk="1" hangingPunct="1">
              <a:spcBef>
                <a:spcPct val="50000"/>
              </a:spcBef>
              <a:buSzTx/>
            </a:pPr>
            <a:r>
              <a:rPr lang="pt-BR" sz="2500" b="1"/>
              <a:t>Ambiente anóxico: o íon nitrato  atua como aceptor de elétrons;</a:t>
            </a:r>
          </a:p>
          <a:p>
            <a:pPr algn="just" defTabSz="762000" eaLnBrk="1" hangingPunct="1">
              <a:spcBef>
                <a:spcPct val="50000"/>
              </a:spcBef>
              <a:buSzTx/>
            </a:pPr>
            <a:r>
              <a:rPr lang="pt-BR" sz="2500" b="1"/>
              <a:t>Disponibilidade de DBO (doadores de elétrons)</a:t>
            </a:r>
          </a:p>
          <a:p>
            <a:pPr marL="342900" lvl="1" indent="-342900" algn="just" defTabSz="762000" eaLnBrk="1" hangingPunct="1">
              <a:spcBef>
                <a:spcPct val="50000"/>
              </a:spcBef>
              <a:buClr>
                <a:schemeClr val="tx2"/>
              </a:buClr>
              <a:buSzTx/>
            </a:pPr>
            <a:r>
              <a:rPr lang="pt-BR" b="1"/>
              <a:t>Na literatura são encontrados valores DBO:N = 2 a 12</a:t>
            </a:r>
          </a:p>
          <a:p>
            <a:pPr algn="just" defTabSz="762000" eaLnBrk="1" hangingPunct="1">
              <a:spcBef>
                <a:spcPct val="50000"/>
              </a:spcBef>
              <a:buSzTx/>
            </a:pPr>
            <a:r>
              <a:rPr lang="pt-BR" sz="2500" b="1"/>
              <a:t>pH entre 7 e 8</a:t>
            </a:r>
          </a:p>
          <a:p>
            <a:pPr defTabSz="762000" eaLnBrk="1" hangingPunct="1"/>
            <a:endParaRPr lang="pt-BR" sz="25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73113" y="2743200"/>
            <a:ext cx="3306762" cy="281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762000"/>
            <a:ext cx="8932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/>
            <a:r>
              <a:rPr lang="pt-BR" sz="4000" b="1">
                <a:solidFill>
                  <a:srgbClr val="2464FC"/>
                </a:solidFill>
              </a:rPr>
              <a:t>Eliminação Biológica de Nitrogênio Clássica em Tratamentos de Efluentes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2588" y="1866900"/>
            <a:ext cx="111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Amônio</a:t>
            </a:r>
            <a:endParaRPr lang="pt-BR" sz="2000" b="1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3738" y="1866900"/>
            <a:ext cx="319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Nitrito               Nitrato</a:t>
            </a:r>
            <a:endParaRPr lang="pt-BR" sz="2000" b="1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034213" y="1905000"/>
            <a:ext cx="2671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Nitrogênio molecular</a:t>
            </a:r>
            <a:endParaRPr lang="pt-BR" sz="2000" b="1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42975" y="3019425"/>
            <a:ext cx="606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NH</a:t>
            </a:r>
            <a:endParaRPr lang="pt-BR" sz="2000" b="1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406525" y="3211513"/>
            <a:ext cx="217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1900">
                <a:solidFill>
                  <a:srgbClr val="000000"/>
                </a:solidFill>
              </a:rPr>
              <a:t>4</a:t>
            </a:r>
            <a:endParaRPr lang="pt-BR" sz="2000" b="1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528763" y="3019425"/>
            <a:ext cx="249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-</a:t>
            </a:r>
            <a:endParaRPr lang="pt-BR" sz="2000" b="1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635125" y="3019425"/>
            <a:ext cx="374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</a:t>
            </a:r>
            <a:endParaRPr lang="pt-BR" sz="2000" b="1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057525" y="3019425"/>
            <a:ext cx="6223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NO</a:t>
            </a:r>
            <a:endParaRPr lang="pt-BR" sz="2000" b="1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36950" y="3211513"/>
            <a:ext cx="217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1900">
                <a:solidFill>
                  <a:srgbClr val="000000"/>
                </a:solidFill>
              </a:rPr>
              <a:t>2</a:t>
            </a:r>
            <a:endParaRPr lang="pt-BR" sz="2000" b="1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659188" y="3019425"/>
            <a:ext cx="249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-</a:t>
            </a:r>
            <a:endParaRPr lang="pt-BR" sz="2000" b="1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765550" y="3019425"/>
            <a:ext cx="14382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            </a:t>
            </a:r>
            <a:endParaRPr lang="pt-BR" sz="2000" b="1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111750" y="3019425"/>
            <a:ext cx="6223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NO</a:t>
            </a:r>
            <a:endParaRPr lang="pt-BR" sz="2000" b="1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591175" y="3211513"/>
            <a:ext cx="217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1900">
                <a:solidFill>
                  <a:srgbClr val="000000"/>
                </a:solidFill>
              </a:rPr>
              <a:t>3</a:t>
            </a:r>
            <a:endParaRPr lang="pt-BR" sz="2000" b="1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713413" y="3019425"/>
            <a:ext cx="249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-</a:t>
            </a:r>
            <a:endParaRPr lang="pt-BR" sz="2000" b="1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5819775" y="3019425"/>
            <a:ext cx="374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</a:t>
            </a:r>
            <a:endParaRPr lang="pt-BR" sz="2000" b="1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63600" y="3871913"/>
            <a:ext cx="1274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 b="1">
                <a:solidFill>
                  <a:schemeClr val="hlink"/>
                </a:solidFill>
              </a:rPr>
              <a:t>Nitrificação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111750" y="3787775"/>
            <a:ext cx="6223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NO</a:t>
            </a:r>
            <a:endParaRPr lang="pt-BR" sz="2000" b="1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591175" y="3979863"/>
            <a:ext cx="217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1900">
                <a:solidFill>
                  <a:srgbClr val="000000"/>
                </a:solidFill>
              </a:rPr>
              <a:t>3</a:t>
            </a:r>
            <a:endParaRPr lang="pt-BR" sz="2000" b="1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713413" y="3787775"/>
            <a:ext cx="249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-</a:t>
            </a:r>
            <a:endParaRPr lang="pt-BR" sz="2000" b="1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819775" y="3787775"/>
            <a:ext cx="374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</a:t>
            </a:r>
            <a:endParaRPr lang="pt-BR" sz="2000" b="1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7656513" y="3787775"/>
            <a:ext cx="3730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800">
                <a:solidFill>
                  <a:srgbClr val="000000"/>
                </a:solidFill>
              </a:rPr>
              <a:t>N</a:t>
            </a:r>
            <a:endParaRPr lang="pt-BR" sz="2000" b="1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888288" y="3979863"/>
            <a:ext cx="696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1900">
                <a:solidFill>
                  <a:srgbClr val="000000"/>
                </a:solidFill>
              </a:rPr>
              <a:t>2        </a:t>
            </a:r>
            <a:endParaRPr lang="pt-BR" sz="2000" b="1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863600" y="4256088"/>
            <a:ext cx="246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 b="1">
                <a:solidFill>
                  <a:srgbClr val="000000"/>
                </a:solidFill>
              </a:rPr>
              <a:t>Bactérias autotróficas</a:t>
            </a:r>
            <a:endParaRPr lang="pt-BR" sz="2000" b="1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885825" y="4679950"/>
            <a:ext cx="232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>
                <a:solidFill>
                  <a:srgbClr val="000000"/>
                </a:solidFill>
              </a:rPr>
              <a:t>Presença de oxigênio </a:t>
            </a:r>
            <a:endParaRPr lang="pt-BR" sz="2000" b="1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111750" y="4673600"/>
            <a:ext cx="167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 b="1">
                <a:solidFill>
                  <a:schemeClr val="hlink"/>
                </a:solidFill>
              </a:rPr>
              <a:t>Desnitrificação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885825" y="5043488"/>
            <a:ext cx="2957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>
                <a:solidFill>
                  <a:srgbClr val="000000"/>
                </a:solidFill>
              </a:rPr>
              <a:t>Ausência substrato orgânico</a:t>
            </a:r>
            <a:endParaRPr lang="pt-BR" sz="2000" b="1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5111750" y="5037138"/>
            <a:ext cx="268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 b="1">
                <a:solidFill>
                  <a:srgbClr val="000000"/>
                </a:solidFill>
              </a:rPr>
              <a:t>Bactérias heterotróficas</a:t>
            </a:r>
            <a:endParaRPr lang="pt-BR" sz="2000" b="1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111750" y="5461000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>
                <a:solidFill>
                  <a:srgbClr val="000000"/>
                </a:solidFill>
              </a:rPr>
              <a:t>Presença de substrato orgânico</a:t>
            </a:r>
            <a:endParaRPr lang="pt-BR" sz="2000" b="1"/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5111750" y="5824538"/>
            <a:ext cx="223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pt-BR" sz="2000">
                <a:solidFill>
                  <a:srgbClr val="000000"/>
                </a:solidFill>
              </a:rPr>
              <a:t>Ausência de oxigênio</a:t>
            </a:r>
            <a:endParaRPr lang="pt-BR" sz="2000" b="1"/>
          </a:p>
        </p:txBody>
      </p:sp>
      <p:sp>
        <p:nvSpPr>
          <p:cNvPr id="37921" name="AutoShape 33"/>
          <p:cNvSpPr>
            <a:spLocks noChangeArrowheads="1"/>
          </p:cNvSpPr>
          <p:nvPr/>
        </p:nvSpPr>
        <p:spPr bwMode="auto">
          <a:xfrm>
            <a:off x="2109788" y="3048000"/>
            <a:ext cx="774700" cy="304800"/>
          </a:xfrm>
          <a:prstGeom prst="rightArrow">
            <a:avLst>
              <a:gd name="adj1" fmla="val 50000"/>
              <a:gd name="adj2" fmla="val 635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922" name="AutoShape 34"/>
          <p:cNvSpPr>
            <a:spLocks noChangeArrowheads="1"/>
          </p:cNvSpPr>
          <p:nvPr/>
        </p:nvSpPr>
        <p:spPr bwMode="auto">
          <a:xfrm>
            <a:off x="4219575" y="3048000"/>
            <a:ext cx="774700" cy="304800"/>
          </a:xfrm>
          <a:prstGeom prst="rightArrow">
            <a:avLst>
              <a:gd name="adj1" fmla="val 50000"/>
              <a:gd name="adj2" fmla="val 635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923" name="AutoShape 35"/>
          <p:cNvSpPr>
            <a:spLocks noChangeArrowheads="1"/>
          </p:cNvSpPr>
          <p:nvPr/>
        </p:nvSpPr>
        <p:spPr bwMode="auto">
          <a:xfrm>
            <a:off x="6299200" y="3886200"/>
            <a:ext cx="1016000" cy="263525"/>
          </a:xfrm>
          <a:prstGeom prst="rightArrow">
            <a:avLst>
              <a:gd name="adj1" fmla="val 50000"/>
              <a:gd name="adj2" fmla="val 963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8159750" y="3505200"/>
            <a:ext cx="422275" cy="685800"/>
          </a:xfrm>
          <a:prstGeom prst="upArrow">
            <a:avLst>
              <a:gd name="adj1" fmla="val 50000"/>
              <a:gd name="adj2" fmla="val 406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-399257" y="271821"/>
            <a:ext cx="8932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/>
            <a:r>
              <a:rPr lang="pt-BR" sz="2800" b="1" dirty="0">
                <a:solidFill>
                  <a:srgbClr val="2464FC"/>
                </a:solidFill>
              </a:rPr>
              <a:t>Esquema de uma Planta de Tratamento para a Eliminação Biológica de Nitrogênio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067175" y="2597150"/>
            <a:ext cx="2732088" cy="1968500"/>
          </a:xfrm>
          <a:prstGeom prst="rect">
            <a:avLst/>
          </a:prstGeom>
          <a:solidFill>
            <a:srgbClr val="6DFFD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323975" y="2597150"/>
            <a:ext cx="2590800" cy="1968500"/>
          </a:xfrm>
          <a:prstGeom prst="rect">
            <a:avLst/>
          </a:prstGeom>
          <a:solidFill>
            <a:srgbClr val="FFB38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7304088" y="2825750"/>
            <a:ext cx="1182687" cy="1435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263525" y="3505200"/>
            <a:ext cx="1547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795588" y="3505200"/>
            <a:ext cx="16891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5327650" y="3505200"/>
            <a:ext cx="4921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6734175" y="3505200"/>
            <a:ext cx="7048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8353425" y="3505200"/>
            <a:ext cx="280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6945313" y="35052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 flipH="1">
            <a:off x="2162175" y="5334000"/>
            <a:ext cx="47831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V="1">
            <a:off x="2162175" y="42672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2795588" y="4038600"/>
            <a:ext cx="6334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flipV="1">
            <a:off x="3640138" y="2057400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>
            <a:off x="7931150" y="4267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 flipH="1">
            <a:off x="827088" y="5867400"/>
            <a:ext cx="7104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30" name="Line 19"/>
          <p:cNvSpPr>
            <a:spLocks noChangeShapeType="1"/>
          </p:cNvSpPr>
          <p:nvPr/>
        </p:nvSpPr>
        <p:spPr bwMode="auto">
          <a:xfrm flipV="1">
            <a:off x="827088" y="39624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8931" name="Line 20"/>
          <p:cNvSpPr>
            <a:spLocks noChangeShapeType="1"/>
          </p:cNvSpPr>
          <p:nvPr/>
        </p:nvSpPr>
        <p:spPr bwMode="auto">
          <a:xfrm>
            <a:off x="827088" y="396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>
            <a:off x="8634413" y="35052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142875" y="908050"/>
            <a:ext cx="89662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7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3200" b="1" dirty="0">
              <a:solidFill>
                <a:srgbClr val="081D58"/>
              </a:solidFill>
            </a:endParaRP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600" dirty="0">
                <a:latin typeface="Times New Roman" pitchFamily="18" charset="0"/>
              </a:rPr>
              <a:t>      </a:t>
            </a:r>
            <a:r>
              <a:rPr lang="pt-BR" sz="2800" dirty="0">
                <a:latin typeface="Times New Roman" pitchFamily="18" charset="0"/>
              </a:rPr>
              <a:t>	</a:t>
            </a:r>
            <a:r>
              <a:rPr lang="pt-BR" sz="2400" b="1" dirty="0">
                <a:solidFill>
                  <a:srgbClr val="660033"/>
                </a:solidFill>
              </a:rPr>
              <a:t>Substrato orgânico			      Oxigênio</a:t>
            </a:r>
          </a:p>
          <a:p>
            <a:pPr eaLnBrk="0" hangingPunct="0">
              <a:lnSpc>
                <a:spcPct val="7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400" b="1" dirty="0">
                <a:solidFill>
                  <a:srgbClr val="660033"/>
                </a:solidFill>
              </a:rPr>
              <a:t>	ausência de oxigênio</a:t>
            </a:r>
            <a:r>
              <a:rPr lang="pt-BR" sz="2400" b="1" i="1" dirty="0">
                <a:solidFill>
                  <a:srgbClr val="660033"/>
                </a:solidFill>
              </a:rPr>
              <a:t>             </a:t>
            </a:r>
            <a:r>
              <a:rPr lang="pt-BR" sz="2400" b="1" dirty="0">
                <a:solidFill>
                  <a:srgbClr val="660033"/>
                </a:solidFill>
              </a:rPr>
              <a:t>pouco substrato orgânico</a:t>
            </a:r>
            <a:endParaRPr lang="pt-BR" sz="2400" i="1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400" dirty="0">
                <a:latin typeface="Times New Roman" pitchFamily="18" charset="0"/>
              </a:rPr>
              <a:t>					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800" dirty="0">
                <a:latin typeface="Times New Roman" pitchFamily="18" charset="0"/>
              </a:rPr>
              <a:t>	      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000" b="1" dirty="0"/>
              <a:t>Afluente</a:t>
            </a:r>
            <a:r>
              <a:rPr lang="pt-BR" sz="2000" dirty="0"/>
              <a:t>	</a:t>
            </a:r>
            <a:r>
              <a:rPr lang="pt-BR" sz="2000" b="1" dirty="0"/>
              <a:t>        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000" b="1" dirty="0"/>
              <a:t>	        NH</a:t>
            </a:r>
            <a:r>
              <a:rPr lang="pt-BR" sz="2000" b="1" baseline="-25000" dirty="0"/>
              <a:t>4</a:t>
            </a:r>
            <a:r>
              <a:rPr lang="pt-BR" sz="2000" b="1" dirty="0"/>
              <a:t>-N	    NH</a:t>
            </a:r>
            <a:r>
              <a:rPr lang="pt-BR" sz="2000" b="1" baseline="-25000" dirty="0"/>
              <a:t>4</a:t>
            </a:r>
            <a:r>
              <a:rPr lang="pt-BR" sz="2000" b="1" dirty="0"/>
              <a:t>-N</a:t>
            </a:r>
            <a:r>
              <a:rPr lang="pt-BR" sz="2000" dirty="0"/>
              <a:t>           </a:t>
            </a:r>
            <a:r>
              <a:rPr lang="pt-BR" sz="2000" b="1" dirty="0"/>
              <a:t>NO</a:t>
            </a:r>
            <a:r>
              <a:rPr lang="pt-BR" sz="2000" b="1" baseline="-25000" dirty="0"/>
              <a:t>3</a:t>
            </a:r>
            <a:r>
              <a:rPr lang="pt-BR" sz="2000" b="1" dirty="0"/>
              <a:t>-N	           NO</a:t>
            </a:r>
            <a:r>
              <a:rPr lang="pt-BR" sz="2000" b="1" baseline="-25000" dirty="0"/>
              <a:t>3</a:t>
            </a:r>
            <a:r>
              <a:rPr lang="pt-BR" sz="2000" b="1" dirty="0"/>
              <a:t>-N-orgânico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000" b="1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000" b="1" dirty="0"/>
              <a:t>	        NO</a:t>
            </a:r>
            <a:r>
              <a:rPr lang="pt-BR" sz="2000" b="1" baseline="-25000" dirty="0"/>
              <a:t>3</a:t>
            </a:r>
            <a:r>
              <a:rPr lang="pt-BR" sz="2000" b="1" dirty="0"/>
              <a:t>-N             N</a:t>
            </a:r>
            <a:r>
              <a:rPr lang="pt-BR" sz="2000" b="1" baseline="-25000" dirty="0"/>
              <a:t>2							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000" b="1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000" b="1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000" b="1" baseline="-25000" dirty="0"/>
              <a:t>								            Efluente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000" b="1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000" b="1" baseline="-25000" dirty="0"/>
              <a:t>		recirculação interna</a:t>
            </a:r>
            <a:endParaRPr lang="pt-BR" sz="2200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200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200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200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200" baseline="-25000" dirty="0"/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r>
              <a:rPr lang="pt-BR" sz="2200" baseline="-25000" dirty="0"/>
              <a:t>		recirculação do lodo</a:t>
            </a:r>
          </a:p>
          <a:p>
            <a:pPr eaLnBrk="0" hangingPunct="0">
              <a:lnSpc>
                <a:spcPct val="90000"/>
              </a:lnSpc>
              <a:buSzPct val="100000"/>
              <a:tabLst>
                <a:tab pos="1524000" algn="l"/>
                <a:tab pos="2476500" algn="l"/>
                <a:tab pos="4564063" algn="l"/>
                <a:tab pos="5248275" algn="l"/>
              </a:tabLst>
            </a:pPr>
            <a:endParaRPr lang="pt-BR" sz="2200" baseline="-250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799819" y="2467390"/>
            <a:ext cx="7696200" cy="2717800"/>
            <a:chOff x="657" y="2024"/>
            <a:chExt cx="4848" cy="1712"/>
          </a:xfrm>
        </p:grpSpPr>
        <p:sp>
          <p:nvSpPr>
            <p:cNvPr id="39944" name="Line 4"/>
            <p:cNvSpPr>
              <a:spLocks noChangeShapeType="1"/>
            </p:cNvSpPr>
            <p:nvPr/>
          </p:nvSpPr>
          <p:spPr bwMode="auto">
            <a:xfrm>
              <a:off x="1680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45" name="Rectangle 5"/>
            <p:cNvSpPr>
              <a:spLocks noChangeArrowheads="1"/>
            </p:cNvSpPr>
            <p:nvPr/>
          </p:nvSpPr>
          <p:spPr bwMode="auto">
            <a:xfrm>
              <a:off x="1665" y="2526"/>
              <a:ext cx="43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46" name="Text Box 6"/>
            <p:cNvSpPr txBox="1">
              <a:spLocks noChangeArrowheads="1"/>
            </p:cNvSpPr>
            <p:nvPr/>
          </p:nvSpPr>
          <p:spPr bwMode="auto">
            <a:xfrm>
              <a:off x="1579" y="30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2000" dirty="0">
                  <a:latin typeface="Times New Roman" pitchFamily="18" charset="0"/>
                </a:rPr>
                <a:t>ANOX</a:t>
              </a:r>
            </a:p>
          </p:txBody>
        </p:sp>
        <p:grpSp>
          <p:nvGrpSpPr>
            <p:cNvPr id="39947" name="Group 7"/>
            <p:cNvGrpSpPr>
              <a:grpSpLocks/>
            </p:cNvGrpSpPr>
            <p:nvPr/>
          </p:nvGrpSpPr>
          <p:grpSpPr bwMode="auto">
            <a:xfrm>
              <a:off x="657" y="2024"/>
              <a:ext cx="4848" cy="1712"/>
              <a:chOff x="657" y="2024"/>
              <a:chExt cx="4848" cy="1712"/>
            </a:xfrm>
          </p:grpSpPr>
          <p:sp>
            <p:nvSpPr>
              <p:cNvPr id="39948" name="Line 8"/>
              <p:cNvSpPr>
                <a:spLocks noChangeShapeType="1"/>
              </p:cNvSpPr>
              <p:nvPr/>
            </p:nvSpPr>
            <p:spPr bwMode="auto">
              <a:xfrm>
                <a:off x="4558" y="3067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9" name="Line 9"/>
              <p:cNvSpPr>
                <a:spLocks noChangeShapeType="1"/>
              </p:cNvSpPr>
              <p:nvPr/>
            </p:nvSpPr>
            <p:spPr bwMode="auto">
              <a:xfrm flipH="1">
                <a:off x="1519" y="2296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0" name="Text Box 10"/>
              <p:cNvSpPr txBox="1">
                <a:spLocks noChangeArrowheads="1"/>
              </p:cNvSpPr>
              <p:nvPr/>
            </p:nvSpPr>
            <p:spPr bwMode="auto">
              <a:xfrm>
                <a:off x="657" y="2341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Q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1"/>
              <p:cNvSpPr>
                <a:spLocks noChangeArrowheads="1"/>
              </p:cNvSpPr>
              <p:nvPr/>
            </p:nvSpPr>
            <p:spPr bwMode="auto">
              <a:xfrm>
                <a:off x="945" y="2526"/>
                <a:ext cx="432" cy="4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2" name="Rectangle 12"/>
              <p:cNvSpPr>
                <a:spLocks noChangeArrowheads="1"/>
              </p:cNvSpPr>
              <p:nvPr/>
            </p:nvSpPr>
            <p:spPr bwMode="auto">
              <a:xfrm>
                <a:off x="2337" y="2526"/>
                <a:ext cx="432" cy="48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3" name="Rectangle 13"/>
              <p:cNvSpPr>
                <a:spLocks noChangeArrowheads="1"/>
              </p:cNvSpPr>
              <p:nvPr/>
            </p:nvSpPr>
            <p:spPr bwMode="auto">
              <a:xfrm>
                <a:off x="3009" y="2526"/>
                <a:ext cx="432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4" name="Rectangle 14"/>
              <p:cNvSpPr>
                <a:spLocks noChangeArrowheads="1"/>
              </p:cNvSpPr>
              <p:nvPr/>
            </p:nvSpPr>
            <p:spPr bwMode="auto">
              <a:xfrm>
                <a:off x="3681" y="2526"/>
                <a:ext cx="432" cy="48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5" name="Line 15"/>
              <p:cNvSpPr>
                <a:spLocks noChangeShapeType="1"/>
              </p:cNvSpPr>
              <p:nvPr/>
            </p:nvSpPr>
            <p:spPr bwMode="auto">
              <a:xfrm>
                <a:off x="2097" y="267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6" name="Line 16"/>
              <p:cNvSpPr>
                <a:spLocks noChangeShapeType="1"/>
              </p:cNvSpPr>
              <p:nvPr/>
            </p:nvSpPr>
            <p:spPr bwMode="auto">
              <a:xfrm>
                <a:off x="2769" y="267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7" name="Line 17"/>
              <p:cNvSpPr>
                <a:spLocks noChangeShapeType="1"/>
              </p:cNvSpPr>
              <p:nvPr/>
            </p:nvSpPr>
            <p:spPr bwMode="auto">
              <a:xfrm>
                <a:off x="3441" y="267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8" name="Line 18"/>
              <p:cNvSpPr>
                <a:spLocks noChangeShapeType="1"/>
              </p:cNvSpPr>
              <p:nvPr/>
            </p:nvSpPr>
            <p:spPr bwMode="auto">
              <a:xfrm>
                <a:off x="4113" y="267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59" name="Line 19"/>
              <p:cNvSpPr>
                <a:spLocks noChangeShapeType="1"/>
              </p:cNvSpPr>
              <p:nvPr/>
            </p:nvSpPr>
            <p:spPr bwMode="auto">
              <a:xfrm>
                <a:off x="657" y="267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0" name="AutoShape 20"/>
              <p:cNvSpPr>
                <a:spLocks noChangeArrowheads="1"/>
              </p:cNvSpPr>
              <p:nvPr/>
            </p:nvSpPr>
            <p:spPr bwMode="auto">
              <a:xfrm>
                <a:off x="4353" y="2526"/>
                <a:ext cx="384" cy="528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1" name="Line 21"/>
              <p:cNvSpPr>
                <a:spLocks noChangeShapeType="1"/>
              </p:cNvSpPr>
              <p:nvPr/>
            </p:nvSpPr>
            <p:spPr bwMode="auto">
              <a:xfrm flipH="1">
                <a:off x="801" y="3582"/>
                <a:ext cx="3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2" name="Line 22"/>
              <p:cNvSpPr>
                <a:spLocks noChangeShapeType="1"/>
              </p:cNvSpPr>
              <p:nvPr/>
            </p:nvSpPr>
            <p:spPr bwMode="auto">
              <a:xfrm flipV="1">
                <a:off x="801" y="2670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3" name="Line 23"/>
              <p:cNvSpPr>
                <a:spLocks noChangeShapeType="1"/>
              </p:cNvSpPr>
              <p:nvPr/>
            </p:nvSpPr>
            <p:spPr bwMode="auto">
              <a:xfrm flipV="1">
                <a:off x="2865" y="228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4" name="Line 24"/>
              <p:cNvSpPr>
                <a:spLocks noChangeShapeType="1"/>
              </p:cNvSpPr>
              <p:nvPr/>
            </p:nvSpPr>
            <p:spPr bwMode="auto">
              <a:xfrm>
                <a:off x="1521" y="228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65" name="Text Box 25"/>
              <p:cNvSpPr txBox="1">
                <a:spLocks noChangeArrowheads="1"/>
              </p:cNvSpPr>
              <p:nvPr/>
            </p:nvSpPr>
            <p:spPr bwMode="auto">
              <a:xfrm>
                <a:off x="1991" y="3351"/>
                <a:ext cx="11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Reciclo de lodo</a:t>
                </a:r>
              </a:p>
            </p:txBody>
          </p:sp>
          <p:sp>
            <p:nvSpPr>
              <p:cNvPr id="39966" name="Text Box 26"/>
              <p:cNvSpPr txBox="1">
                <a:spLocks noChangeArrowheads="1"/>
              </p:cNvSpPr>
              <p:nvPr/>
            </p:nvSpPr>
            <p:spPr bwMode="auto">
              <a:xfrm>
                <a:off x="1521" y="2024"/>
                <a:ext cx="1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Reciclo de efluente</a:t>
                </a:r>
              </a:p>
            </p:txBody>
          </p:sp>
          <p:sp>
            <p:nvSpPr>
              <p:cNvPr id="39967" name="Text Box 27"/>
              <p:cNvSpPr txBox="1">
                <a:spLocks noChangeArrowheads="1"/>
              </p:cNvSpPr>
              <p:nvPr/>
            </p:nvSpPr>
            <p:spPr bwMode="auto">
              <a:xfrm>
                <a:off x="897" y="3006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ANA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68" name="Text Box 28"/>
              <p:cNvSpPr txBox="1">
                <a:spLocks noChangeArrowheads="1"/>
              </p:cNvSpPr>
              <p:nvPr/>
            </p:nvSpPr>
            <p:spPr bwMode="auto">
              <a:xfrm>
                <a:off x="2259" y="3006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AERO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69" name="Text Box 29"/>
              <p:cNvSpPr txBox="1">
                <a:spLocks noChangeArrowheads="1"/>
              </p:cNvSpPr>
              <p:nvPr/>
            </p:nvSpPr>
            <p:spPr bwMode="auto">
              <a:xfrm>
                <a:off x="2895" y="3006"/>
                <a:ext cx="5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ANOX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70" name="Text Box 30"/>
              <p:cNvSpPr txBox="1">
                <a:spLocks noChangeArrowheads="1"/>
              </p:cNvSpPr>
              <p:nvPr/>
            </p:nvSpPr>
            <p:spPr bwMode="auto">
              <a:xfrm>
                <a:off x="3620" y="3001"/>
                <a:ext cx="5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AERO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71" name="Line 31"/>
              <p:cNvSpPr>
                <a:spLocks noChangeShapeType="1"/>
              </p:cNvSpPr>
              <p:nvPr/>
            </p:nvSpPr>
            <p:spPr bwMode="auto">
              <a:xfrm>
                <a:off x="4545" y="358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72" name="Line 32"/>
              <p:cNvSpPr>
                <a:spLocks noChangeShapeType="1"/>
              </p:cNvSpPr>
              <p:nvPr/>
            </p:nvSpPr>
            <p:spPr bwMode="auto">
              <a:xfrm>
                <a:off x="4689" y="267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73" name="Text Box 33"/>
              <p:cNvSpPr txBox="1">
                <a:spLocks noChangeArrowheads="1"/>
              </p:cNvSpPr>
              <p:nvPr/>
            </p:nvSpPr>
            <p:spPr bwMode="auto">
              <a:xfrm>
                <a:off x="4724" y="2317"/>
                <a:ext cx="63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efluente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74" name="Text Box 34"/>
              <p:cNvSpPr txBox="1">
                <a:spLocks noChangeArrowheads="1"/>
              </p:cNvSpPr>
              <p:nvPr/>
            </p:nvSpPr>
            <p:spPr bwMode="auto">
              <a:xfrm>
                <a:off x="4830" y="3294"/>
                <a:ext cx="6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2000">
                    <a:latin typeface="Times New Roman" pitchFamily="18" charset="0"/>
                  </a:rPr>
                  <a:t>Descarte</a:t>
                </a:r>
              </a:p>
              <a:p>
                <a:pPr algn="ctr" eaLnBrk="0" hangingPunct="0"/>
                <a:r>
                  <a:rPr lang="pt-BR" sz="2000">
                    <a:latin typeface="Times New Roman" pitchFamily="18" charset="0"/>
                  </a:rPr>
                  <a:t>de lodo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39975" name="Line 35"/>
              <p:cNvSpPr>
                <a:spLocks noChangeShapeType="1"/>
              </p:cNvSpPr>
              <p:nvPr/>
            </p:nvSpPr>
            <p:spPr bwMode="auto">
              <a:xfrm>
                <a:off x="1383" y="265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9940" name="Text Box 36"/>
          <p:cNvSpPr txBox="1">
            <a:spLocks noChangeArrowheads="1"/>
          </p:cNvSpPr>
          <p:nvPr/>
        </p:nvSpPr>
        <p:spPr bwMode="auto">
          <a:xfrm>
            <a:off x="360900" y="1818103"/>
            <a:ext cx="842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009900"/>
                </a:solidFill>
                <a:latin typeface="Tahoma" pitchFamily="34" charset="0"/>
              </a:rPr>
              <a:t>Para Elevadas Concentrações de Nitrogênio (NH</a:t>
            </a:r>
            <a:r>
              <a:rPr lang="pt-BR" sz="2400" b="1" baseline="-25000" dirty="0">
                <a:solidFill>
                  <a:srgbClr val="009900"/>
                </a:solidFill>
                <a:latin typeface="Tahoma" pitchFamily="34" charset="0"/>
              </a:rPr>
              <a:t>4</a:t>
            </a:r>
            <a:r>
              <a:rPr lang="pt-BR" sz="2400" b="1" baseline="30000" dirty="0">
                <a:solidFill>
                  <a:srgbClr val="009900"/>
                </a:solidFill>
                <a:latin typeface="Tahoma" pitchFamily="34" charset="0"/>
              </a:rPr>
              <a:t>+</a:t>
            </a:r>
            <a:r>
              <a:rPr lang="pt-BR" sz="2400" b="1" dirty="0">
                <a:solidFill>
                  <a:srgbClr val="0099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39941" name="Text Box 37"/>
          <p:cNvSpPr txBox="1">
            <a:spLocks noChangeArrowheads="1"/>
          </p:cNvSpPr>
          <p:nvPr/>
        </p:nvSpPr>
        <p:spPr bwMode="auto">
          <a:xfrm>
            <a:off x="4572000" y="25654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ahoma" pitchFamily="34" charset="0"/>
              </a:rPr>
              <a:t>metanol</a:t>
            </a:r>
          </a:p>
        </p:txBody>
      </p:sp>
      <p:sp>
        <p:nvSpPr>
          <p:cNvPr id="39942" name="Line 38"/>
          <p:cNvSpPr>
            <a:spLocks noChangeShapeType="1"/>
          </p:cNvSpPr>
          <p:nvPr/>
        </p:nvSpPr>
        <p:spPr bwMode="auto">
          <a:xfrm>
            <a:off x="4932363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943" name="Line 39"/>
          <p:cNvSpPr>
            <a:spLocks noChangeShapeType="1"/>
          </p:cNvSpPr>
          <p:nvPr/>
        </p:nvSpPr>
        <p:spPr bwMode="auto">
          <a:xfrm>
            <a:off x="5421313" y="28527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3B6D3B-A25F-6BED-08FF-B6E4E2CE2FA4}"/>
              </a:ext>
            </a:extLst>
          </p:cNvPr>
          <p:cNvSpPr txBox="1"/>
          <p:nvPr/>
        </p:nvSpPr>
        <p:spPr>
          <a:xfrm>
            <a:off x="2596386" y="5835161"/>
            <a:ext cx="581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https://www.youtube.com/watch?v=M3VDmhYQRrU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500"/>
              <a:t>Novos Processos de </a:t>
            </a:r>
            <a:br>
              <a:rPr lang="pt-BR" sz="3500"/>
            </a:br>
            <a:r>
              <a:rPr lang="pt-BR" sz="3500"/>
              <a:t>Eliminação de N</a:t>
            </a:r>
          </a:p>
        </p:txBody>
      </p:sp>
      <p:sp>
        <p:nvSpPr>
          <p:cNvPr id="4096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89585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30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100" b="1">
                <a:solidFill>
                  <a:schemeClr val="accent2"/>
                </a:solidFill>
              </a:rPr>
              <a:t>ANAMMOX</a:t>
            </a:r>
            <a:r>
              <a:rPr lang="en-US" sz="2100">
                <a:solidFill>
                  <a:schemeClr val="accent2"/>
                </a:solidFill>
              </a:rPr>
              <a:t> </a:t>
            </a:r>
            <a:r>
              <a:rPr lang="en-US" sz="2100"/>
              <a:t>(</a:t>
            </a:r>
            <a:r>
              <a:rPr lang="en-US" sz="2100" u="sng"/>
              <a:t>An</a:t>
            </a:r>
            <a:r>
              <a:rPr lang="en-US" sz="2100"/>
              <a:t>aerobic </a:t>
            </a:r>
            <a:r>
              <a:rPr lang="en-US" sz="2100" u="sng"/>
              <a:t>Amm</a:t>
            </a:r>
            <a:r>
              <a:rPr lang="en-US" sz="2100"/>
              <a:t>onium </a:t>
            </a:r>
            <a:r>
              <a:rPr lang="en-US" sz="2100" u="sng"/>
              <a:t>Ox</a:t>
            </a:r>
            <a:r>
              <a:rPr lang="en-US" sz="2100"/>
              <a:t>idation)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10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100" b="1">
                <a:solidFill>
                  <a:schemeClr val="accent2"/>
                </a:solidFill>
              </a:rPr>
              <a:t>SHARON</a:t>
            </a:r>
            <a:r>
              <a:rPr lang="en-US" sz="2100"/>
              <a:t> (</a:t>
            </a:r>
            <a:r>
              <a:rPr lang="en-US" sz="2100" u="sng"/>
              <a:t>S</a:t>
            </a:r>
            <a:r>
              <a:rPr lang="en-US" sz="2100"/>
              <a:t>ingle reactor </a:t>
            </a:r>
            <a:r>
              <a:rPr lang="en-US" sz="2100" u="sng"/>
              <a:t>H</a:t>
            </a:r>
            <a:r>
              <a:rPr lang="en-US" sz="2100"/>
              <a:t>igh activity </a:t>
            </a:r>
            <a:r>
              <a:rPr lang="en-US" sz="2100" u="sng"/>
              <a:t>A</a:t>
            </a:r>
            <a:r>
              <a:rPr lang="en-US" sz="2100"/>
              <a:t>mmonia </a:t>
            </a:r>
            <a:r>
              <a:rPr lang="en-US" sz="2100" u="sng"/>
              <a:t>R</a:t>
            </a:r>
            <a:r>
              <a:rPr lang="en-US" sz="2100"/>
              <a:t>emoval </a:t>
            </a:r>
            <a:r>
              <a:rPr lang="en-US" sz="2100" u="sng"/>
              <a:t>O</a:t>
            </a:r>
            <a:r>
              <a:rPr lang="en-US" sz="2100"/>
              <a:t>ver </a:t>
            </a:r>
            <a:r>
              <a:rPr lang="en-US" sz="2100" u="sng"/>
              <a:t>N</a:t>
            </a:r>
            <a:r>
              <a:rPr lang="en-US" sz="2100"/>
              <a:t>itrite)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10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100" b="1">
                <a:solidFill>
                  <a:schemeClr val="accent2"/>
                </a:solidFill>
              </a:rPr>
              <a:t>CANON</a:t>
            </a:r>
            <a:r>
              <a:rPr lang="en-US" sz="2100" b="1"/>
              <a:t> </a:t>
            </a:r>
            <a:r>
              <a:rPr lang="en-US" sz="2100"/>
              <a:t>(</a:t>
            </a:r>
            <a:r>
              <a:rPr lang="en-US" sz="2100" u="sng"/>
              <a:t>C</a:t>
            </a:r>
            <a:r>
              <a:rPr lang="en-US" sz="2100"/>
              <a:t>ompletely </a:t>
            </a:r>
            <a:r>
              <a:rPr lang="en-US" sz="2100" u="sng"/>
              <a:t>A</a:t>
            </a:r>
            <a:r>
              <a:rPr lang="en-US" sz="2100"/>
              <a:t>utotrophic </a:t>
            </a:r>
            <a:r>
              <a:rPr lang="en-US" sz="2100" u="sng"/>
              <a:t>N</a:t>
            </a:r>
            <a:r>
              <a:rPr lang="en-US" sz="2100"/>
              <a:t>itrogen removal </a:t>
            </a:r>
            <a:r>
              <a:rPr lang="en-US" sz="2100" u="sng"/>
              <a:t>O</a:t>
            </a:r>
            <a:r>
              <a:rPr lang="en-US" sz="2100"/>
              <a:t>ver </a:t>
            </a:r>
            <a:r>
              <a:rPr lang="en-US" sz="2100" u="sng"/>
              <a:t>N</a:t>
            </a:r>
            <a:r>
              <a:rPr lang="en-US" sz="2100"/>
              <a:t>itrite)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10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100" b="1">
                <a:solidFill>
                  <a:schemeClr val="accent2"/>
                </a:solidFill>
              </a:rPr>
              <a:t>OLAND</a:t>
            </a:r>
            <a:r>
              <a:rPr lang="en-US" sz="2100" b="1"/>
              <a:t> </a:t>
            </a:r>
            <a:r>
              <a:rPr lang="en-US" sz="2100"/>
              <a:t>(</a:t>
            </a:r>
            <a:r>
              <a:rPr lang="en-US" sz="2100" u="sng"/>
              <a:t>O</a:t>
            </a:r>
            <a:r>
              <a:rPr lang="en-US" sz="2100"/>
              <a:t>xygen-</a:t>
            </a:r>
            <a:r>
              <a:rPr lang="en-US" sz="2100" u="sng"/>
              <a:t>L</a:t>
            </a:r>
            <a:r>
              <a:rPr lang="en-US" sz="2100"/>
              <a:t>imited </a:t>
            </a:r>
            <a:r>
              <a:rPr lang="en-US" sz="2100" u="sng"/>
              <a:t>A</a:t>
            </a:r>
            <a:r>
              <a:rPr lang="en-US" sz="2100"/>
              <a:t>utotrophic </a:t>
            </a:r>
            <a:r>
              <a:rPr lang="en-US" sz="2100" u="sng"/>
              <a:t>N</a:t>
            </a:r>
            <a:r>
              <a:rPr lang="en-US" sz="2100"/>
              <a:t>itrification </a:t>
            </a:r>
            <a:r>
              <a:rPr lang="en-US" sz="2100" u="sng"/>
              <a:t>D</a:t>
            </a:r>
            <a:r>
              <a:rPr lang="en-US" sz="2100"/>
              <a:t>enitrification)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10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100" b="1">
                <a:solidFill>
                  <a:schemeClr val="accent2"/>
                </a:solidFill>
              </a:rPr>
              <a:t>DESAMONIFICAÇÃO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/>
            <a:r>
              <a:rPr lang="pt-BR" dirty="0"/>
              <a:t>Oxidação Anaeróbia do Íon Amônio (ANAMMOX)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1773238"/>
            <a:ext cx="88931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1900" b="1">
                <a:solidFill>
                  <a:srgbClr val="000000"/>
                </a:solidFill>
              </a:rPr>
              <a:t>BRODA, 1977                     	                   		</a:t>
            </a:r>
            <a:r>
              <a:rPr lang="pt-BR" sz="1900" b="1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pt-BR" sz="1900" b="1">
                <a:solidFill>
                  <a:srgbClr val="000000"/>
                </a:solidFill>
              </a:rPr>
              <a:t>G  kJ . NH</a:t>
            </a:r>
            <a:r>
              <a:rPr lang="pt-BR" sz="1900" b="1" baseline="-25000">
                <a:solidFill>
                  <a:srgbClr val="000000"/>
                </a:solidFill>
              </a:rPr>
              <a:t>4 </a:t>
            </a:r>
            <a:r>
              <a:rPr lang="pt-BR" sz="1900" b="1">
                <a:solidFill>
                  <a:srgbClr val="000000"/>
                </a:solidFill>
              </a:rPr>
              <a:t>mol</a:t>
            </a:r>
            <a:r>
              <a:rPr lang="pt-BR" sz="1900" b="1" baseline="30000">
                <a:solidFill>
                  <a:srgbClr val="000000"/>
                </a:solidFill>
              </a:rPr>
              <a:t>-1</a:t>
            </a:r>
            <a:r>
              <a:rPr lang="pt-BR" sz="1900" b="1">
                <a:solidFill>
                  <a:srgbClr val="000000"/>
                </a:solidFill>
              </a:rPr>
              <a:t> </a:t>
            </a:r>
            <a:endParaRPr lang="pt-BR" sz="1900" b="1" baseline="-25000">
              <a:solidFill>
                <a:srgbClr val="000000"/>
              </a:solidFill>
            </a:endParaRPr>
          </a:p>
          <a:p>
            <a:pPr marL="2057400" lvl="4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endParaRPr lang="pt-BR" sz="20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1900" b="1">
                <a:solidFill>
                  <a:srgbClr val="000000"/>
                </a:solidFill>
              </a:rPr>
              <a:t>3NO</a:t>
            </a:r>
            <a:r>
              <a:rPr lang="pt-BR" sz="1900" b="1" baseline="-25000">
                <a:solidFill>
                  <a:srgbClr val="000000"/>
                </a:solidFill>
              </a:rPr>
              <a:t>3</a:t>
            </a:r>
            <a:r>
              <a:rPr lang="pt-BR" sz="1900" b="1">
                <a:solidFill>
                  <a:srgbClr val="000000"/>
                </a:solidFill>
              </a:rPr>
              <a:t>  +  5NH</a:t>
            </a:r>
            <a:r>
              <a:rPr lang="pt-BR" sz="1900" b="1" baseline="-25000">
                <a:solidFill>
                  <a:srgbClr val="000000"/>
                </a:solidFill>
              </a:rPr>
              <a:t>4</a:t>
            </a:r>
            <a:r>
              <a:rPr lang="pt-BR" sz="1900" b="1" baseline="30000">
                <a:solidFill>
                  <a:srgbClr val="000000"/>
                </a:solidFill>
              </a:rPr>
              <a:t>+</a:t>
            </a:r>
            <a:r>
              <a:rPr lang="pt-BR" sz="1900" b="1">
                <a:solidFill>
                  <a:srgbClr val="000000"/>
                </a:solidFill>
              </a:rPr>
              <a:t>          4N</a:t>
            </a:r>
            <a:r>
              <a:rPr lang="pt-BR" sz="1900" b="1" baseline="-25000">
                <a:solidFill>
                  <a:srgbClr val="000000"/>
                </a:solidFill>
              </a:rPr>
              <a:t>2</a:t>
            </a:r>
            <a:r>
              <a:rPr lang="pt-BR" sz="1900" b="1">
                <a:solidFill>
                  <a:srgbClr val="000000"/>
                </a:solidFill>
              </a:rPr>
              <a:t>  + 9 H</a:t>
            </a:r>
            <a:r>
              <a:rPr lang="pt-BR" sz="1900" b="1" baseline="-25000">
                <a:solidFill>
                  <a:srgbClr val="000000"/>
                </a:solidFill>
              </a:rPr>
              <a:t>2</a:t>
            </a:r>
            <a:r>
              <a:rPr lang="pt-BR" sz="1900" b="1">
                <a:solidFill>
                  <a:srgbClr val="000000"/>
                </a:solidFill>
              </a:rPr>
              <a:t>O   +  2H</a:t>
            </a:r>
            <a:r>
              <a:rPr lang="pt-BR" sz="1900" b="1" baseline="30000">
                <a:solidFill>
                  <a:srgbClr val="000000"/>
                </a:solidFill>
              </a:rPr>
              <a:t>+                          	    </a:t>
            </a:r>
            <a:r>
              <a:rPr lang="pt-BR" sz="1900" b="1">
                <a:solidFill>
                  <a:srgbClr val="000000"/>
                </a:solidFill>
              </a:rPr>
              <a:t>-297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1900" b="1" baseline="30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1900" b="1">
                <a:solidFill>
                  <a:srgbClr val="000000"/>
                </a:solidFill>
              </a:rPr>
              <a:t>NO</a:t>
            </a:r>
            <a:r>
              <a:rPr lang="pt-BR" sz="1900" b="1" baseline="-25000">
                <a:solidFill>
                  <a:srgbClr val="000000"/>
                </a:solidFill>
              </a:rPr>
              <a:t>2</a:t>
            </a:r>
            <a:r>
              <a:rPr lang="pt-BR" sz="1900" b="1">
                <a:solidFill>
                  <a:srgbClr val="000000"/>
                </a:solidFill>
              </a:rPr>
              <a:t>    +  NH</a:t>
            </a:r>
            <a:r>
              <a:rPr lang="pt-BR" sz="1900" b="1" baseline="-25000">
                <a:solidFill>
                  <a:srgbClr val="000000"/>
                </a:solidFill>
              </a:rPr>
              <a:t>4</a:t>
            </a:r>
            <a:r>
              <a:rPr lang="pt-BR" sz="1900" b="1" baseline="30000">
                <a:solidFill>
                  <a:srgbClr val="000000"/>
                </a:solidFill>
              </a:rPr>
              <a:t>+                  </a:t>
            </a:r>
            <a:r>
              <a:rPr lang="pt-BR" sz="1900" b="1">
                <a:solidFill>
                  <a:srgbClr val="000000"/>
                </a:solidFill>
              </a:rPr>
              <a:t>N</a:t>
            </a:r>
            <a:r>
              <a:rPr lang="pt-BR" sz="1900" b="1" baseline="-25000">
                <a:solidFill>
                  <a:srgbClr val="000000"/>
                </a:solidFill>
              </a:rPr>
              <a:t>2</a:t>
            </a:r>
            <a:r>
              <a:rPr lang="pt-BR" sz="1900" b="1">
                <a:solidFill>
                  <a:srgbClr val="000000"/>
                </a:solidFill>
              </a:rPr>
              <a:t>  +   2 H</a:t>
            </a:r>
            <a:r>
              <a:rPr lang="pt-BR" sz="1900" b="1" baseline="-25000">
                <a:solidFill>
                  <a:srgbClr val="000000"/>
                </a:solidFill>
              </a:rPr>
              <a:t>2</a:t>
            </a:r>
            <a:r>
              <a:rPr lang="pt-BR" sz="1900" b="1">
                <a:solidFill>
                  <a:srgbClr val="000000"/>
                </a:solidFill>
              </a:rPr>
              <a:t>O		 	  - 358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pt-BR" sz="1900" b="1">
              <a:solidFill>
                <a:srgbClr val="000000"/>
              </a:solidFill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051050" y="2708275"/>
            <a:ext cx="503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979613" y="3284538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50825" y="3933825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2400" b="1">
                <a:latin typeface="Times New Roman" pitchFamily="18" charset="0"/>
              </a:rPr>
              <a:t>“Anaerobic Ammonium Oxidation - ANAMMOX”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sz="2400" b="1">
                <a:latin typeface="Times New Roman" pitchFamily="18" charset="0"/>
              </a:rPr>
              <a:t>	Reator de leito fluidizado com perda de NH</a:t>
            </a:r>
            <a:r>
              <a:rPr lang="pt-BR" sz="2400" b="1" baseline="-25000">
                <a:latin typeface="Times New Roman" pitchFamily="18" charset="0"/>
              </a:rPr>
              <a:t>4</a:t>
            </a:r>
            <a:r>
              <a:rPr lang="pt-BR" sz="2400" b="1" baseline="30000">
                <a:latin typeface="Times New Roman" pitchFamily="18" charset="0"/>
              </a:rPr>
              <a:t>+</a:t>
            </a:r>
            <a:r>
              <a:rPr lang="pt-BR" sz="2400" b="1">
                <a:latin typeface="Times New Roman" pitchFamily="18" charset="0"/>
              </a:rPr>
              <a:t>;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t-BR" sz="2400" b="1">
                <a:latin typeface="Times New Roman" pitchFamily="18" charset="0"/>
              </a:rPr>
              <a:t>	Efluente de indústria de enzimas (Mulder, 1995)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t-BR" sz="2400">
              <a:latin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t-BR" sz="2400" b="1">
                <a:latin typeface="Times New Roman" pitchFamily="18" charset="0"/>
              </a:rPr>
              <a:t> Planctomyces (Strous, 1999) – </a:t>
            </a:r>
            <a:r>
              <a:rPr lang="pt-BR" sz="2400" b="1" i="1">
                <a:latin typeface="Times New Roman" pitchFamily="18" charset="0"/>
              </a:rPr>
              <a:t>Missing Plantomyces in the Nature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pt-BR" sz="2600" b="0"/>
              <a:t>PROCESSO SHARON</a:t>
            </a:r>
            <a:br>
              <a:rPr lang="pt-BR" sz="2600" b="0"/>
            </a:br>
            <a:r>
              <a:rPr lang="pt-BR" sz="2600"/>
              <a:t>- </a:t>
            </a:r>
            <a:r>
              <a:rPr lang="pt-BR" sz="2600" b="0"/>
              <a:t>S</a:t>
            </a:r>
            <a:r>
              <a:rPr lang="pt-BR" sz="2600"/>
              <a:t>ingle Reactor </a:t>
            </a:r>
            <a:r>
              <a:rPr lang="pt-BR" sz="2600" b="0"/>
              <a:t>H</a:t>
            </a:r>
            <a:r>
              <a:rPr lang="pt-BR" sz="2600"/>
              <a:t>igh Activity </a:t>
            </a:r>
            <a:r>
              <a:rPr lang="pt-BR" sz="2600" b="0"/>
              <a:t>A</a:t>
            </a:r>
            <a:r>
              <a:rPr lang="pt-BR" sz="2600"/>
              <a:t>mmonia </a:t>
            </a:r>
            <a:r>
              <a:rPr lang="pt-BR" sz="2600" b="0"/>
              <a:t>R</a:t>
            </a:r>
            <a:r>
              <a:rPr lang="pt-BR" sz="2600"/>
              <a:t>emoval </a:t>
            </a:r>
            <a:r>
              <a:rPr lang="pt-BR" sz="2600" b="0"/>
              <a:t>O</a:t>
            </a:r>
            <a:r>
              <a:rPr lang="pt-BR" sz="2600"/>
              <a:t>ver </a:t>
            </a:r>
            <a:r>
              <a:rPr lang="pt-BR" sz="2600" b="0"/>
              <a:t>N</a:t>
            </a:r>
            <a:r>
              <a:rPr lang="pt-BR" sz="2600"/>
              <a:t>itrite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27313" y="4292600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>
                <a:latin typeface="Tahoma" pitchFamily="34" charset="0"/>
              </a:rPr>
              <a:t>Reações: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>
                <a:latin typeface="Tahoma" pitchFamily="34" charset="0"/>
              </a:rPr>
              <a:t>NH</a:t>
            </a:r>
            <a:r>
              <a:rPr lang="pt-BR" sz="2000" b="1" baseline="-25000">
                <a:latin typeface="Tahoma" pitchFamily="34" charset="0"/>
              </a:rPr>
              <a:t>4</a:t>
            </a:r>
            <a:r>
              <a:rPr lang="pt-BR" sz="2000" b="1" baseline="30000">
                <a:latin typeface="Tahoma" pitchFamily="34" charset="0"/>
              </a:rPr>
              <a:t>+ </a:t>
            </a:r>
            <a:r>
              <a:rPr lang="pt-BR" sz="2000" b="1">
                <a:latin typeface="Tahoma" pitchFamily="34" charset="0"/>
              </a:rPr>
              <a:t>+ 1,5 O</a:t>
            </a:r>
            <a:r>
              <a:rPr lang="pt-BR" sz="2000" b="1" baseline="-25000">
                <a:latin typeface="Tahoma" pitchFamily="34" charset="0"/>
              </a:rPr>
              <a:t>2</a:t>
            </a:r>
            <a:r>
              <a:rPr lang="pt-BR" sz="2000" b="1">
                <a:latin typeface="Tahoma" pitchFamily="34" charset="0"/>
              </a:rPr>
              <a:t>  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  NO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pt-BR" sz="2000" b="1" baseline="30000">
                <a:latin typeface="Tahoma" pitchFamily="34" charset="0"/>
                <a:sym typeface="Wingdings" pitchFamily="2" charset="2"/>
              </a:rPr>
              <a:t>-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 + H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O + 2H</a:t>
            </a:r>
            <a:r>
              <a:rPr lang="pt-BR" sz="2000" b="1" baseline="30000">
                <a:latin typeface="Tahoma" pitchFamily="34" charset="0"/>
                <a:sym typeface="Wingdings" pitchFamily="2" charset="2"/>
              </a:rPr>
              <a:t>+</a:t>
            </a:r>
            <a:endParaRPr lang="pt-BR" sz="2000" b="1">
              <a:latin typeface="Tahoma" pitchFamily="34" charset="0"/>
              <a:sym typeface="Wingdings" pitchFamily="2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2000" b="1">
                <a:latin typeface="Tahoma" pitchFamily="34" charset="0"/>
                <a:sym typeface="Wingdings" pitchFamily="2" charset="2"/>
              </a:rPr>
              <a:t>6 NO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pt-BR" sz="2000" b="1" baseline="30000">
                <a:latin typeface="Tahoma" pitchFamily="34" charset="0"/>
                <a:sym typeface="Wingdings" pitchFamily="2" charset="2"/>
              </a:rPr>
              <a:t>-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 + 3CH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3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OH + 3CO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   3 N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 + 6 HCO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3</a:t>
            </a:r>
            <a:r>
              <a:rPr lang="pt-BR" sz="2000" b="1" baseline="30000">
                <a:latin typeface="Tahoma" pitchFamily="34" charset="0"/>
                <a:sym typeface="Wingdings" pitchFamily="2" charset="2"/>
              </a:rPr>
              <a:t>-</a:t>
            </a:r>
            <a:r>
              <a:rPr lang="pt-BR" sz="2000" b="1">
                <a:latin typeface="Tahoma" pitchFamily="34" charset="0"/>
                <a:sym typeface="Wingdings" pitchFamily="2" charset="2"/>
              </a:rPr>
              <a:t> +3 H</a:t>
            </a:r>
            <a:r>
              <a:rPr lang="pt-BR" sz="2000" b="1" baseline="-25000">
                <a:latin typeface="Tahoma" pitchFamily="34" charset="0"/>
                <a:sym typeface="Wingdings" pitchFamily="2" charset="2"/>
              </a:rPr>
              <a:t>2</a:t>
            </a:r>
            <a:endParaRPr lang="pt-BR" sz="2000" b="1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55650" y="3094038"/>
            <a:ext cx="106997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" y="5734050"/>
            <a:ext cx="8388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latin typeface="Tahoma" pitchFamily="34" charset="0"/>
              </a:rPr>
              <a:t>Vantagens: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sz="2000">
                <a:latin typeface="Tahoma" pitchFamily="34" charset="0"/>
              </a:rPr>
              <a:t>1 único reator; menor consumo de O</a:t>
            </a:r>
            <a:r>
              <a:rPr lang="pt-BR" sz="2000" baseline="-25000">
                <a:latin typeface="Tahoma" pitchFamily="34" charset="0"/>
              </a:rPr>
              <a:t>2 </a:t>
            </a:r>
            <a:r>
              <a:rPr lang="pt-BR" sz="2000">
                <a:latin typeface="Tahoma" pitchFamily="34" charset="0"/>
              </a:rPr>
              <a:t>(25%) e de mat. orgânica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395288" y="2060575"/>
            <a:ext cx="3960812" cy="2590800"/>
            <a:chOff x="249" y="799"/>
            <a:chExt cx="2495" cy="1632"/>
          </a:xfrm>
        </p:grpSpPr>
        <p:grpSp>
          <p:nvGrpSpPr>
            <p:cNvPr id="43016" name="Group 7"/>
            <p:cNvGrpSpPr>
              <a:grpSpLocks/>
            </p:cNvGrpSpPr>
            <p:nvPr/>
          </p:nvGrpSpPr>
          <p:grpSpPr bwMode="auto">
            <a:xfrm>
              <a:off x="249" y="799"/>
              <a:ext cx="2495" cy="1632"/>
              <a:chOff x="249" y="799"/>
              <a:chExt cx="2495" cy="1632"/>
            </a:xfrm>
          </p:grpSpPr>
          <p:grpSp>
            <p:nvGrpSpPr>
              <p:cNvPr id="43018" name="Group 8"/>
              <p:cNvGrpSpPr>
                <a:grpSpLocks/>
              </p:cNvGrpSpPr>
              <p:nvPr/>
            </p:nvGrpSpPr>
            <p:grpSpPr bwMode="auto">
              <a:xfrm>
                <a:off x="249" y="799"/>
                <a:ext cx="2495" cy="1632"/>
                <a:chOff x="930" y="709"/>
                <a:chExt cx="2495" cy="1632"/>
              </a:xfrm>
            </p:grpSpPr>
            <p:sp>
              <p:nvSpPr>
                <p:cNvPr id="43020" name="Rectangle 9"/>
                <p:cNvSpPr>
                  <a:spLocks noChangeArrowheads="1"/>
                </p:cNvSpPr>
                <p:nvPr/>
              </p:nvSpPr>
              <p:spPr bwMode="auto">
                <a:xfrm>
                  <a:off x="1927" y="890"/>
                  <a:ext cx="726" cy="122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021" name="Line 10"/>
                <p:cNvSpPr>
                  <a:spLocks noChangeShapeType="1"/>
                </p:cNvSpPr>
                <p:nvPr/>
              </p:nvSpPr>
              <p:spPr bwMode="auto">
                <a:xfrm>
                  <a:off x="2290" y="754"/>
                  <a:ext cx="0" cy="10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2" name="Line 11"/>
                <p:cNvSpPr>
                  <a:spLocks noChangeShapeType="1"/>
                </p:cNvSpPr>
                <p:nvPr/>
              </p:nvSpPr>
              <p:spPr bwMode="auto">
                <a:xfrm>
                  <a:off x="2154" y="1797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3" name="Freeform 12"/>
                <p:cNvSpPr>
                  <a:spLocks/>
                </p:cNvSpPr>
                <p:nvPr/>
              </p:nvSpPr>
              <p:spPr bwMode="auto">
                <a:xfrm>
                  <a:off x="1926" y="1111"/>
                  <a:ext cx="720" cy="121"/>
                </a:xfrm>
                <a:custGeom>
                  <a:avLst/>
                  <a:gdLst>
                    <a:gd name="T0" fmla="*/ 0 w 720"/>
                    <a:gd name="T1" fmla="*/ 77 h 121"/>
                    <a:gd name="T2" fmla="*/ 54 w 720"/>
                    <a:gd name="T3" fmla="*/ 41 h 121"/>
                    <a:gd name="T4" fmla="*/ 180 w 720"/>
                    <a:gd name="T5" fmla="*/ 77 h 121"/>
                    <a:gd name="T6" fmla="*/ 234 w 720"/>
                    <a:gd name="T7" fmla="*/ 59 h 121"/>
                    <a:gd name="T8" fmla="*/ 306 w 720"/>
                    <a:gd name="T9" fmla="*/ 5 h 121"/>
                    <a:gd name="T10" fmla="*/ 360 w 720"/>
                    <a:gd name="T11" fmla="*/ 23 h 121"/>
                    <a:gd name="T12" fmla="*/ 558 w 720"/>
                    <a:gd name="T13" fmla="*/ 77 h 121"/>
                    <a:gd name="T14" fmla="*/ 612 w 720"/>
                    <a:gd name="T15" fmla="*/ 41 h 121"/>
                    <a:gd name="T16" fmla="*/ 684 w 720"/>
                    <a:gd name="T17" fmla="*/ 77 h 121"/>
                    <a:gd name="T18" fmla="*/ 720 w 720"/>
                    <a:gd name="T19" fmla="*/ 77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0"/>
                    <a:gd name="T31" fmla="*/ 0 h 121"/>
                    <a:gd name="T32" fmla="*/ 720 w 720"/>
                    <a:gd name="T33" fmla="*/ 121 h 1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0" h="121">
                      <a:moveTo>
                        <a:pt x="0" y="77"/>
                      </a:moveTo>
                      <a:cubicBezTo>
                        <a:pt x="18" y="65"/>
                        <a:pt x="33" y="44"/>
                        <a:pt x="54" y="41"/>
                      </a:cubicBezTo>
                      <a:cubicBezTo>
                        <a:pt x="70" y="39"/>
                        <a:pt x="160" y="70"/>
                        <a:pt x="180" y="77"/>
                      </a:cubicBezTo>
                      <a:cubicBezTo>
                        <a:pt x="198" y="71"/>
                        <a:pt x="218" y="68"/>
                        <a:pt x="234" y="59"/>
                      </a:cubicBezTo>
                      <a:cubicBezTo>
                        <a:pt x="260" y="44"/>
                        <a:pt x="277" y="13"/>
                        <a:pt x="306" y="5"/>
                      </a:cubicBezTo>
                      <a:cubicBezTo>
                        <a:pt x="324" y="0"/>
                        <a:pt x="342" y="17"/>
                        <a:pt x="360" y="23"/>
                      </a:cubicBezTo>
                      <a:cubicBezTo>
                        <a:pt x="425" y="121"/>
                        <a:pt x="439" y="97"/>
                        <a:pt x="558" y="77"/>
                      </a:cubicBezTo>
                      <a:cubicBezTo>
                        <a:pt x="576" y="65"/>
                        <a:pt x="590" y="41"/>
                        <a:pt x="612" y="41"/>
                      </a:cubicBezTo>
                      <a:cubicBezTo>
                        <a:pt x="639" y="41"/>
                        <a:pt x="659" y="69"/>
                        <a:pt x="684" y="77"/>
                      </a:cubicBezTo>
                      <a:cubicBezTo>
                        <a:pt x="695" y="81"/>
                        <a:pt x="708" y="77"/>
                        <a:pt x="720" y="7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4" name="Line 13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290" y="2069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6" name="Line 15"/>
                <p:cNvSpPr>
                  <a:spLocks noChangeShapeType="1"/>
                </p:cNvSpPr>
                <p:nvPr/>
              </p:nvSpPr>
              <p:spPr bwMode="auto">
                <a:xfrm>
                  <a:off x="1247" y="754"/>
                  <a:ext cx="8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7" name="Line 16"/>
                <p:cNvSpPr>
                  <a:spLocks noChangeShapeType="1"/>
                </p:cNvSpPr>
                <p:nvPr/>
              </p:nvSpPr>
              <p:spPr bwMode="auto">
                <a:xfrm>
                  <a:off x="2109" y="754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517" y="754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29" name="Line 18"/>
                <p:cNvSpPr>
                  <a:spLocks noChangeShapeType="1"/>
                </p:cNvSpPr>
                <p:nvPr/>
              </p:nvSpPr>
              <p:spPr bwMode="auto">
                <a:xfrm>
                  <a:off x="2517" y="754"/>
                  <a:ext cx="9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0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83" y="2069"/>
                  <a:ext cx="45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</a:rPr>
                    <a:t>AR</a:t>
                  </a:r>
                </a:p>
              </p:txBody>
            </p:sp>
            <p:sp>
              <p:nvSpPr>
                <p:cNvPr id="4303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30" y="709"/>
                  <a:ext cx="72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</a:rPr>
                    <a:t>Entrada</a:t>
                  </a:r>
                </a:p>
              </p:txBody>
            </p:sp>
            <p:sp>
              <p:nvSpPr>
                <p:cNvPr id="4303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35" y="754"/>
                  <a:ext cx="59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</a:rPr>
                    <a:t>Saída</a:t>
                  </a:r>
                </a:p>
              </p:txBody>
            </p:sp>
          </p:grpSp>
          <p:sp>
            <p:nvSpPr>
              <p:cNvPr id="43019" name="Text Box 22"/>
              <p:cNvSpPr txBox="1">
                <a:spLocks noChangeArrowheads="1"/>
              </p:cNvSpPr>
              <p:nvPr/>
            </p:nvSpPr>
            <p:spPr bwMode="auto">
              <a:xfrm>
                <a:off x="431" y="1480"/>
                <a:ext cx="5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pt-BR" sz="2000">
                  <a:latin typeface="Times New Roman" pitchFamily="18" charset="0"/>
                </a:endParaRPr>
              </a:p>
            </p:txBody>
          </p:sp>
        </p:grpSp>
        <p:sp>
          <p:nvSpPr>
            <p:cNvPr id="43017" name="Text Box 23"/>
            <p:cNvSpPr txBox="1">
              <a:spLocks noChangeArrowheads="1"/>
            </p:cNvSpPr>
            <p:nvPr/>
          </p:nvSpPr>
          <p:spPr bwMode="auto">
            <a:xfrm>
              <a:off x="476" y="1525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>
                  <a:latin typeface="Times New Roman" pitchFamily="18" charset="0"/>
                </a:rPr>
                <a:t>CSTR</a:t>
              </a:r>
            </a:p>
          </p:txBody>
        </p:sp>
      </p:grp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787900" y="1989138"/>
            <a:ext cx="41036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pt-BR" sz="2600"/>
              <a:t>	</a:t>
            </a:r>
            <a:r>
              <a:rPr lang="pt-BR" sz="2000"/>
              <a:t>Neste processo o amônio seria levado a nitrito e, posteriormente, em condições anóxicas e diante de outra fonte de carbono, o nitrito iria a nitrogênio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pt-BR" sz="2600"/>
              <a:t>PROCESSO ANAMMOX</a:t>
            </a:r>
            <a:br>
              <a:rPr lang="pt-BR" sz="2600"/>
            </a:br>
            <a:r>
              <a:rPr lang="pt-BR" sz="2600" b="0"/>
              <a:t>ANAMMOX = An</a:t>
            </a:r>
            <a:r>
              <a:rPr lang="pt-BR" sz="2600"/>
              <a:t>aerobic </a:t>
            </a:r>
            <a:r>
              <a:rPr lang="pt-BR" sz="2600" b="0"/>
              <a:t>Amm</a:t>
            </a:r>
            <a:r>
              <a:rPr lang="pt-BR" sz="2600"/>
              <a:t>onium </a:t>
            </a:r>
            <a:r>
              <a:rPr lang="pt-BR" sz="2600" b="0"/>
              <a:t>Ox</a:t>
            </a:r>
            <a:r>
              <a:rPr lang="pt-BR" sz="2600"/>
              <a:t>idation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971550" y="1989138"/>
            <a:ext cx="4678363" cy="2449512"/>
            <a:chOff x="884" y="889"/>
            <a:chExt cx="2947" cy="1543"/>
          </a:xfrm>
        </p:grpSpPr>
        <p:sp>
          <p:nvSpPr>
            <p:cNvPr id="44039" name="Line 4"/>
            <p:cNvSpPr>
              <a:spLocks noChangeShapeType="1"/>
            </p:cNvSpPr>
            <p:nvPr/>
          </p:nvSpPr>
          <p:spPr bwMode="auto">
            <a:xfrm>
              <a:off x="884" y="1071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2154" y="1388"/>
              <a:ext cx="590" cy="10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1" name="Line 6"/>
            <p:cNvSpPr>
              <a:spLocks noChangeShapeType="1"/>
            </p:cNvSpPr>
            <p:nvPr/>
          </p:nvSpPr>
          <p:spPr bwMode="auto">
            <a:xfrm>
              <a:off x="2426" y="1207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Line 7"/>
            <p:cNvSpPr>
              <a:spLocks noChangeShapeType="1"/>
            </p:cNvSpPr>
            <p:nvPr/>
          </p:nvSpPr>
          <p:spPr bwMode="auto">
            <a:xfrm>
              <a:off x="2335" y="2205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Line 8"/>
            <p:cNvSpPr>
              <a:spLocks noChangeShapeType="1"/>
            </p:cNvSpPr>
            <p:nvPr/>
          </p:nvSpPr>
          <p:spPr bwMode="auto">
            <a:xfrm>
              <a:off x="2199" y="1071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9"/>
            <p:cNvSpPr>
              <a:spLocks/>
            </p:cNvSpPr>
            <p:nvPr/>
          </p:nvSpPr>
          <p:spPr bwMode="auto">
            <a:xfrm>
              <a:off x="2154" y="1663"/>
              <a:ext cx="576" cy="96"/>
            </a:xfrm>
            <a:custGeom>
              <a:avLst/>
              <a:gdLst>
                <a:gd name="T0" fmla="*/ 0 w 576"/>
                <a:gd name="T1" fmla="*/ 58 h 96"/>
                <a:gd name="T2" fmla="*/ 54 w 576"/>
                <a:gd name="T3" fmla="*/ 40 h 96"/>
                <a:gd name="T4" fmla="*/ 108 w 576"/>
                <a:gd name="T5" fmla="*/ 4 h 96"/>
                <a:gd name="T6" fmla="*/ 144 w 576"/>
                <a:gd name="T7" fmla="*/ 58 h 96"/>
                <a:gd name="T8" fmla="*/ 306 w 576"/>
                <a:gd name="T9" fmla="*/ 58 h 96"/>
                <a:gd name="T10" fmla="*/ 414 w 576"/>
                <a:gd name="T11" fmla="*/ 22 h 96"/>
                <a:gd name="T12" fmla="*/ 468 w 576"/>
                <a:gd name="T13" fmla="*/ 4 h 96"/>
                <a:gd name="T14" fmla="*/ 576 w 576"/>
                <a:gd name="T15" fmla="*/ 4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96"/>
                <a:gd name="T26" fmla="*/ 576 w 576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96">
                  <a:moveTo>
                    <a:pt x="0" y="58"/>
                  </a:moveTo>
                  <a:cubicBezTo>
                    <a:pt x="18" y="52"/>
                    <a:pt x="37" y="48"/>
                    <a:pt x="54" y="40"/>
                  </a:cubicBezTo>
                  <a:cubicBezTo>
                    <a:pt x="73" y="30"/>
                    <a:pt x="87" y="0"/>
                    <a:pt x="108" y="4"/>
                  </a:cubicBezTo>
                  <a:cubicBezTo>
                    <a:pt x="129" y="8"/>
                    <a:pt x="132" y="40"/>
                    <a:pt x="144" y="58"/>
                  </a:cubicBezTo>
                  <a:cubicBezTo>
                    <a:pt x="273" y="15"/>
                    <a:pt x="220" y="1"/>
                    <a:pt x="306" y="58"/>
                  </a:cubicBezTo>
                  <a:cubicBezTo>
                    <a:pt x="342" y="46"/>
                    <a:pt x="378" y="34"/>
                    <a:pt x="414" y="22"/>
                  </a:cubicBezTo>
                  <a:cubicBezTo>
                    <a:pt x="432" y="16"/>
                    <a:pt x="468" y="4"/>
                    <a:pt x="468" y="4"/>
                  </a:cubicBezTo>
                  <a:cubicBezTo>
                    <a:pt x="480" y="12"/>
                    <a:pt x="576" y="96"/>
                    <a:pt x="576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Line 10"/>
            <p:cNvSpPr>
              <a:spLocks noChangeShapeType="1"/>
            </p:cNvSpPr>
            <p:nvPr/>
          </p:nvSpPr>
          <p:spPr bwMode="auto">
            <a:xfrm flipV="1">
              <a:off x="2653" y="1298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Line 11"/>
            <p:cNvSpPr>
              <a:spLocks noChangeShapeType="1"/>
            </p:cNvSpPr>
            <p:nvPr/>
          </p:nvSpPr>
          <p:spPr bwMode="auto">
            <a:xfrm>
              <a:off x="2653" y="1298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Line 12"/>
            <p:cNvSpPr>
              <a:spLocks noChangeShapeType="1"/>
            </p:cNvSpPr>
            <p:nvPr/>
          </p:nvSpPr>
          <p:spPr bwMode="auto">
            <a:xfrm flipV="1">
              <a:off x="2517" y="98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Text Box 13"/>
            <p:cNvSpPr txBox="1">
              <a:spLocks noChangeArrowheads="1"/>
            </p:cNvSpPr>
            <p:nvPr/>
          </p:nvSpPr>
          <p:spPr bwMode="auto">
            <a:xfrm>
              <a:off x="2562" y="889"/>
              <a:ext cx="7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>
                  <a:latin typeface="Times New Roman" pitchFamily="18" charset="0"/>
                </a:rPr>
                <a:t> N</a:t>
              </a:r>
              <a:r>
                <a:rPr lang="pt-BR" sz="2000" baseline="-25000">
                  <a:latin typeface="Times New Roman" pitchFamily="18" charset="0"/>
                </a:rPr>
                <a:t>2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44049" name="Text Box 14"/>
            <p:cNvSpPr txBox="1">
              <a:spLocks noChangeArrowheads="1"/>
            </p:cNvSpPr>
            <p:nvPr/>
          </p:nvSpPr>
          <p:spPr bwMode="auto">
            <a:xfrm>
              <a:off x="2970" y="1343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>
                  <a:latin typeface="Times New Roman" pitchFamily="18" charset="0"/>
                </a:rPr>
                <a:t> NO</a:t>
              </a:r>
              <a:r>
                <a:rPr lang="pt-BR" sz="2000" baseline="-25000">
                  <a:latin typeface="Times New Roman" pitchFamily="18" charset="0"/>
                </a:rPr>
                <a:t>3</a:t>
              </a:r>
              <a:r>
                <a:rPr lang="pt-BR" sz="2000">
                  <a:latin typeface="Times New Roman" pitchFamily="18" charset="0"/>
                </a:rPr>
                <a:t>-N</a:t>
              </a:r>
            </a:p>
          </p:txBody>
        </p:sp>
      </p:grpSp>
      <p:sp>
        <p:nvSpPr>
          <p:cNvPr id="44036" name="Text Box 15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600"/>
              <a:t>NH</a:t>
            </a:r>
            <a:r>
              <a:rPr lang="pt-BR" sz="2600" baseline="-25000"/>
              <a:t>4</a:t>
            </a:r>
            <a:r>
              <a:rPr lang="pt-BR" sz="2600"/>
              <a:t>-N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/>
              <a:t>NO</a:t>
            </a:r>
            <a:r>
              <a:rPr lang="pt-BR" sz="2600" baseline="-25000"/>
              <a:t>2</a:t>
            </a:r>
            <a:r>
              <a:rPr lang="pt-BR" sz="2600"/>
              <a:t>-N</a:t>
            </a:r>
          </a:p>
        </p:txBody>
      </p:sp>
      <p:sp>
        <p:nvSpPr>
          <p:cNvPr id="44037" name="Text Box 16"/>
          <p:cNvSpPr txBox="1">
            <a:spLocks noChangeArrowheads="1"/>
          </p:cNvSpPr>
          <p:nvPr/>
        </p:nvSpPr>
        <p:spPr bwMode="auto">
          <a:xfrm>
            <a:off x="6443663" y="1916113"/>
            <a:ext cx="21605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ANAMMOX 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ANÓXICO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AUTOTRÓFICO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REATOR  SBR</a:t>
            </a:r>
          </a:p>
        </p:txBody>
      </p:sp>
      <p:sp>
        <p:nvSpPr>
          <p:cNvPr id="44038" name="Text Box 17"/>
          <p:cNvSpPr txBox="1">
            <a:spLocks noChangeArrowheads="1"/>
          </p:cNvSpPr>
          <p:nvPr/>
        </p:nvSpPr>
        <p:spPr bwMode="auto">
          <a:xfrm>
            <a:off x="755650" y="4797425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Estequiometria do ANAMMOX: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NH</a:t>
            </a:r>
            <a:r>
              <a:rPr lang="pt-BR" sz="2000" baseline="-25000">
                <a:latin typeface="Times New Roman" pitchFamily="18" charset="0"/>
              </a:rPr>
              <a:t>4</a:t>
            </a:r>
            <a:r>
              <a:rPr lang="pt-BR" sz="2000" baseline="30000">
                <a:latin typeface="Times New Roman" pitchFamily="18" charset="0"/>
              </a:rPr>
              <a:t>+</a:t>
            </a:r>
            <a:r>
              <a:rPr lang="pt-BR" sz="2000">
                <a:latin typeface="Times New Roman" pitchFamily="18" charset="0"/>
              </a:rPr>
              <a:t> + 1,32 NO</a:t>
            </a:r>
            <a:r>
              <a:rPr lang="pt-BR" sz="2000" baseline="-25000">
                <a:latin typeface="Times New Roman" pitchFamily="18" charset="0"/>
              </a:rPr>
              <a:t>2</a:t>
            </a:r>
            <a:r>
              <a:rPr lang="pt-BR" sz="2000" baseline="30000">
                <a:latin typeface="Times New Roman" pitchFamily="18" charset="0"/>
              </a:rPr>
              <a:t>-</a:t>
            </a:r>
            <a:r>
              <a:rPr lang="pt-BR" sz="2000">
                <a:latin typeface="Times New Roman" pitchFamily="18" charset="0"/>
              </a:rPr>
              <a:t> + 0,13 H</a:t>
            </a:r>
            <a:r>
              <a:rPr lang="pt-BR" sz="2000" baseline="30000">
                <a:latin typeface="Times New Roman" pitchFamily="18" charset="0"/>
              </a:rPr>
              <a:t>+</a:t>
            </a:r>
            <a:r>
              <a:rPr lang="pt-BR" sz="2000">
                <a:latin typeface="Times New Roman" pitchFamily="18" charset="0"/>
              </a:rPr>
              <a:t> + 0,066HCO</a:t>
            </a:r>
            <a:r>
              <a:rPr lang="pt-BR" sz="2000" baseline="-25000">
                <a:latin typeface="Times New Roman" pitchFamily="18" charset="0"/>
              </a:rPr>
              <a:t>3</a:t>
            </a:r>
            <a:r>
              <a:rPr lang="pt-BR" sz="2000" baseline="30000">
                <a:latin typeface="Times New Roman" pitchFamily="18" charset="0"/>
              </a:rPr>
              <a:t>-</a:t>
            </a:r>
            <a:r>
              <a:rPr lang="pt-BR" sz="2000">
                <a:latin typeface="Times New Roman" pitchFamily="18" charset="0"/>
              </a:rPr>
              <a:t>  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 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  <a:sym typeface="Wingdings" pitchFamily="2" charset="2"/>
              </a:rPr>
              <a:t> 1,02 N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 + 0,26 NO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3</a:t>
            </a:r>
            <a:r>
              <a:rPr lang="pt-BR" sz="2000" baseline="30000">
                <a:latin typeface="Times New Roman" pitchFamily="18" charset="0"/>
                <a:sym typeface="Wingdings" pitchFamily="2" charset="2"/>
              </a:rPr>
              <a:t>-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 + 2,03 H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O + 0,066 CH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O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0,5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N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0,15</a:t>
            </a:r>
            <a:endParaRPr lang="pt-BR" sz="200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9144000" cy="1384300"/>
          </a:xfrm>
          <a:noFill/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pt-BR" sz="3500"/>
              <a:t> </a:t>
            </a:r>
            <a:r>
              <a:rPr lang="pt-BR" sz="2400"/>
              <a:t>½ </a:t>
            </a:r>
            <a:r>
              <a:rPr lang="pt-BR" sz="2600"/>
              <a:t>SHARON + ANAMMOX</a:t>
            </a:r>
            <a:br>
              <a:rPr lang="pt-BR" sz="2600"/>
            </a:br>
            <a:r>
              <a:rPr lang="pt-BR" sz="2600" b="0"/>
              <a:t> </a:t>
            </a:r>
            <a:r>
              <a:rPr lang="pt-BR" sz="2400"/>
              <a:t>=CANON</a:t>
            </a:r>
            <a:r>
              <a:rPr lang="pt-BR" sz="2600" b="0"/>
              <a:t> </a:t>
            </a:r>
            <a:r>
              <a:rPr lang="pt-BR" sz="2600"/>
              <a:t>(</a:t>
            </a:r>
            <a:r>
              <a:rPr lang="en-US" sz="2600">
                <a:solidFill>
                  <a:schemeClr val="tx1"/>
                </a:solidFill>
              </a:rPr>
              <a:t>Completely Autotrophic Nitrogen removal Over Nitrite)</a:t>
            </a:r>
            <a:endParaRPr lang="pt-BR" sz="2600" b="0"/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900113" y="2205038"/>
            <a:ext cx="7200900" cy="3060700"/>
            <a:chOff x="295" y="754"/>
            <a:chExt cx="4536" cy="1928"/>
          </a:xfrm>
        </p:grpSpPr>
        <p:sp>
          <p:nvSpPr>
            <p:cNvPr id="45061" name="Rectangle 4"/>
            <p:cNvSpPr>
              <a:spLocks noChangeArrowheads="1"/>
            </p:cNvSpPr>
            <p:nvPr/>
          </p:nvSpPr>
          <p:spPr bwMode="auto">
            <a:xfrm>
              <a:off x="1202" y="1343"/>
              <a:ext cx="590" cy="10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62" name="Line 5"/>
            <p:cNvSpPr>
              <a:spLocks noChangeShapeType="1"/>
            </p:cNvSpPr>
            <p:nvPr/>
          </p:nvSpPr>
          <p:spPr bwMode="auto">
            <a:xfrm>
              <a:off x="1384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3" name="Line 6"/>
            <p:cNvSpPr>
              <a:spLocks noChangeShapeType="1"/>
            </p:cNvSpPr>
            <p:nvPr/>
          </p:nvSpPr>
          <p:spPr bwMode="auto">
            <a:xfrm>
              <a:off x="749" y="2659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 flipV="1">
              <a:off x="1475" y="238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658" y="2432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>
                  <a:latin typeface="Times New Roman" pitchFamily="18" charset="0"/>
                </a:rPr>
                <a:t>Ar</a:t>
              </a:r>
            </a:p>
          </p:txBody>
        </p:sp>
        <p:sp>
          <p:nvSpPr>
            <p:cNvPr id="45066" name="Freeform 9"/>
            <p:cNvSpPr>
              <a:spLocks/>
            </p:cNvSpPr>
            <p:nvPr/>
          </p:nvSpPr>
          <p:spPr bwMode="auto">
            <a:xfrm>
              <a:off x="1216" y="1557"/>
              <a:ext cx="543" cy="119"/>
            </a:xfrm>
            <a:custGeom>
              <a:avLst/>
              <a:gdLst>
                <a:gd name="T0" fmla="*/ 0 w 543"/>
                <a:gd name="T1" fmla="*/ 47 h 119"/>
                <a:gd name="T2" fmla="*/ 72 w 543"/>
                <a:gd name="T3" fmla="*/ 29 h 119"/>
                <a:gd name="T4" fmla="*/ 126 w 543"/>
                <a:gd name="T5" fmla="*/ 11 h 119"/>
                <a:gd name="T6" fmla="*/ 198 w 543"/>
                <a:gd name="T7" fmla="*/ 119 h 119"/>
                <a:gd name="T8" fmla="*/ 288 w 543"/>
                <a:gd name="T9" fmla="*/ 29 h 119"/>
                <a:gd name="T10" fmla="*/ 342 w 543"/>
                <a:gd name="T11" fmla="*/ 65 h 119"/>
                <a:gd name="T12" fmla="*/ 450 w 543"/>
                <a:gd name="T13" fmla="*/ 65 h 119"/>
                <a:gd name="T14" fmla="*/ 540 w 543"/>
                <a:gd name="T15" fmla="*/ 83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3"/>
                <a:gd name="T25" fmla="*/ 0 h 119"/>
                <a:gd name="T26" fmla="*/ 543 w 543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3" h="119">
                  <a:moveTo>
                    <a:pt x="0" y="47"/>
                  </a:moveTo>
                  <a:cubicBezTo>
                    <a:pt x="24" y="41"/>
                    <a:pt x="48" y="36"/>
                    <a:pt x="72" y="29"/>
                  </a:cubicBezTo>
                  <a:cubicBezTo>
                    <a:pt x="90" y="24"/>
                    <a:pt x="111" y="0"/>
                    <a:pt x="126" y="11"/>
                  </a:cubicBezTo>
                  <a:cubicBezTo>
                    <a:pt x="161" y="36"/>
                    <a:pt x="198" y="119"/>
                    <a:pt x="198" y="119"/>
                  </a:cubicBezTo>
                  <a:cubicBezTo>
                    <a:pt x="214" y="95"/>
                    <a:pt x="248" y="29"/>
                    <a:pt x="288" y="29"/>
                  </a:cubicBezTo>
                  <a:cubicBezTo>
                    <a:pt x="310" y="29"/>
                    <a:pt x="324" y="53"/>
                    <a:pt x="342" y="65"/>
                  </a:cubicBezTo>
                  <a:cubicBezTo>
                    <a:pt x="486" y="17"/>
                    <a:pt x="306" y="65"/>
                    <a:pt x="450" y="65"/>
                  </a:cubicBezTo>
                  <a:cubicBezTo>
                    <a:pt x="543" y="65"/>
                    <a:pt x="470" y="13"/>
                    <a:pt x="540" y="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7" name="Line 10"/>
            <p:cNvSpPr>
              <a:spLocks noChangeShapeType="1"/>
            </p:cNvSpPr>
            <p:nvPr/>
          </p:nvSpPr>
          <p:spPr bwMode="auto">
            <a:xfrm flipV="1">
              <a:off x="1656" y="1026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5068" name="Group 11"/>
            <p:cNvGrpSpPr>
              <a:grpSpLocks/>
            </p:cNvGrpSpPr>
            <p:nvPr/>
          </p:nvGrpSpPr>
          <p:grpSpPr bwMode="auto">
            <a:xfrm>
              <a:off x="295" y="844"/>
              <a:ext cx="1043" cy="1361"/>
              <a:chOff x="249" y="572"/>
              <a:chExt cx="1043" cy="1361"/>
            </a:xfrm>
          </p:grpSpPr>
          <p:grpSp>
            <p:nvGrpSpPr>
              <p:cNvPr id="45083" name="Group 12"/>
              <p:cNvGrpSpPr>
                <a:grpSpLocks/>
              </p:cNvGrpSpPr>
              <p:nvPr/>
            </p:nvGrpSpPr>
            <p:grpSpPr bwMode="auto">
              <a:xfrm>
                <a:off x="431" y="572"/>
                <a:ext cx="861" cy="590"/>
                <a:chOff x="431" y="572"/>
                <a:chExt cx="861" cy="590"/>
              </a:xfrm>
            </p:grpSpPr>
            <p:sp>
              <p:nvSpPr>
                <p:cNvPr id="45086" name="Line 13"/>
                <p:cNvSpPr>
                  <a:spLocks noChangeShapeType="1"/>
                </p:cNvSpPr>
                <p:nvPr/>
              </p:nvSpPr>
              <p:spPr bwMode="auto">
                <a:xfrm>
                  <a:off x="521" y="845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087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845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45088" name="Group 15"/>
                <p:cNvGrpSpPr>
                  <a:grpSpLocks/>
                </p:cNvGrpSpPr>
                <p:nvPr/>
              </p:nvGrpSpPr>
              <p:grpSpPr bwMode="auto">
                <a:xfrm>
                  <a:off x="431" y="572"/>
                  <a:ext cx="635" cy="523"/>
                  <a:chOff x="431" y="572"/>
                  <a:chExt cx="635" cy="523"/>
                </a:xfrm>
              </p:grpSpPr>
              <p:sp>
                <p:nvSpPr>
                  <p:cNvPr id="4508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" y="572"/>
                    <a:ext cx="63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pt-BR" sz="2000">
                        <a:latin typeface="Times New Roman" pitchFamily="18" charset="0"/>
                      </a:rPr>
                      <a:t>NH</a:t>
                    </a:r>
                    <a:r>
                      <a:rPr lang="pt-BR" sz="2000" baseline="-25000">
                        <a:latin typeface="Times New Roman" pitchFamily="18" charset="0"/>
                      </a:rPr>
                      <a:t>4</a:t>
                    </a:r>
                    <a:r>
                      <a:rPr lang="pt-BR" sz="2000">
                        <a:latin typeface="Times New Roman" pitchFamily="18" charset="0"/>
                      </a:rPr>
                      <a:t>-N</a:t>
                    </a:r>
                  </a:p>
                </p:txBody>
              </p:sp>
              <p:sp>
                <p:nvSpPr>
                  <p:cNvPr id="4509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845"/>
                    <a:ext cx="54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pt-BR" sz="2000">
                        <a:latin typeface="Times New Roman" pitchFamily="18" charset="0"/>
                      </a:rPr>
                      <a:t>100%</a:t>
                    </a:r>
                  </a:p>
                </p:txBody>
              </p:sp>
            </p:grpSp>
          </p:grpSp>
          <p:sp>
            <p:nvSpPr>
              <p:cNvPr id="45084" name="Rectangle 18"/>
              <p:cNvSpPr>
                <a:spLocks noChangeArrowheads="1"/>
              </p:cNvSpPr>
              <p:nvPr/>
            </p:nvSpPr>
            <p:spPr bwMode="auto">
              <a:xfrm>
                <a:off x="249" y="1389"/>
                <a:ext cx="817" cy="5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85" name="Text Box 19"/>
              <p:cNvSpPr txBox="1">
                <a:spLocks noChangeArrowheads="1"/>
              </p:cNvSpPr>
              <p:nvPr/>
            </p:nvSpPr>
            <p:spPr bwMode="auto">
              <a:xfrm>
                <a:off x="249" y="1434"/>
                <a:ext cx="86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SHARON Aeróbio</a:t>
                </a:r>
              </a:p>
            </p:txBody>
          </p:sp>
        </p:grpSp>
        <p:grpSp>
          <p:nvGrpSpPr>
            <p:cNvPr id="45069" name="Group 20"/>
            <p:cNvGrpSpPr>
              <a:grpSpLocks/>
            </p:cNvGrpSpPr>
            <p:nvPr/>
          </p:nvGrpSpPr>
          <p:grpSpPr bwMode="auto">
            <a:xfrm>
              <a:off x="1656" y="754"/>
              <a:ext cx="3175" cy="1633"/>
              <a:chOff x="1656" y="754"/>
              <a:chExt cx="3175" cy="1633"/>
            </a:xfrm>
          </p:grpSpPr>
          <p:sp>
            <p:nvSpPr>
              <p:cNvPr id="45070" name="Line 21"/>
              <p:cNvSpPr>
                <a:spLocks noChangeShapeType="1"/>
              </p:cNvSpPr>
              <p:nvPr/>
            </p:nvSpPr>
            <p:spPr bwMode="auto">
              <a:xfrm>
                <a:off x="1656" y="1026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1" name="Rectangle 22"/>
              <p:cNvSpPr>
                <a:spLocks noChangeArrowheads="1"/>
              </p:cNvSpPr>
              <p:nvPr/>
            </p:nvSpPr>
            <p:spPr bwMode="auto">
              <a:xfrm>
                <a:off x="2926" y="1343"/>
                <a:ext cx="590" cy="10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72" name="Line 23"/>
              <p:cNvSpPr>
                <a:spLocks noChangeShapeType="1"/>
              </p:cNvSpPr>
              <p:nvPr/>
            </p:nvSpPr>
            <p:spPr bwMode="auto">
              <a:xfrm>
                <a:off x="3198" y="1162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3" name="Line 24"/>
              <p:cNvSpPr>
                <a:spLocks noChangeShapeType="1"/>
              </p:cNvSpPr>
              <p:nvPr/>
            </p:nvSpPr>
            <p:spPr bwMode="auto">
              <a:xfrm>
                <a:off x="3107" y="2160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4" name="Line 25"/>
              <p:cNvSpPr>
                <a:spLocks noChangeShapeType="1"/>
              </p:cNvSpPr>
              <p:nvPr/>
            </p:nvSpPr>
            <p:spPr bwMode="auto">
              <a:xfrm>
                <a:off x="2971" y="1026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5" name="Freeform 26"/>
              <p:cNvSpPr>
                <a:spLocks/>
              </p:cNvSpPr>
              <p:nvPr/>
            </p:nvSpPr>
            <p:spPr bwMode="auto">
              <a:xfrm>
                <a:off x="2926" y="1618"/>
                <a:ext cx="576" cy="96"/>
              </a:xfrm>
              <a:custGeom>
                <a:avLst/>
                <a:gdLst>
                  <a:gd name="T0" fmla="*/ 0 w 576"/>
                  <a:gd name="T1" fmla="*/ 58 h 96"/>
                  <a:gd name="T2" fmla="*/ 54 w 576"/>
                  <a:gd name="T3" fmla="*/ 40 h 96"/>
                  <a:gd name="T4" fmla="*/ 108 w 576"/>
                  <a:gd name="T5" fmla="*/ 4 h 96"/>
                  <a:gd name="T6" fmla="*/ 144 w 576"/>
                  <a:gd name="T7" fmla="*/ 58 h 96"/>
                  <a:gd name="T8" fmla="*/ 306 w 576"/>
                  <a:gd name="T9" fmla="*/ 58 h 96"/>
                  <a:gd name="T10" fmla="*/ 414 w 576"/>
                  <a:gd name="T11" fmla="*/ 22 h 96"/>
                  <a:gd name="T12" fmla="*/ 468 w 576"/>
                  <a:gd name="T13" fmla="*/ 4 h 96"/>
                  <a:gd name="T14" fmla="*/ 576 w 576"/>
                  <a:gd name="T15" fmla="*/ 4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6"/>
                  <a:gd name="T26" fmla="*/ 576 w 576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6">
                    <a:moveTo>
                      <a:pt x="0" y="58"/>
                    </a:moveTo>
                    <a:cubicBezTo>
                      <a:pt x="18" y="52"/>
                      <a:pt x="37" y="48"/>
                      <a:pt x="54" y="40"/>
                    </a:cubicBezTo>
                    <a:cubicBezTo>
                      <a:pt x="73" y="30"/>
                      <a:pt x="87" y="0"/>
                      <a:pt x="108" y="4"/>
                    </a:cubicBezTo>
                    <a:cubicBezTo>
                      <a:pt x="129" y="8"/>
                      <a:pt x="132" y="40"/>
                      <a:pt x="144" y="58"/>
                    </a:cubicBezTo>
                    <a:cubicBezTo>
                      <a:pt x="273" y="15"/>
                      <a:pt x="220" y="1"/>
                      <a:pt x="306" y="58"/>
                    </a:cubicBezTo>
                    <a:cubicBezTo>
                      <a:pt x="342" y="46"/>
                      <a:pt x="378" y="34"/>
                      <a:pt x="414" y="22"/>
                    </a:cubicBezTo>
                    <a:cubicBezTo>
                      <a:pt x="432" y="16"/>
                      <a:pt x="468" y="4"/>
                      <a:pt x="468" y="4"/>
                    </a:cubicBezTo>
                    <a:cubicBezTo>
                      <a:pt x="480" y="12"/>
                      <a:pt x="576" y="96"/>
                      <a:pt x="576" y="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6" name="Text Box 27"/>
              <p:cNvSpPr txBox="1">
                <a:spLocks noChangeArrowheads="1"/>
              </p:cNvSpPr>
              <p:nvPr/>
            </p:nvSpPr>
            <p:spPr bwMode="auto">
              <a:xfrm>
                <a:off x="1883" y="754"/>
                <a:ext cx="907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56% NH</a:t>
                </a:r>
                <a:r>
                  <a:rPr lang="pt-BR" sz="2000" baseline="-25000">
                    <a:latin typeface="Times New Roman" pitchFamily="18" charset="0"/>
                  </a:rPr>
                  <a:t>4</a:t>
                </a:r>
                <a:r>
                  <a:rPr lang="pt-BR" sz="2000">
                    <a:latin typeface="Times New Roman" pitchFamily="18" charset="0"/>
                  </a:rPr>
                  <a:t>-N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44% NO</a:t>
                </a:r>
                <a:r>
                  <a:rPr lang="pt-BR" sz="2000" baseline="-25000">
                    <a:latin typeface="Times New Roman" pitchFamily="18" charset="0"/>
                  </a:rPr>
                  <a:t>2</a:t>
                </a:r>
                <a:r>
                  <a:rPr lang="pt-BR" sz="2000">
                    <a:latin typeface="Times New Roman" pitchFamily="18" charset="0"/>
                  </a:rPr>
                  <a:t>-N</a:t>
                </a:r>
              </a:p>
            </p:txBody>
          </p:sp>
          <p:sp>
            <p:nvSpPr>
              <p:cNvPr id="45077" name="Line 28"/>
              <p:cNvSpPr>
                <a:spLocks noChangeShapeType="1"/>
              </p:cNvSpPr>
              <p:nvPr/>
            </p:nvSpPr>
            <p:spPr bwMode="auto">
              <a:xfrm flipV="1">
                <a:off x="3425" y="1253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8" name="Line 29"/>
              <p:cNvSpPr>
                <a:spLocks noChangeShapeType="1"/>
              </p:cNvSpPr>
              <p:nvPr/>
            </p:nvSpPr>
            <p:spPr bwMode="auto">
              <a:xfrm>
                <a:off x="3425" y="125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79" name="Line 30"/>
              <p:cNvSpPr>
                <a:spLocks noChangeShapeType="1"/>
              </p:cNvSpPr>
              <p:nvPr/>
            </p:nvSpPr>
            <p:spPr bwMode="auto">
              <a:xfrm flipV="1">
                <a:off x="3289" y="935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80" name="Text Box 31"/>
              <p:cNvSpPr txBox="1">
                <a:spLocks noChangeArrowheads="1"/>
              </p:cNvSpPr>
              <p:nvPr/>
            </p:nvSpPr>
            <p:spPr bwMode="auto">
              <a:xfrm>
                <a:off x="3334" y="844"/>
                <a:ext cx="77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95% N</a:t>
                </a:r>
                <a:r>
                  <a:rPr lang="pt-BR" sz="2000" baseline="-25000">
                    <a:latin typeface="Times New Roman" pitchFamily="18" charset="0"/>
                  </a:rPr>
                  <a:t>2</a:t>
                </a:r>
                <a:endParaRPr lang="pt-BR" sz="2000">
                  <a:latin typeface="Times New Roman" pitchFamily="18" charset="0"/>
                </a:endParaRPr>
              </a:p>
            </p:txBody>
          </p:sp>
          <p:sp>
            <p:nvSpPr>
              <p:cNvPr id="45081" name="Text Box 32"/>
              <p:cNvSpPr txBox="1">
                <a:spLocks noChangeArrowheads="1"/>
              </p:cNvSpPr>
              <p:nvPr/>
            </p:nvSpPr>
            <p:spPr bwMode="auto">
              <a:xfrm>
                <a:off x="3742" y="1298"/>
                <a:ext cx="8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5% NO</a:t>
                </a:r>
                <a:r>
                  <a:rPr lang="pt-BR" sz="2000" baseline="-25000">
                    <a:latin typeface="Times New Roman" pitchFamily="18" charset="0"/>
                  </a:rPr>
                  <a:t>3</a:t>
                </a:r>
                <a:r>
                  <a:rPr lang="pt-BR" sz="2000">
                    <a:latin typeface="Times New Roman" pitchFamily="18" charset="0"/>
                  </a:rPr>
                  <a:t>-N</a:t>
                </a:r>
              </a:p>
            </p:txBody>
          </p:sp>
          <p:sp>
            <p:nvSpPr>
              <p:cNvPr id="45082" name="Text Box 33"/>
              <p:cNvSpPr txBox="1">
                <a:spLocks noChangeArrowheads="1"/>
              </p:cNvSpPr>
              <p:nvPr/>
            </p:nvSpPr>
            <p:spPr bwMode="auto">
              <a:xfrm>
                <a:off x="3833" y="1752"/>
                <a:ext cx="99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t-BR" sz="2000">
                    <a:latin typeface="Times New Roman" pitchFamily="18" charset="0"/>
                  </a:rPr>
                  <a:t>ANAMMOX Anóxico</a:t>
                </a:r>
              </a:p>
            </p:txBody>
          </p:sp>
        </p:grpSp>
      </p:grpSp>
      <p:sp>
        <p:nvSpPr>
          <p:cNvPr id="45060" name="Text Box 34"/>
          <p:cNvSpPr txBox="1">
            <a:spLocks noChangeArrowheads="1"/>
          </p:cNvSpPr>
          <p:nvPr/>
        </p:nvSpPr>
        <p:spPr bwMode="auto">
          <a:xfrm>
            <a:off x="1331913" y="5300663"/>
            <a:ext cx="6119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Estequiometria do ANAMMOX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</a:rPr>
              <a:t>NH</a:t>
            </a:r>
            <a:r>
              <a:rPr lang="pt-BR" sz="2000" baseline="-25000">
                <a:latin typeface="Times New Roman" pitchFamily="18" charset="0"/>
              </a:rPr>
              <a:t>4</a:t>
            </a:r>
            <a:r>
              <a:rPr lang="pt-BR" sz="2000" baseline="30000">
                <a:latin typeface="Times New Roman" pitchFamily="18" charset="0"/>
              </a:rPr>
              <a:t>+</a:t>
            </a:r>
            <a:r>
              <a:rPr lang="pt-BR" sz="2000">
                <a:latin typeface="Times New Roman" pitchFamily="18" charset="0"/>
              </a:rPr>
              <a:t> + 1,32 NO</a:t>
            </a:r>
            <a:r>
              <a:rPr lang="pt-BR" sz="2000" baseline="-25000">
                <a:latin typeface="Times New Roman" pitchFamily="18" charset="0"/>
              </a:rPr>
              <a:t>2</a:t>
            </a:r>
            <a:r>
              <a:rPr lang="pt-BR" sz="2000" baseline="30000">
                <a:latin typeface="Times New Roman" pitchFamily="18" charset="0"/>
              </a:rPr>
              <a:t>-</a:t>
            </a:r>
            <a:r>
              <a:rPr lang="pt-BR" sz="2000">
                <a:latin typeface="Times New Roman" pitchFamily="18" charset="0"/>
              </a:rPr>
              <a:t> + 0,066 HCO</a:t>
            </a:r>
            <a:r>
              <a:rPr lang="pt-BR" sz="2000" baseline="-25000">
                <a:latin typeface="Times New Roman" pitchFamily="18" charset="0"/>
              </a:rPr>
              <a:t>3</a:t>
            </a:r>
            <a:r>
              <a:rPr lang="pt-BR" sz="2000" baseline="30000">
                <a:latin typeface="Times New Roman" pitchFamily="18" charset="0"/>
              </a:rPr>
              <a:t>-</a:t>
            </a:r>
            <a:r>
              <a:rPr lang="pt-BR" sz="2000">
                <a:latin typeface="Times New Roman" pitchFamily="18" charset="0"/>
              </a:rPr>
              <a:t> + 0,13 H</a:t>
            </a:r>
            <a:r>
              <a:rPr lang="pt-BR" sz="2000" baseline="30000">
                <a:latin typeface="Times New Roman" pitchFamily="18" charset="0"/>
              </a:rPr>
              <a:t>+</a:t>
            </a:r>
            <a:r>
              <a:rPr lang="pt-BR" sz="2000">
                <a:latin typeface="Times New Roman" pitchFamily="18" charset="0"/>
              </a:rPr>
              <a:t>  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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>
                <a:latin typeface="Times New Roman" pitchFamily="18" charset="0"/>
                <a:sym typeface="Wingdings" pitchFamily="2" charset="2"/>
              </a:rPr>
              <a:t>  1,02 N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 + 0,26 NO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3</a:t>
            </a:r>
            <a:r>
              <a:rPr lang="pt-BR" sz="2000" baseline="30000">
                <a:latin typeface="Times New Roman" pitchFamily="18" charset="0"/>
                <a:sym typeface="Wingdings" pitchFamily="2" charset="2"/>
              </a:rPr>
              <a:t>-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 + 2,03 H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O + 0,066CH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O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0,5</a:t>
            </a:r>
            <a:r>
              <a:rPr lang="pt-BR" sz="2000">
                <a:latin typeface="Times New Roman" pitchFamily="18" charset="0"/>
                <a:sym typeface="Wingdings" pitchFamily="2" charset="2"/>
              </a:rPr>
              <a:t>N</a:t>
            </a:r>
            <a:r>
              <a:rPr lang="pt-BR" sz="2000" baseline="-25000">
                <a:latin typeface="Times New Roman" pitchFamily="18" charset="0"/>
                <a:sym typeface="Wingdings" pitchFamily="2" charset="2"/>
              </a:rPr>
              <a:t>0,15</a:t>
            </a:r>
            <a:endParaRPr lang="pt-BR" sz="2000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333375"/>
            <a:ext cx="8459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3600" b="1">
                <a:latin typeface="Times New Roman" pitchFamily="18" charset="0"/>
              </a:rPr>
              <a:t>Doadores e aceptores de elétrons nos resíduos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700213"/>
            <a:ext cx="47879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 i="1">
                <a:solidFill>
                  <a:srgbClr val="0000FF"/>
                </a:solidFill>
                <a:latin typeface="Times New Roman" pitchFamily="18" charset="0"/>
              </a:rPr>
              <a:t>Doadores de Elétrons (ou de H</a:t>
            </a:r>
            <a:r>
              <a:rPr lang="pt-BR" sz="2600" b="1" i="1" baseline="3000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pt-BR" sz="2600" b="1" i="1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pt-BR" sz="2600" b="1" i="1">
                <a:latin typeface="Times New Roman" pitchFamily="18" charset="0"/>
              </a:rPr>
              <a:t>  - passíveis de oxidação</a:t>
            </a:r>
          </a:p>
          <a:p>
            <a:pPr>
              <a:spcBef>
                <a:spcPct val="50000"/>
              </a:spcBef>
            </a:pPr>
            <a:r>
              <a:rPr lang="pt-BR" sz="2600" b="1" i="1">
                <a:latin typeface="Times New Roman" pitchFamily="18" charset="0"/>
              </a:rPr>
              <a:t>-perdem elétrons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81525"/>
            <a:ext cx="5003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600" b="1" i="1">
                <a:solidFill>
                  <a:srgbClr val="FF3300"/>
                </a:solidFill>
                <a:latin typeface="Times New Roman" pitchFamily="18" charset="0"/>
              </a:rPr>
              <a:t>Aceptores de Elétrons (ou de H</a:t>
            </a:r>
            <a:r>
              <a:rPr lang="pt-BR" sz="2600" b="1" i="1" baseline="30000">
                <a:solidFill>
                  <a:srgbClr val="FF3300"/>
                </a:solidFill>
                <a:latin typeface="Times New Roman" pitchFamily="18" charset="0"/>
              </a:rPr>
              <a:t>+</a:t>
            </a:r>
            <a:r>
              <a:rPr lang="pt-BR" sz="2600" b="1" i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b="1" i="1">
                <a:latin typeface="Times New Roman" pitchFamily="18" charset="0"/>
              </a:rPr>
              <a:t>Passíveis de redução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b="1" i="1">
                <a:latin typeface="Times New Roman" pitchFamily="18" charset="0"/>
              </a:rPr>
              <a:t>Ganham elétrons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292725" y="1773238"/>
            <a:ext cx="36004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>
                <a:solidFill>
                  <a:srgbClr val="0000FF"/>
                </a:solidFill>
                <a:latin typeface="Calibri" pitchFamily="34" charset="0"/>
              </a:rPr>
              <a:t>Matéria orgânica (DBO,DQO)</a:t>
            </a:r>
            <a:r>
              <a:rPr lang="pt-BR" b="1" i="1">
                <a:latin typeface="Calibri" pitchFamily="34" charset="0"/>
              </a:rPr>
              <a:t> (Proteínas,carboidratos, lipídeos, amônio, etc.)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08625" y="5229225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 , CO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 , SO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-2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, NO</a:t>
            </a:r>
            <a:r>
              <a:rPr lang="pt-BR" b="1" i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pt-BR" b="1" i="1" baseline="30000">
                <a:solidFill>
                  <a:srgbClr val="FF0000"/>
                </a:solidFill>
                <a:latin typeface="Calibri" pitchFamily="34" charset="0"/>
              </a:rPr>
              <a:t>–</a:t>
            </a:r>
            <a:r>
              <a:rPr lang="pt-BR" b="1" i="1">
                <a:solidFill>
                  <a:srgbClr val="FF0000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3708400" y="2349500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3635375" y="5229225"/>
            <a:ext cx="1584325" cy="4318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41994" name="Object 2"/>
          <p:cNvGraphicFramePr>
            <a:graphicFrameLocks noChangeAspect="1"/>
          </p:cNvGraphicFramePr>
          <p:nvPr/>
        </p:nvGraphicFramePr>
        <p:xfrm>
          <a:off x="4572000" y="2924175"/>
          <a:ext cx="4572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3525489" imgH="2821493" progId="Word.Document.8">
                  <p:link updateAutomatic="1"/>
                </p:oleObj>
              </mc:Choice>
              <mc:Fallback>
                <p:oleObj name="Documento" r:id="rId2" imgW="3525489" imgH="2821493" progId="Word.Documen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265"/>
                      <a:stretch>
                        <a:fillRect/>
                      </a:stretch>
                    </p:blipFill>
                    <p:spPr bwMode="auto">
                      <a:xfrm>
                        <a:off x="4572000" y="2924175"/>
                        <a:ext cx="45720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/>
      <p:bldP spid="41988" grpId="0"/>
      <p:bldP spid="41989" grpId="0"/>
      <p:bldP spid="419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eaLnBrk="1" hangingPunct="1"/>
            <a:r>
              <a:rPr lang="pt-BR" sz="3500"/>
              <a:t>Desamonificação/Anammox em biofilme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2349500"/>
          <a:ext cx="8135938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84880" imgH="3081600" progId="Word.Document.8">
                  <p:embed/>
                </p:oleObj>
              </mc:Choice>
              <mc:Fallback>
                <p:oleObj name="Documento" r:id="rId2" imgW="6284880" imgH="30816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49500"/>
                        <a:ext cx="8135938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170021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Tahoma" pitchFamily="34" charset="0"/>
              </a:rPr>
              <a:t>Formação de um biofilme estruturado com gradiente de oxigênio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/>
          <a:lstStyle/>
          <a:p>
            <a:pPr eaLnBrk="1" hangingPunct="1"/>
            <a:r>
              <a:rPr lang="pt-BR"/>
              <a:t>Estrutura do biofilme</a:t>
            </a:r>
          </a:p>
        </p:txBody>
      </p:sp>
      <p:pic>
        <p:nvPicPr>
          <p:cNvPr id="46083" name="Picture 3" descr="Eglifiguur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46250"/>
            <a:ext cx="7705725" cy="4284663"/>
          </a:xfr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088" y="6021388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(After Egli et al., 2003. Microbial Ecology 45, 419-432)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86800" cy="1384300"/>
          </a:xfrm>
        </p:spPr>
        <p:txBody>
          <a:bodyPr/>
          <a:lstStyle/>
          <a:p>
            <a:pPr eaLnBrk="1" hangingPunct="1"/>
            <a:r>
              <a:rPr lang="pt-BR" sz="3500"/>
              <a:t>Comparação entre processos de eliminação de Nitrogênio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684213" y="2811463"/>
          <a:ext cx="7715250" cy="2065338"/>
        </p:xfrm>
        <a:graphic>
          <a:graphicData uri="http://schemas.openxmlformats.org/drawingml/2006/table">
            <a:tbl>
              <a:tblPr/>
              <a:tblGrid>
                <a:gridCol w="399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Remoção de Nitrogênio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(gN/m</a:t>
                      </a:r>
                      <a:r>
                        <a:rPr kumimoji="0" 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Lodos Ativados (N + 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ANAMMOX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0,42-2,45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685800"/>
            <a:ext cx="8932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/>
            <a:r>
              <a:rPr lang="pt-BR" sz="3400" b="1">
                <a:solidFill>
                  <a:srgbClr val="2464FC"/>
                </a:solidFill>
              </a:rPr>
              <a:t>Eliminação Biológica de Nitrogênio em uma etapa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1916113"/>
            <a:ext cx="8532813" cy="378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t-BR" sz="3200" b="1" dirty="0">
                <a:solidFill>
                  <a:schemeClr val="hlink"/>
                </a:solidFill>
              </a:rPr>
              <a:t>Pode ser observada em: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plantas de tratamento com alta concentração de nitrogênio e  baixa relação DQO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plantas de tratamento com baixa concentração de oxigênio dissolvido 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pt-BR" sz="2800" b="1" dirty="0"/>
              <a:t> em plantas de tratamento com formação de biofilmes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/>
        </p:nvGraphicFramePr>
        <p:xfrm>
          <a:off x="1406525" y="1471613"/>
          <a:ext cx="6308725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xcel-Tabelle" r:id="rId3" imgW="4371840" imgH="3447720" progId="ExcelWorksheet">
                  <p:link updateAutomatic="1"/>
                </p:oleObj>
              </mc:Choice>
              <mc:Fallback>
                <p:oleObj name="Microsoft Excel-Tabelle" r:id="rId3" imgW="4371840" imgH="3447720" progId="ExcelWorksheet">
                  <p:link updateAutomatic="1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471613"/>
                        <a:ext cx="6308725" cy="538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7200"/>
            <a:ext cx="8932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eaLnBrk="0" hangingPunct="0"/>
            <a:r>
              <a:rPr lang="pt-BR" sz="4000" b="1">
                <a:solidFill>
                  <a:srgbClr val="2464FC"/>
                </a:solidFill>
              </a:rPr>
              <a:t>Deamonificação/Anammox </a:t>
            </a:r>
          </a:p>
          <a:p>
            <a:pPr algn="ctr" defTabSz="762000" eaLnBrk="0" hangingPunct="0"/>
            <a:r>
              <a:rPr lang="pt-BR" sz="3400" b="1">
                <a:solidFill>
                  <a:schemeClr val="hlink"/>
                </a:solidFill>
              </a:rPr>
              <a:t>Ex.: biodiscos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47813" y="6229350"/>
            <a:ext cx="1406525" cy="15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 eaLnBrk="0" hangingPunct="0"/>
            <a:r>
              <a:rPr lang="de-DE" sz="1200" b="1"/>
              <a:t>Helmer-Madhok 2000</a:t>
            </a:r>
            <a:endParaRPr lang="de-DE" sz="2400">
              <a:latin typeface="Times New Roman" pitchFamily="18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3813" y="0"/>
          <a:ext cx="91201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5029200" imgH="3481560" progId="PowerPoint.Slide.8">
                  <p:embed/>
                </p:oleObj>
              </mc:Choice>
              <mc:Fallback>
                <p:oleObj name="Slide" r:id="rId3" imgW="5029200" imgH="348156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0"/>
                        <a:ext cx="91201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295400"/>
          </a:xfrm>
        </p:spPr>
        <p:txBody>
          <a:bodyPr/>
          <a:lstStyle/>
          <a:p>
            <a:r>
              <a:rPr lang="pt-BR" sz="3500"/>
              <a:t>Classificação dos organismos de acordo com a nutrição e fontes de energia</a:t>
            </a:r>
          </a:p>
        </p:txBody>
      </p:sp>
      <p:graphicFrame>
        <p:nvGraphicFramePr>
          <p:cNvPr id="44229" name="Group 197"/>
          <p:cNvGraphicFramePr>
            <a:graphicFrameLocks noGrp="1"/>
          </p:cNvGraphicFramePr>
          <p:nvPr>
            <p:ph idx="1"/>
          </p:nvPr>
        </p:nvGraphicFramePr>
        <p:xfrm>
          <a:off x="323850" y="1844675"/>
          <a:ext cx="8435975" cy="4564699"/>
        </p:xfrm>
        <a:graphic>
          <a:graphicData uri="http://schemas.openxmlformats.org/drawingml/2006/table">
            <a:tbl>
              <a:tblPr/>
              <a:tblGrid>
                <a:gridCol w="208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1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Classificação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 de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 de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Doador de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elétrons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Exemplos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Foto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autotróficos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 inorgânico)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Inorgânicos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O, H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S)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Plantas verdes, algas, Bactérias fotossintetizantes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Fotoheterotróficos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orgânicos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Luz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orgânicos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(glicose)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Bactérias púrpuras não sulfurosas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Quimio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autotróficos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 inorgânico)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Reações de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Oxirredução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(comp. Inorgânicos)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Inorgânicos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NH</a:t>
                      </a:r>
                      <a:r>
                        <a:rPr kumimoji="0" lang="pt-B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B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,NO</a:t>
                      </a:r>
                      <a:r>
                        <a:rPr kumimoji="0" lang="pt-B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Fe</a:t>
                      </a:r>
                      <a:r>
                        <a:rPr kumimoji="0" lang="pt-B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Bactérias hidrogênicas, oxidadoras do enxofre, do nitrogênio e do ferro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Quimio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heterotróficos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orgânicos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Reações de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Oxirredução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(comp. orgânicos)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Compostos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orgânicos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(glicose)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Todos os animais; a maioria dos microrganismos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-98425"/>
            <a:ext cx="7543800" cy="1295400"/>
          </a:xfrm>
        </p:spPr>
        <p:txBody>
          <a:bodyPr/>
          <a:lstStyle/>
          <a:p>
            <a:pPr eaLnBrk="1" hangingPunct="1"/>
            <a:r>
              <a:rPr lang="pt-BR" sz="2800"/>
              <a:t>Classificação dos microrganismos quanto à fonte de energia e carbono</a:t>
            </a:r>
          </a:p>
        </p:txBody>
      </p:sp>
      <p:pic>
        <p:nvPicPr>
          <p:cNvPr id="16387" name="Picture 2" descr="http://vsites.unb.br/ib/cel/microbiologia/metabolismo/quad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69988"/>
            <a:ext cx="666750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116013" y="2852738"/>
            <a:ext cx="266382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 eaLnBrk="1" hangingPunct="1"/>
            <a:r>
              <a:rPr lang="pt-BR" b="0">
                <a:solidFill>
                  <a:srgbClr val="2464FC"/>
                </a:solidFill>
              </a:rPr>
              <a:t>Origem e concentração do Nitrogênio nos Efluentes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569325" cy="4114800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600" b="1"/>
              <a:t>Esgotos domésticos: </a:t>
            </a:r>
            <a:r>
              <a:rPr lang="pt-BR" sz="2600"/>
              <a:t>No efluente bruto, o nitrogênio apresenta-se na </a:t>
            </a:r>
            <a:r>
              <a:rPr lang="pt-BR" sz="2600">
                <a:solidFill>
                  <a:schemeClr val="hlink"/>
                </a:solidFill>
              </a:rPr>
              <a:t>forma reduzida</a:t>
            </a:r>
            <a:r>
              <a:rPr lang="pt-BR" sz="2600"/>
              <a:t>. </a:t>
            </a:r>
            <a:r>
              <a:rPr lang="pt-BR" sz="2600">
                <a:solidFill>
                  <a:schemeClr val="hlink"/>
                </a:solidFill>
              </a:rPr>
              <a:t>Proteina, uréia e amônio</a:t>
            </a:r>
            <a:r>
              <a:rPr lang="pt-BR" sz="2600"/>
              <a:t>: </a:t>
            </a:r>
            <a:r>
              <a:rPr lang="pt-BR" sz="2600">
                <a:solidFill>
                  <a:schemeClr val="hlink"/>
                </a:solidFill>
              </a:rPr>
              <a:t>Concentração ~ 30-50 mg N.L</a:t>
            </a:r>
            <a:r>
              <a:rPr lang="pt-BR" sz="2600" baseline="30000">
                <a:solidFill>
                  <a:schemeClr val="hlink"/>
                </a:solidFill>
              </a:rPr>
              <a:t>-1</a:t>
            </a:r>
          </a:p>
          <a:p>
            <a:pPr lvl="1" defTabSz="762000" eaLnBrk="1" hangingPunct="1">
              <a:lnSpc>
                <a:spcPct val="90000"/>
              </a:lnSpc>
            </a:pPr>
            <a:endParaRPr lang="pt-BR" sz="2200" baseline="30000">
              <a:solidFill>
                <a:schemeClr val="hlink"/>
              </a:solidFill>
            </a:endParaRPr>
          </a:p>
          <a:p>
            <a:pPr defTabSz="7620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600" b="1"/>
              <a:t>Esgotos industriais: </a:t>
            </a:r>
            <a:r>
              <a:rPr lang="pt-BR" sz="2600">
                <a:solidFill>
                  <a:schemeClr val="hlink"/>
                </a:solidFill>
              </a:rPr>
              <a:t>proteína</a:t>
            </a:r>
            <a:r>
              <a:rPr lang="pt-BR" sz="2600"/>
              <a:t> (indústria de alimentos), indústrias químicas e farmacêuticas (dependendo dos insumos utilizados)</a:t>
            </a:r>
          </a:p>
          <a:p>
            <a:pPr defTabSz="762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/>
              <a:t>	</a:t>
            </a:r>
            <a:r>
              <a:rPr lang="pt-BR" sz="2600">
                <a:solidFill>
                  <a:schemeClr val="hlink"/>
                </a:solidFill>
              </a:rPr>
              <a:t>Concentração bastante variável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200">
              <a:solidFill>
                <a:schemeClr val="hlink"/>
              </a:solidFill>
            </a:endParaRPr>
          </a:p>
          <a:p>
            <a:pPr lvl="1" defTabSz="762000" eaLnBrk="1" hangingPunct="1">
              <a:lnSpc>
                <a:spcPct val="90000"/>
              </a:lnSpc>
            </a:pPr>
            <a:endParaRPr lang="pt-BR" sz="2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84300"/>
          </a:xfrm>
        </p:spPr>
        <p:txBody>
          <a:bodyPr/>
          <a:lstStyle/>
          <a:p>
            <a:pPr algn="ctr"/>
            <a:r>
              <a:rPr lang="pt-BR" sz="4000"/>
              <a:t>Concentração de Nitrogênio Amoniacal</a:t>
            </a:r>
          </a:p>
        </p:txBody>
      </p:sp>
      <p:graphicFrame>
        <p:nvGraphicFramePr>
          <p:cNvPr id="44080" name="Group 48"/>
          <p:cNvGraphicFramePr>
            <a:graphicFrameLocks noGrp="1"/>
          </p:cNvGraphicFramePr>
          <p:nvPr>
            <p:ph idx="1"/>
          </p:nvPr>
        </p:nvGraphicFramePr>
        <p:xfrm>
          <a:off x="684213" y="1628775"/>
          <a:ext cx="7848600" cy="4831017"/>
        </p:xfrm>
        <a:graphic>
          <a:graphicData uri="http://schemas.openxmlformats.org/drawingml/2006/table">
            <a:tbl>
              <a:tblPr/>
              <a:tblGrid>
                <a:gridCol w="21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NATUREZA DO EFLUENTE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N-NH</a:t>
                      </a:r>
                      <a:r>
                        <a:rPr kumimoji="0" lang="pt-B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(mg.L</a:t>
                      </a:r>
                      <a:r>
                        <a:rPr kumimoji="0" 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Referência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DOMÉSTICO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Von Sperling, 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AGROINDUSTRIAL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FRIGORÍFICO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150-200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Soares,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H.M.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Relatório técnico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SUINOCULTURA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800-1000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Sezerino, P.H. . Dissertação de Mestrado UFSC,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CURTUME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700-1000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Santana,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F.B.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Dissertação de Mestrado UFSC,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9459" name="Grupo 9"/>
          <p:cNvGrpSpPr>
            <a:grpSpLocks/>
          </p:cNvGrpSpPr>
          <p:nvPr/>
        </p:nvGrpSpPr>
        <p:grpSpPr bwMode="auto">
          <a:xfrm>
            <a:off x="1187450" y="1773238"/>
            <a:ext cx="6192838" cy="4171950"/>
            <a:chOff x="684213" y="1844824"/>
            <a:chExt cx="6192043" cy="4171801"/>
          </a:xfrm>
        </p:grpSpPr>
        <p:sp>
          <p:nvSpPr>
            <p:cNvPr id="19462" name="Text Box 3"/>
            <p:cNvSpPr txBox="1">
              <a:spLocks noChangeArrowheads="1"/>
            </p:cNvSpPr>
            <p:nvPr/>
          </p:nvSpPr>
          <p:spPr bwMode="auto">
            <a:xfrm>
              <a:off x="684213" y="4292600"/>
              <a:ext cx="5688012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 sz="3200"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endParaRPr lang="pt-BR" sz="3200"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endParaRPr lang="pt-BR">
                <a:latin typeface="Tahoma" pitchFamily="34" charset="0"/>
              </a:endParaRPr>
            </a:p>
          </p:txBody>
        </p:sp>
        <p:pic>
          <p:nvPicPr>
            <p:cNvPr id="19463" name="Picture 9" descr="http://reefkeeping.com/issues/2007-02/rhf/images/Resize-Wizard-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844824"/>
              <a:ext cx="6120680" cy="404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755642" y="2565523"/>
              <a:ext cx="1296821" cy="115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9460" name="CaixaDeTexto 10"/>
          <p:cNvSpPr txBox="1">
            <a:spLocks noChangeArrowheads="1"/>
          </p:cNvSpPr>
          <p:nvPr/>
        </p:nvSpPr>
        <p:spPr bwMode="auto">
          <a:xfrm rot="-5400000">
            <a:off x="976313" y="3286125"/>
            <a:ext cx="2376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Amonia/ammonium fraction</a:t>
            </a:r>
          </a:p>
        </p:txBody>
      </p:sp>
      <p:sp>
        <p:nvSpPr>
          <p:cNvPr id="19461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243</TotalTime>
  <Words>1929</Words>
  <Application>Microsoft Office PowerPoint</Application>
  <PresentationFormat>Apresentação na tela (4:3)</PresentationFormat>
  <Paragraphs>419</Paragraphs>
  <Slides>45</Slides>
  <Notes>25</Notes>
  <HiddenSlides>0</HiddenSlides>
  <MMClips>0</MMClips>
  <ScaleCrop>false</ScaleCrop>
  <HeadingPairs>
    <vt:vector size="10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45</vt:i4>
      </vt:variant>
    </vt:vector>
  </HeadingPairs>
  <TitlesOfParts>
    <vt:vector size="61" baseType="lpstr">
      <vt:lpstr>Arial</vt:lpstr>
      <vt:lpstr>Calibri</vt:lpstr>
      <vt:lpstr>Garamond</vt:lpstr>
      <vt:lpstr>Tahoma</vt:lpstr>
      <vt:lpstr>Times New Roman</vt:lpstr>
      <vt:lpstr>Wingdings</vt:lpstr>
      <vt:lpstr>Rede</vt:lpstr>
      <vt:lpstr>file:///C:\Users\Valeria\Documents\Optativa\FigConcordia.doc!OLE_LINK1</vt:lpstr>
      <vt:lpstr>file:///C:\Users\Valeria\Documents\Optativa\FigConcordia.doc!OLE_LINK2</vt:lpstr>
      <vt:lpstr>file:///C:\Users\Valeria\Documents\Optativa\FigConcordia.doc!OLE_LINK3</vt:lpstr>
      <vt:lpstr>file:///C:\Users\Valeria\Documents\Optativa\FigConcordia.doc!OLE_LINK1</vt:lpstr>
      <vt:lpstr>file:///C:\Users\Valeria\BERKELEY\%5bWALZENdeutsch.xls%5dTabelle1!Z3S1:Z22S9</vt:lpstr>
      <vt:lpstr>Documento</vt:lpstr>
      <vt:lpstr>Document</vt:lpstr>
      <vt:lpstr>Apresentação</vt:lpstr>
      <vt:lpstr>Slide</vt:lpstr>
      <vt:lpstr>Remoção Biológica de Nitrogênio</vt:lpstr>
      <vt:lpstr>Apresentação do PowerPoint</vt:lpstr>
      <vt:lpstr>Apresentação do PowerPoint</vt:lpstr>
      <vt:lpstr>Apresentação do PowerPoint</vt:lpstr>
      <vt:lpstr>Classificação dos organismos de acordo com a nutrição e fontes de energia</vt:lpstr>
      <vt:lpstr>Classificação dos microrganismos quanto à fonte de energia e carbono</vt:lpstr>
      <vt:lpstr>Origem e concentração do Nitrogênio nos Efluentes</vt:lpstr>
      <vt:lpstr>Concentração de Nitrogênio Amoniacal</vt:lpstr>
      <vt:lpstr>Apresentação do PowerPoint</vt:lpstr>
      <vt:lpstr>Problemas do Nitrogênio</vt:lpstr>
      <vt:lpstr>Legislação Ambiental</vt:lpstr>
      <vt:lpstr>Transformações biológicas para a eliminação de nitrogênio</vt:lpstr>
      <vt:lpstr>Amonificação</vt:lpstr>
      <vt:lpstr>Nitrificação</vt:lpstr>
      <vt:lpstr>Nitrificação</vt:lpstr>
      <vt:lpstr>Nitrificação</vt:lpstr>
      <vt:lpstr>Nitrificação</vt:lpstr>
      <vt:lpstr>Nitrificação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Processos aeróbios combinados  (cultivo fixo)</vt:lpstr>
      <vt:lpstr>Outros Sistemas Aeróbios (cultivo fixo)</vt:lpstr>
      <vt:lpstr>Eliminação biológica de nitrogênio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Novos Processos de  Eliminação de N</vt:lpstr>
      <vt:lpstr>Oxidação Anaeróbia do Íon Amônio (ANAMMOX)</vt:lpstr>
      <vt:lpstr>PROCESSO SHARON - Single Reactor High Activity Ammonia Removal Over Nitrite</vt:lpstr>
      <vt:lpstr>PROCESSO ANAMMOX ANAMMOX = Anaerobic Ammonium Oxidation</vt:lpstr>
      <vt:lpstr> ½ SHARON + ANAMMOX  =CANON (Completely Autotrophic Nitrogen removal Over Nitrite)</vt:lpstr>
      <vt:lpstr>Desamonificação/Anammox em biofilme</vt:lpstr>
      <vt:lpstr>Estrutura do biofilme</vt:lpstr>
      <vt:lpstr>Comparação entre processos de eliminação de Nitrogênio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Remoção Biológica de Nitrogênio</dc:title>
  <dc:creator>reginatto</dc:creator>
  <cp:lastModifiedBy>Valeria Reginatto Spiller</cp:lastModifiedBy>
  <cp:revision>28</cp:revision>
  <dcterms:created xsi:type="dcterms:W3CDTF">2006-04-24T11:21:54Z</dcterms:created>
  <dcterms:modified xsi:type="dcterms:W3CDTF">2023-05-30T18:06:43Z</dcterms:modified>
</cp:coreProperties>
</file>