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70" r:id="rId7"/>
    <p:sldId id="287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7" r:id="rId23"/>
    <p:sldId id="280" r:id="rId24"/>
    <p:sldId id="276" r:id="rId25"/>
    <p:sldId id="278" r:id="rId26"/>
    <p:sldId id="284" r:id="rId27"/>
    <p:sldId id="282" r:id="rId28"/>
    <p:sldId id="283" r:id="rId29"/>
    <p:sldId id="281" r:id="rId30"/>
    <p:sldId id="285" r:id="rId31"/>
    <p:sldId id="286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CC99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818"/>
  </p:normalViewPr>
  <p:slideViewPr>
    <p:cSldViewPr snapToGrid="0">
      <p:cViewPr varScale="1">
        <p:scale>
          <a:sx n="119" d="100"/>
          <a:sy n="119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A2DC7-E8E7-4934-A27C-9CDEBCB41F5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4B26BF0-EAAA-499D-BCB3-F4338E1D7CB8}">
      <dgm:prSet phldrT="[Texto]" custT="1"/>
      <dgm:spPr/>
      <dgm:t>
        <a:bodyPr/>
        <a:lstStyle/>
        <a:p>
          <a:r>
            <a:rPr lang="pt-BR" sz="2000" dirty="0" smtClean="0"/>
            <a:t>METODOLOGIA DO ENSINO DE MATEMÁTICA</a:t>
          </a:r>
        </a:p>
        <a:p>
          <a:r>
            <a:rPr lang="pt-BR" sz="2000" dirty="0" smtClean="0"/>
            <a:t>PEDAGOGIA</a:t>
          </a:r>
          <a:endParaRPr lang="pt-BR" sz="2000" dirty="0"/>
        </a:p>
      </dgm:t>
    </dgm:pt>
    <dgm:pt modelId="{099A4C2A-393D-45BF-AF7E-54E541B235AE}" type="parTrans" cxnId="{18E5CE83-BE94-499B-A985-452F0E11B0F4}">
      <dgm:prSet/>
      <dgm:spPr/>
      <dgm:t>
        <a:bodyPr/>
        <a:lstStyle/>
        <a:p>
          <a:endParaRPr lang="pt-BR"/>
        </a:p>
      </dgm:t>
    </dgm:pt>
    <dgm:pt modelId="{980EC075-C2F4-48BE-9BC2-171C798574E4}" type="sibTrans" cxnId="{18E5CE83-BE94-499B-A985-452F0E11B0F4}">
      <dgm:prSet/>
      <dgm:spPr/>
      <dgm:t>
        <a:bodyPr/>
        <a:lstStyle/>
        <a:p>
          <a:endParaRPr lang="pt-BR"/>
        </a:p>
      </dgm:t>
    </dgm:pt>
    <dgm:pt modelId="{6FD3B5F6-1026-4730-87E7-1DBD60375D24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2800" b="1" dirty="0" smtClean="0"/>
            <a:t>OPERAÇÕES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pt-BR" sz="2000" dirty="0" smtClean="0"/>
            <a:t>SIGNIFICADOS, SITUAÇÕES –PROBLEMA,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pt-BR" sz="2000" dirty="0" smtClean="0"/>
            <a:t>ESTRATÉGIAS DE RESOLUÇÃO E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pt-BR" sz="2000" dirty="0" smtClean="0"/>
            <a:t>TÉCNICAS ALGORÍTMICAS</a:t>
          </a:r>
          <a:endParaRPr lang="pt-BR" sz="2000" dirty="0"/>
        </a:p>
      </dgm:t>
    </dgm:pt>
    <dgm:pt modelId="{C8EC8884-EDD6-46A6-80C2-E3E4CF32AC55}" type="parTrans" cxnId="{7024D921-AE55-481D-A00B-431BCA80C603}">
      <dgm:prSet/>
      <dgm:spPr/>
      <dgm:t>
        <a:bodyPr/>
        <a:lstStyle/>
        <a:p>
          <a:endParaRPr lang="pt-BR"/>
        </a:p>
      </dgm:t>
    </dgm:pt>
    <dgm:pt modelId="{00F489EF-6314-41FD-89AF-F5BB00EBA732}" type="sibTrans" cxnId="{7024D921-AE55-481D-A00B-431BCA80C603}">
      <dgm:prSet/>
      <dgm:spPr/>
      <dgm:t>
        <a:bodyPr/>
        <a:lstStyle/>
        <a:p>
          <a:endParaRPr lang="pt-BR"/>
        </a:p>
      </dgm:t>
    </dgm:pt>
    <dgm:pt modelId="{45258533-CADD-42DC-9254-4C8F344BEE17}">
      <dgm:prSet phldrT="[Texto]" custT="1"/>
      <dgm:spPr/>
      <dgm:t>
        <a:bodyPr/>
        <a:lstStyle/>
        <a:p>
          <a:r>
            <a:rPr lang="pt-BR" sz="1600" dirty="0" err="1" smtClean="0"/>
            <a:t>PROFª</a:t>
          </a:r>
          <a:r>
            <a:rPr lang="pt-BR" sz="1600" dirty="0" smtClean="0"/>
            <a:t> SUELI FANIZZI</a:t>
          </a:r>
          <a:endParaRPr lang="pt-BR" sz="1600" dirty="0"/>
        </a:p>
      </dgm:t>
    </dgm:pt>
    <dgm:pt modelId="{3BDDA582-41B1-4C42-85E1-5E75FA0922DE}" type="parTrans" cxnId="{BEB06D71-9545-4E95-BCDF-22B995EA48A5}">
      <dgm:prSet/>
      <dgm:spPr/>
      <dgm:t>
        <a:bodyPr/>
        <a:lstStyle/>
        <a:p>
          <a:endParaRPr lang="pt-BR"/>
        </a:p>
      </dgm:t>
    </dgm:pt>
    <dgm:pt modelId="{8A54E546-1FE1-4736-91D4-49D4A345FCB7}" type="sibTrans" cxnId="{BEB06D71-9545-4E95-BCDF-22B995EA48A5}">
      <dgm:prSet/>
      <dgm:spPr/>
      <dgm:t>
        <a:bodyPr/>
        <a:lstStyle/>
        <a:p>
          <a:endParaRPr lang="pt-BR"/>
        </a:p>
      </dgm:t>
    </dgm:pt>
    <dgm:pt modelId="{D4ABB94F-F608-49DB-8C67-770EC1886EDF}">
      <dgm:prSet/>
      <dgm:spPr/>
      <dgm:t>
        <a:bodyPr/>
        <a:lstStyle/>
        <a:p>
          <a:pPr algn="just"/>
          <a:r>
            <a:rPr lang="pt-BR" dirty="0" smtClean="0"/>
            <a:t>BRASIL. Ministério de Educação. Secretaria de Educação Básica. </a:t>
          </a:r>
          <a:r>
            <a:rPr lang="pt-BR" b="1" dirty="0" smtClean="0"/>
            <a:t>Pacto Nacional pela Alfabetização na Idade Certa</a:t>
          </a:r>
          <a:r>
            <a:rPr lang="pt-BR" dirty="0" smtClean="0"/>
            <a:t>: operações na resolução de problemas (caderno 04). Brasília: MEC, SEB, 2014.</a:t>
          </a:r>
          <a:endParaRPr lang="pt-BR" dirty="0"/>
        </a:p>
      </dgm:t>
    </dgm:pt>
    <dgm:pt modelId="{0AE21CA5-3285-45EA-BC25-84EE1B4E0398}" type="parTrans" cxnId="{740EFF44-772A-4797-BE59-6131BBF6BF06}">
      <dgm:prSet/>
      <dgm:spPr/>
      <dgm:t>
        <a:bodyPr/>
        <a:lstStyle/>
        <a:p>
          <a:endParaRPr lang="pt-BR"/>
        </a:p>
      </dgm:t>
    </dgm:pt>
    <dgm:pt modelId="{7EA0B67B-14FD-40BC-AC66-161D0C93AEBC}" type="sibTrans" cxnId="{740EFF44-772A-4797-BE59-6131BBF6BF06}">
      <dgm:prSet/>
      <dgm:spPr/>
      <dgm:t>
        <a:bodyPr/>
        <a:lstStyle/>
        <a:p>
          <a:endParaRPr lang="pt-BR"/>
        </a:p>
      </dgm:t>
    </dgm:pt>
    <dgm:pt modelId="{4DEE6F87-F44E-4255-8333-AC8192379E9E}" type="pres">
      <dgm:prSet presAssocID="{87FA2DC7-E8E7-4934-A27C-9CDEBCB41F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484D80C-02DF-4B0A-B7A1-B6F1CB1BCCD9}" type="pres">
      <dgm:prSet presAssocID="{84B26BF0-EAAA-499D-BCB3-F4338E1D7CB8}" presName="node" presStyleLbl="node1" presStyleIdx="0" presStyleCnt="4" custScaleX="1864796" custScaleY="558368" custLinFactY="-100000" custLinFactNeighborX="-71665" custLinFactNeighborY="-1972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DE7C60-B870-44C8-9FD2-D1D45811C85D}" type="pres">
      <dgm:prSet presAssocID="{980EC075-C2F4-48BE-9BC2-171C798574E4}" presName="sibTrans" presStyleCnt="0"/>
      <dgm:spPr/>
      <dgm:t>
        <a:bodyPr/>
        <a:lstStyle/>
        <a:p>
          <a:endParaRPr lang="pt-BR"/>
        </a:p>
      </dgm:t>
    </dgm:pt>
    <dgm:pt modelId="{EA0C7D01-2D01-455F-AB25-1F74BB45A9F9}" type="pres">
      <dgm:prSet presAssocID="{6FD3B5F6-1026-4730-87E7-1DBD60375D24}" presName="node" presStyleLbl="node1" presStyleIdx="1" presStyleCnt="4" custScaleX="2000000" custScaleY="1080870" custLinFactX="121718" custLinFactY="-55111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9F66E8-4695-4E9C-887B-7AEE3284CE7A}" type="pres">
      <dgm:prSet presAssocID="{00F489EF-6314-41FD-89AF-F5BB00EBA732}" presName="sibTrans" presStyleCnt="0"/>
      <dgm:spPr/>
      <dgm:t>
        <a:bodyPr/>
        <a:lstStyle/>
        <a:p>
          <a:endParaRPr lang="pt-BR"/>
        </a:p>
      </dgm:t>
    </dgm:pt>
    <dgm:pt modelId="{F8F428B9-7B15-48E4-A4E2-086F965239E6}" type="pres">
      <dgm:prSet presAssocID="{45258533-CADD-42DC-9254-4C8F344BEE17}" presName="node" presStyleLbl="node1" presStyleIdx="2" presStyleCnt="4" custScaleX="733246" custScaleY="337422" custLinFactX="100000" custLinFactY="502677" custLinFactNeighborX="117422" custLinFactNeighborY="6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E64A17-DD50-456F-9445-8E16F6EF8B4B}" type="pres">
      <dgm:prSet presAssocID="{8A54E546-1FE1-4736-91D4-49D4A345FCB7}" presName="sibTrans" presStyleCnt="0"/>
      <dgm:spPr/>
      <dgm:t>
        <a:bodyPr/>
        <a:lstStyle/>
        <a:p>
          <a:endParaRPr lang="pt-BR"/>
        </a:p>
      </dgm:t>
    </dgm:pt>
    <dgm:pt modelId="{4A6026CC-F757-43CB-AB7A-53C27D3C5D52}" type="pres">
      <dgm:prSet presAssocID="{D4ABB94F-F608-49DB-8C67-770EC1886EDF}" presName="node" presStyleLbl="node1" presStyleIdx="3" presStyleCnt="4" custScaleX="2000000" custScaleY="503902" custLinFactX="-441167" custLinFactY="100000" custLinFactNeighborX="-500000" custLinFactNeighborY="1069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24D921-AE55-481D-A00B-431BCA80C603}" srcId="{87FA2DC7-E8E7-4934-A27C-9CDEBCB41F5F}" destId="{6FD3B5F6-1026-4730-87E7-1DBD60375D24}" srcOrd="1" destOrd="0" parTransId="{C8EC8884-EDD6-46A6-80C2-E3E4CF32AC55}" sibTransId="{00F489EF-6314-41FD-89AF-F5BB00EBA732}"/>
    <dgm:cxn modelId="{B1E1419C-8CFA-4372-89E3-B5B996FEF6DC}" type="presOf" srcId="{6FD3B5F6-1026-4730-87E7-1DBD60375D24}" destId="{EA0C7D01-2D01-455F-AB25-1F74BB45A9F9}" srcOrd="0" destOrd="0" presId="urn:microsoft.com/office/officeart/2005/8/layout/default"/>
    <dgm:cxn modelId="{3E11D5DA-6830-41CE-BB59-2844E9B59A1B}" type="presOf" srcId="{D4ABB94F-F608-49DB-8C67-770EC1886EDF}" destId="{4A6026CC-F757-43CB-AB7A-53C27D3C5D52}" srcOrd="0" destOrd="0" presId="urn:microsoft.com/office/officeart/2005/8/layout/default"/>
    <dgm:cxn modelId="{457CA8A6-9709-4A9C-BA7D-1FE74D866D91}" type="presOf" srcId="{45258533-CADD-42DC-9254-4C8F344BEE17}" destId="{F8F428B9-7B15-48E4-A4E2-086F965239E6}" srcOrd="0" destOrd="0" presId="urn:microsoft.com/office/officeart/2005/8/layout/default"/>
    <dgm:cxn modelId="{27DB9048-F9B6-4DB6-AD55-DFA1201B15DD}" type="presOf" srcId="{87FA2DC7-E8E7-4934-A27C-9CDEBCB41F5F}" destId="{4DEE6F87-F44E-4255-8333-AC8192379E9E}" srcOrd="0" destOrd="0" presId="urn:microsoft.com/office/officeart/2005/8/layout/default"/>
    <dgm:cxn modelId="{740EFF44-772A-4797-BE59-6131BBF6BF06}" srcId="{87FA2DC7-E8E7-4934-A27C-9CDEBCB41F5F}" destId="{D4ABB94F-F608-49DB-8C67-770EC1886EDF}" srcOrd="3" destOrd="0" parTransId="{0AE21CA5-3285-45EA-BC25-84EE1B4E0398}" sibTransId="{7EA0B67B-14FD-40BC-AC66-161D0C93AEBC}"/>
    <dgm:cxn modelId="{CD47300A-0E22-43F9-A770-C6312CFC8D04}" type="presOf" srcId="{84B26BF0-EAAA-499D-BCB3-F4338E1D7CB8}" destId="{5484D80C-02DF-4B0A-B7A1-B6F1CB1BCCD9}" srcOrd="0" destOrd="0" presId="urn:microsoft.com/office/officeart/2005/8/layout/default"/>
    <dgm:cxn modelId="{BEB06D71-9545-4E95-BCDF-22B995EA48A5}" srcId="{87FA2DC7-E8E7-4934-A27C-9CDEBCB41F5F}" destId="{45258533-CADD-42DC-9254-4C8F344BEE17}" srcOrd="2" destOrd="0" parTransId="{3BDDA582-41B1-4C42-85E1-5E75FA0922DE}" sibTransId="{8A54E546-1FE1-4736-91D4-49D4A345FCB7}"/>
    <dgm:cxn modelId="{18E5CE83-BE94-499B-A985-452F0E11B0F4}" srcId="{87FA2DC7-E8E7-4934-A27C-9CDEBCB41F5F}" destId="{84B26BF0-EAAA-499D-BCB3-F4338E1D7CB8}" srcOrd="0" destOrd="0" parTransId="{099A4C2A-393D-45BF-AF7E-54E541B235AE}" sibTransId="{980EC075-C2F4-48BE-9BC2-171C798574E4}"/>
    <dgm:cxn modelId="{7DAB3979-F0FA-43E4-9288-A55BC3CC9E47}" type="presParOf" srcId="{4DEE6F87-F44E-4255-8333-AC8192379E9E}" destId="{5484D80C-02DF-4B0A-B7A1-B6F1CB1BCCD9}" srcOrd="0" destOrd="0" presId="urn:microsoft.com/office/officeart/2005/8/layout/default"/>
    <dgm:cxn modelId="{534CE928-BD82-4A6E-971A-069B3A7165A5}" type="presParOf" srcId="{4DEE6F87-F44E-4255-8333-AC8192379E9E}" destId="{01DE7C60-B870-44C8-9FD2-D1D45811C85D}" srcOrd="1" destOrd="0" presId="urn:microsoft.com/office/officeart/2005/8/layout/default"/>
    <dgm:cxn modelId="{16AEAC0C-25A6-4310-9AAD-B570809258C4}" type="presParOf" srcId="{4DEE6F87-F44E-4255-8333-AC8192379E9E}" destId="{EA0C7D01-2D01-455F-AB25-1F74BB45A9F9}" srcOrd="2" destOrd="0" presId="urn:microsoft.com/office/officeart/2005/8/layout/default"/>
    <dgm:cxn modelId="{3BD0A586-0255-490B-83D6-79CF30624251}" type="presParOf" srcId="{4DEE6F87-F44E-4255-8333-AC8192379E9E}" destId="{539F66E8-4695-4E9C-887B-7AEE3284CE7A}" srcOrd="3" destOrd="0" presId="urn:microsoft.com/office/officeart/2005/8/layout/default"/>
    <dgm:cxn modelId="{452742D5-23A0-443D-8347-AB7A090A4609}" type="presParOf" srcId="{4DEE6F87-F44E-4255-8333-AC8192379E9E}" destId="{F8F428B9-7B15-48E4-A4E2-086F965239E6}" srcOrd="4" destOrd="0" presId="urn:microsoft.com/office/officeart/2005/8/layout/default"/>
    <dgm:cxn modelId="{85BBEE3F-A9A4-4F5D-A286-B3C7CBE61969}" type="presParOf" srcId="{4DEE6F87-F44E-4255-8333-AC8192379E9E}" destId="{2AE64A17-DD50-456F-9445-8E16F6EF8B4B}" srcOrd="5" destOrd="0" presId="urn:microsoft.com/office/officeart/2005/8/layout/default"/>
    <dgm:cxn modelId="{EC49C4E0-D7F2-4CA6-A16A-C67A582B758C}" type="presParOf" srcId="{4DEE6F87-F44E-4255-8333-AC8192379E9E}" destId="{4A6026CC-F757-43CB-AB7A-53C27D3C5D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034D9-F202-4D4B-9B8D-966B4794B61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4A238F4-5E1C-4B7B-BD3C-0B08A15B26DB}">
      <dgm:prSet phldrT="[Texto]" custT="1"/>
      <dgm:spPr/>
      <dgm:t>
        <a:bodyPr/>
        <a:lstStyle/>
        <a:p>
          <a:r>
            <a:rPr lang="pt-BR" sz="2400" dirty="0" smtClean="0"/>
            <a:t>Gérard </a:t>
          </a:r>
          <a:r>
            <a:rPr lang="pt-BR" sz="2400" dirty="0" err="1" smtClean="0"/>
            <a:t>Vergnaud</a:t>
          </a:r>
          <a:endParaRPr lang="pt-BR" sz="2400" dirty="0"/>
        </a:p>
      </dgm:t>
    </dgm:pt>
    <dgm:pt modelId="{AAE4C9E8-5711-48BC-ABA5-334070B0D087}" type="parTrans" cxnId="{B7FE1FC9-24F3-4B9D-A214-A0CEBA575478}">
      <dgm:prSet/>
      <dgm:spPr/>
      <dgm:t>
        <a:bodyPr/>
        <a:lstStyle/>
        <a:p>
          <a:endParaRPr lang="pt-BR"/>
        </a:p>
      </dgm:t>
    </dgm:pt>
    <dgm:pt modelId="{9461A40B-954D-4F86-80D9-83A2F117A659}" type="sibTrans" cxnId="{B7FE1FC9-24F3-4B9D-A214-A0CEBA575478}">
      <dgm:prSet/>
      <dgm:spPr/>
      <dgm:t>
        <a:bodyPr/>
        <a:lstStyle/>
        <a:p>
          <a:endParaRPr lang="pt-BR"/>
        </a:p>
      </dgm:t>
    </dgm:pt>
    <dgm:pt modelId="{E6679290-3524-4576-B751-25BEB82C5BED}">
      <dgm:prSet/>
      <dgm:spPr/>
      <dgm:t>
        <a:bodyPr/>
        <a:lstStyle/>
        <a:p>
          <a:r>
            <a:rPr lang="pt-BR" smtClean="0"/>
            <a:t>Pesquisador francês</a:t>
          </a:r>
          <a:endParaRPr lang="pt-BR" dirty="0" smtClean="0"/>
        </a:p>
      </dgm:t>
    </dgm:pt>
    <dgm:pt modelId="{7D3613C2-9E2B-41EB-83C7-77B017161AF3}" type="parTrans" cxnId="{49F68796-6C5B-497D-9875-18493C2FE900}">
      <dgm:prSet/>
      <dgm:spPr/>
      <dgm:t>
        <a:bodyPr/>
        <a:lstStyle/>
        <a:p>
          <a:endParaRPr lang="pt-BR"/>
        </a:p>
      </dgm:t>
    </dgm:pt>
    <dgm:pt modelId="{6DDF72FE-BD55-4216-85BB-68565EE4C820}" type="sibTrans" cxnId="{49F68796-6C5B-497D-9875-18493C2FE900}">
      <dgm:prSet/>
      <dgm:spPr/>
      <dgm:t>
        <a:bodyPr/>
        <a:lstStyle/>
        <a:p>
          <a:endParaRPr lang="pt-BR"/>
        </a:p>
      </dgm:t>
    </dgm:pt>
    <dgm:pt modelId="{EC82C410-9B5D-4A57-A2AA-66A1EBF33B8F}">
      <dgm:prSet/>
      <dgm:spPr/>
      <dgm:t>
        <a:bodyPr/>
        <a:lstStyle/>
        <a:p>
          <a:r>
            <a:rPr lang="pt-BR" dirty="0" smtClean="0"/>
            <a:t>Doutorado em Psicologia sob a orientação de Jean Piaget</a:t>
          </a:r>
        </a:p>
      </dgm:t>
    </dgm:pt>
    <dgm:pt modelId="{DF9E0C73-8306-4E33-A6DC-FCA36E85AC0B}" type="parTrans" cxnId="{22A79248-A11A-419E-8C27-5775E3DCB88F}">
      <dgm:prSet/>
      <dgm:spPr/>
      <dgm:t>
        <a:bodyPr/>
        <a:lstStyle/>
        <a:p>
          <a:endParaRPr lang="pt-BR"/>
        </a:p>
      </dgm:t>
    </dgm:pt>
    <dgm:pt modelId="{B775D086-7988-4176-B7D4-9A744A614FFE}" type="sibTrans" cxnId="{22A79248-A11A-419E-8C27-5775E3DCB88F}">
      <dgm:prSet/>
      <dgm:spPr/>
      <dgm:t>
        <a:bodyPr/>
        <a:lstStyle/>
        <a:p>
          <a:endParaRPr lang="pt-BR"/>
        </a:p>
      </dgm:t>
    </dgm:pt>
    <dgm:pt modelId="{2199B311-9A96-47C6-8328-B6107E73447F}">
      <dgm:prSet/>
      <dgm:spPr/>
      <dgm:t>
        <a:bodyPr/>
        <a:lstStyle/>
        <a:p>
          <a:r>
            <a:rPr lang="pt-BR" dirty="0" smtClean="0"/>
            <a:t>Idealizador da Teoria dos Campos Conceituais: ajuda a compreender como as crianças constroem seus conhecimentos matemáticos</a:t>
          </a:r>
          <a:endParaRPr lang="pt-BR" dirty="0"/>
        </a:p>
      </dgm:t>
    </dgm:pt>
    <dgm:pt modelId="{D2FB07E8-EC4C-4566-87F9-B645EC566ADB}" type="parTrans" cxnId="{2DB227D8-9C2E-4133-AAC0-318CE77EF9AA}">
      <dgm:prSet/>
      <dgm:spPr/>
      <dgm:t>
        <a:bodyPr/>
        <a:lstStyle/>
        <a:p>
          <a:endParaRPr lang="pt-BR"/>
        </a:p>
      </dgm:t>
    </dgm:pt>
    <dgm:pt modelId="{EEFABFEB-B2F7-42CB-9FA5-1A6D848CAC75}" type="sibTrans" cxnId="{2DB227D8-9C2E-4133-AAC0-318CE77EF9AA}">
      <dgm:prSet/>
      <dgm:spPr/>
      <dgm:t>
        <a:bodyPr/>
        <a:lstStyle/>
        <a:p>
          <a:endParaRPr lang="pt-BR"/>
        </a:p>
      </dgm:t>
    </dgm:pt>
    <dgm:pt modelId="{5114BFDF-B6A1-45B5-8107-C136F71D806A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err="1" smtClean="0"/>
            <a:t>Vergnaud</a:t>
          </a:r>
          <a:r>
            <a:rPr lang="pt-BR" sz="1800" dirty="0" smtClean="0"/>
            <a:t> (2009) afirma que conceitos não podem ser compreendidos de modo isolado, mas sim a partir de campos conceituais. Isto implica em considerar que conceitos, como por exemplo, de adição e subtração, envolvem e são envolvidos por situações, estruturas, operações de pensamento e representação que se relacionam entre si. Assim, adição e subtração fazem parte de um mesmo campo conceitual denominado aditivo. Do mesmo modo, multiplicação e divisão fazem parte do campo conceitual denominado multiplicativo.</a:t>
          </a:r>
          <a:endParaRPr lang="pt-BR" sz="1800" dirty="0"/>
        </a:p>
      </dgm:t>
    </dgm:pt>
    <dgm:pt modelId="{4D358A31-E4F5-4597-A567-F13F1DB6DE5C}" type="parTrans" cxnId="{1E3651F1-E80C-412A-B9EC-79EABE29D40D}">
      <dgm:prSet/>
      <dgm:spPr/>
      <dgm:t>
        <a:bodyPr/>
        <a:lstStyle/>
        <a:p>
          <a:endParaRPr lang="pt-BR"/>
        </a:p>
      </dgm:t>
    </dgm:pt>
    <dgm:pt modelId="{7B87552B-D1F2-49F2-A0DE-920B150A4B37}" type="sibTrans" cxnId="{1E3651F1-E80C-412A-B9EC-79EABE29D40D}">
      <dgm:prSet/>
      <dgm:spPr/>
      <dgm:t>
        <a:bodyPr/>
        <a:lstStyle/>
        <a:p>
          <a:endParaRPr lang="pt-BR"/>
        </a:p>
      </dgm:t>
    </dgm:pt>
    <dgm:pt modelId="{F50FC6B8-7383-46B8-A2F1-696D914FC630}" type="pres">
      <dgm:prSet presAssocID="{703034D9-F202-4D4B-9B8D-966B4794B6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BD85E99-9D28-4DFC-907B-4D6EECF800DB}" type="pres">
      <dgm:prSet presAssocID="{34A238F4-5E1C-4B7B-BD3C-0B08A15B26DB}" presName="node" presStyleLbl="node1" presStyleIdx="0" presStyleCnt="5" custScaleX="184087" custScaleY="640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B1C91E-C48C-4C70-BE79-D624A8D97EFA}" type="pres">
      <dgm:prSet presAssocID="{9461A40B-954D-4F86-80D9-83A2F117A659}" presName="sibTrans" presStyleCnt="0"/>
      <dgm:spPr/>
    </dgm:pt>
    <dgm:pt modelId="{DE41EDCB-E2E5-458E-ACCE-A9DDA4F696D4}" type="pres">
      <dgm:prSet presAssocID="{E6679290-3524-4576-B751-25BEB82C5BED}" presName="node" presStyleLbl="node1" presStyleIdx="1" presStyleCnt="5" custScaleY="42935" custLinFactX="-56641" custLinFactNeighborX="-100000" custLinFactNeighborY="722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4A3C55-D7A0-460C-BE00-2D84AE044E50}" type="pres">
      <dgm:prSet presAssocID="{6DDF72FE-BD55-4216-85BB-68565EE4C820}" presName="sibTrans" presStyleCnt="0"/>
      <dgm:spPr/>
    </dgm:pt>
    <dgm:pt modelId="{4AAE7CDC-FCB9-4348-ACD6-26A8719D3E28}" type="pres">
      <dgm:prSet presAssocID="{EC82C410-9B5D-4A57-A2AA-66A1EBF33B8F}" presName="node" presStyleLbl="node1" presStyleIdx="2" presStyleCnt="5" custScaleY="42309" custLinFactNeighborX="-37928" custLinFactNeighborY="30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9167DB-BB6F-4CC5-A10A-A484AD164064}" type="pres">
      <dgm:prSet presAssocID="{B775D086-7988-4176-B7D4-9A744A614FFE}" presName="sibTrans" presStyleCnt="0"/>
      <dgm:spPr/>
    </dgm:pt>
    <dgm:pt modelId="{283BE90B-563E-4F7A-8E9F-2451ED90D3AB}" type="pres">
      <dgm:prSet presAssocID="{2199B311-9A96-47C6-8328-B6107E7344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5EC2AE-17E2-454B-9207-74C6FC6A0252}" type="pres">
      <dgm:prSet presAssocID="{EEFABFEB-B2F7-42CB-9FA5-1A6D848CAC75}" presName="sibTrans" presStyleCnt="0"/>
      <dgm:spPr/>
    </dgm:pt>
    <dgm:pt modelId="{BAEBEE13-2DD7-4388-B12B-96442ABE7ACB}" type="pres">
      <dgm:prSet presAssocID="{5114BFDF-B6A1-45B5-8107-C136F71D806A}" presName="node" presStyleLbl="node1" presStyleIdx="4" presStyleCnt="5" custScaleX="280279" custLinFactNeighborX="5206" custLinFactNeighborY="49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2A79248-A11A-419E-8C27-5775E3DCB88F}" srcId="{703034D9-F202-4D4B-9B8D-966B4794B61D}" destId="{EC82C410-9B5D-4A57-A2AA-66A1EBF33B8F}" srcOrd="2" destOrd="0" parTransId="{DF9E0C73-8306-4E33-A6DC-FCA36E85AC0B}" sibTransId="{B775D086-7988-4176-B7D4-9A744A614FFE}"/>
    <dgm:cxn modelId="{30A7F906-CE9B-46D4-A821-4802FA91D19D}" type="presOf" srcId="{E6679290-3524-4576-B751-25BEB82C5BED}" destId="{DE41EDCB-E2E5-458E-ACCE-A9DDA4F696D4}" srcOrd="0" destOrd="0" presId="urn:microsoft.com/office/officeart/2005/8/layout/default"/>
    <dgm:cxn modelId="{74A24EE9-09D8-44A5-BDF1-41CFF6339466}" type="presOf" srcId="{EC82C410-9B5D-4A57-A2AA-66A1EBF33B8F}" destId="{4AAE7CDC-FCB9-4348-ACD6-26A8719D3E28}" srcOrd="0" destOrd="0" presId="urn:microsoft.com/office/officeart/2005/8/layout/default"/>
    <dgm:cxn modelId="{AFF3081A-E038-447A-B1F9-70A3C6EA84E4}" type="presOf" srcId="{5114BFDF-B6A1-45B5-8107-C136F71D806A}" destId="{BAEBEE13-2DD7-4388-B12B-96442ABE7ACB}" srcOrd="0" destOrd="0" presId="urn:microsoft.com/office/officeart/2005/8/layout/default"/>
    <dgm:cxn modelId="{1E3651F1-E80C-412A-B9EC-79EABE29D40D}" srcId="{703034D9-F202-4D4B-9B8D-966B4794B61D}" destId="{5114BFDF-B6A1-45B5-8107-C136F71D806A}" srcOrd="4" destOrd="0" parTransId="{4D358A31-E4F5-4597-A567-F13F1DB6DE5C}" sibTransId="{7B87552B-D1F2-49F2-A0DE-920B150A4B37}"/>
    <dgm:cxn modelId="{2DB227D8-9C2E-4133-AAC0-318CE77EF9AA}" srcId="{703034D9-F202-4D4B-9B8D-966B4794B61D}" destId="{2199B311-9A96-47C6-8328-B6107E73447F}" srcOrd="3" destOrd="0" parTransId="{D2FB07E8-EC4C-4566-87F9-B645EC566ADB}" sibTransId="{EEFABFEB-B2F7-42CB-9FA5-1A6D848CAC75}"/>
    <dgm:cxn modelId="{9239983D-399C-4F6A-BBBB-109AB4143823}" type="presOf" srcId="{703034D9-F202-4D4B-9B8D-966B4794B61D}" destId="{F50FC6B8-7383-46B8-A2F1-696D914FC630}" srcOrd="0" destOrd="0" presId="urn:microsoft.com/office/officeart/2005/8/layout/default"/>
    <dgm:cxn modelId="{49F68796-6C5B-497D-9875-18493C2FE900}" srcId="{703034D9-F202-4D4B-9B8D-966B4794B61D}" destId="{E6679290-3524-4576-B751-25BEB82C5BED}" srcOrd="1" destOrd="0" parTransId="{7D3613C2-9E2B-41EB-83C7-77B017161AF3}" sibTransId="{6DDF72FE-BD55-4216-85BB-68565EE4C820}"/>
    <dgm:cxn modelId="{0505DC65-4DB5-4713-95AE-1C69372082C2}" type="presOf" srcId="{34A238F4-5E1C-4B7B-BD3C-0B08A15B26DB}" destId="{6BD85E99-9D28-4DFC-907B-4D6EECF800DB}" srcOrd="0" destOrd="0" presId="urn:microsoft.com/office/officeart/2005/8/layout/default"/>
    <dgm:cxn modelId="{B7FE1FC9-24F3-4B9D-A214-A0CEBA575478}" srcId="{703034D9-F202-4D4B-9B8D-966B4794B61D}" destId="{34A238F4-5E1C-4B7B-BD3C-0B08A15B26DB}" srcOrd="0" destOrd="0" parTransId="{AAE4C9E8-5711-48BC-ABA5-334070B0D087}" sibTransId="{9461A40B-954D-4F86-80D9-83A2F117A659}"/>
    <dgm:cxn modelId="{E5941D86-B45E-4E25-98E0-ABDF4338761C}" type="presOf" srcId="{2199B311-9A96-47C6-8328-B6107E73447F}" destId="{283BE90B-563E-4F7A-8E9F-2451ED90D3AB}" srcOrd="0" destOrd="0" presId="urn:microsoft.com/office/officeart/2005/8/layout/default"/>
    <dgm:cxn modelId="{FA0133D1-AE84-4E90-9F04-47625E6E5305}" type="presParOf" srcId="{F50FC6B8-7383-46B8-A2F1-696D914FC630}" destId="{6BD85E99-9D28-4DFC-907B-4D6EECF800DB}" srcOrd="0" destOrd="0" presId="urn:microsoft.com/office/officeart/2005/8/layout/default"/>
    <dgm:cxn modelId="{D32E7925-6A26-49C4-AEC0-9CD302BBC557}" type="presParOf" srcId="{F50FC6B8-7383-46B8-A2F1-696D914FC630}" destId="{28B1C91E-C48C-4C70-BE79-D624A8D97EFA}" srcOrd="1" destOrd="0" presId="urn:microsoft.com/office/officeart/2005/8/layout/default"/>
    <dgm:cxn modelId="{3E6F98A5-5041-4554-B86B-33E7642F6095}" type="presParOf" srcId="{F50FC6B8-7383-46B8-A2F1-696D914FC630}" destId="{DE41EDCB-E2E5-458E-ACCE-A9DDA4F696D4}" srcOrd="2" destOrd="0" presId="urn:microsoft.com/office/officeart/2005/8/layout/default"/>
    <dgm:cxn modelId="{B675423C-1C75-402B-88A6-C9E510781972}" type="presParOf" srcId="{F50FC6B8-7383-46B8-A2F1-696D914FC630}" destId="{2B4A3C55-D7A0-460C-BE00-2D84AE044E50}" srcOrd="3" destOrd="0" presId="urn:microsoft.com/office/officeart/2005/8/layout/default"/>
    <dgm:cxn modelId="{0E710F40-A530-4FF8-A67B-6FC63C9A1074}" type="presParOf" srcId="{F50FC6B8-7383-46B8-A2F1-696D914FC630}" destId="{4AAE7CDC-FCB9-4348-ACD6-26A8719D3E28}" srcOrd="4" destOrd="0" presId="urn:microsoft.com/office/officeart/2005/8/layout/default"/>
    <dgm:cxn modelId="{FC8CFE98-6D3F-4B1A-95AD-FD518C549579}" type="presParOf" srcId="{F50FC6B8-7383-46B8-A2F1-696D914FC630}" destId="{B29167DB-BB6F-4CC5-A10A-A484AD164064}" srcOrd="5" destOrd="0" presId="urn:microsoft.com/office/officeart/2005/8/layout/default"/>
    <dgm:cxn modelId="{9CA690CD-F8D3-4854-957F-6FBEA83ACA04}" type="presParOf" srcId="{F50FC6B8-7383-46B8-A2F1-696D914FC630}" destId="{283BE90B-563E-4F7A-8E9F-2451ED90D3AB}" srcOrd="6" destOrd="0" presId="urn:microsoft.com/office/officeart/2005/8/layout/default"/>
    <dgm:cxn modelId="{2C7792CC-62B6-4DC8-B2E3-DA2EAC9F0AC3}" type="presParOf" srcId="{F50FC6B8-7383-46B8-A2F1-696D914FC630}" destId="{555EC2AE-17E2-454B-9207-74C6FC6A0252}" srcOrd="7" destOrd="0" presId="urn:microsoft.com/office/officeart/2005/8/layout/default"/>
    <dgm:cxn modelId="{6A0D2AC6-E1D2-4D3D-93C9-ADB28EBDF08B}" type="presParOf" srcId="{F50FC6B8-7383-46B8-A2F1-696D914FC630}" destId="{BAEBEE13-2DD7-4388-B12B-96442ABE7A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4873D-A997-46B6-BF74-9F191DD97E4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46DA7EC-B2AB-46ED-A3E7-80E04B4C9B8D}">
      <dgm:prSet phldrT="[Texto]"/>
      <dgm:spPr/>
      <dgm:t>
        <a:bodyPr/>
        <a:lstStyle/>
        <a:p>
          <a:pPr algn="ctr"/>
          <a:r>
            <a:rPr lang="pt-BR" dirty="0" smtClean="0"/>
            <a:t>1º ano adição</a:t>
          </a:r>
          <a:endParaRPr lang="pt-BR" dirty="0"/>
        </a:p>
      </dgm:t>
    </dgm:pt>
    <dgm:pt modelId="{A6EE1DC8-C3A8-456E-9559-CD79F8F52A67}" type="parTrans" cxnId="{EE1A90B9-F139-423C-BC1E-39FEBA292625}">
      <dgm:prSet/>
      <dgm:spPr/>
      <dgm:t>
        <a:bodyPr/>
        <a:lstStyle/>
        <a:p>
          <a:endParaRPr lang="pt-BR"/>
        </a:p>
      </dgm:t>
    </dgm:pt>
    <dgm:pt modelId="{A0227145-CDFA-4F25-AC27-88488272450A}" type="sibTrans" cxnId="{EE1A90B9-F139-423C-BC1E-39FEBA292625}">
      <dgm:prSet/>
      <dgm:spPr/>
      <dgm:t>
        <a:bodyPr/>
        <a:lstStyle/>
        <a:p>
          <a:endParaRPr lang="pt-BR"/>
        </a:p>
      </dgm:t>
    </dgm:pt>
    <dgm:pt modelId="{10B4433E-F533-4B78-8DC9-0172406C44AD}">
      <dgm:prSet phldrT="[Texto]"/>
      <dgm:spPr/>
      <dgm:t>
        <a:bodyPr/>
        <a:lstStyle/>
        <a:p>
          <a:pPr algn="ctr"/>
          <a:r>
            <a:rPr lang="pt-BR" dirty="0" smtClean="0"/>
            <a:t>2º ano subtração</a:t>
          </a:r>
          <a:endParaRPr lang="pt-BR" dirty="0"/>
        </a:p>
      </dgm:t>
    </dgm:pt>
    <dgm:pt modelId="{D7993563-2DC8-4982-9863-F13E3B370E00}" type="parTrans" cxnId="{C3FFFC00-6E05-44F6-87C5-8A2D500380FB}">
      <dgm:prSet/>
      <dgm:spPr/>
      <dgm:t>
        <a:bodyPr/>
        <a:lstStyle/>
        <a:p>
          <a:endParaRPr lang="pt-BR"/>
        </a:p>
      </dgm:t>
    </dgm:pt>
    <dgm:pt modelId="{BF2A5421-7E1E-42C1-8B0D-264506B40C97}" type="sibTrans" cxnId="{C3FFFC00-6E05-44F6-87C5-8A2D500380FB}">
      <dgm:prSet/>
      <dgm:spPr/>
      <dgm:t>
        <a:bodyPr/>
        <a:lstStyle/>
        <a:p>
          <a:endParaRPr lang="pt-BR"/>
        </a:p>
      </dgm:t>
    </dgm:pt>
    <dgm:pt modelId="{4E3B7452-59BD-4AEE-9B70-09ACBEBCD27D}">
      <dgm:prSet phldrT="[Texto]"/>
      <dgm:spPr/>
      <dgm:t>
        <a:bodyPr/>
        <a:lstStyle/>
        <a:p>
          <a:pPr algn="ctr"/>
          <a:r>
            <a:rPr lang="pt-BR" dirty="0" smtClean="0"/>
            <a:t>3º ano multiplicação</a:t>
          </a:r>
          <a:endParaRPr lang="pt-BR" dirty="0"/>
        </a:p>
      </dgm:t>
    </dgm:pt>
    <dgm:pt modelId="{873A6C95-1718-46B5-84A7-CED1F78BBD4A}" type="parTrans" cxnId="{2D4B36EF-6E24-4C08-B810-39F169740000}">
      <dgm:prSet/>
      <dgm:spPr/>
      <dgm:t>
        <a:bodyPr/>
        <a:lstStyle/>
        <a:p>
          <a:endParaRPr lang="pt-BR"/>
        </a:p>
      </dgm:t>
    </dgm:pt>
    <dgm:pt modelId="{F744CBE2-902A-4BD8-B677-EBFA8F7A1677}" type="sibTrans" cxnId="{2D4B36EF-6E24-4C08-B810-39F169740000}">
      <dgm:prSet/>
      <dgm:spPr/>
      <dgm:t>
        <a:bodyPr/>
        <a:lstStyle/>
        <a:p>
          <a:endParaRPr lang="pt-BR"/>
        </a:p>
      </dgm:t>
    </dgm:pt>
    <dgm:pt modelId="{0D60E6F5-D476-4B2A-ACFF-24A2295F3263}">
      <dgm:prSet/>
      <dgm:spPr/>
      <dgm:t>
        <a:bodyPr/>
        <a:lstStyle/>
        <a:p>
          <a:pPr algn="ctr"/>
          <a:r>
            <a:rPr lang="pt-BR" dirty="0" smtClean="0"/>
            <a:t>4º/5º ano divisão</a:t>
          </a:r>
          <a:endParaRPr lang="pt-BR" dirty="0"/>
        </a:p>
      </dgm:t>
    </dgm:pt>
    <dgm:pt modelId="{2616FCAA-B4C1-414F-804A-76835CCFC3C8}" type="parTrans" cxnId="{A4BF766F-450E-4F1E-A954-C0BA937C0183}">
      <dgm:prSet/>
      <dgm:spPr/>
      <dgm:t>
        <a:bodyPr/>
        <a:lstStyle/>
        <a:p>
          <a:endParaRPr lang="pt-BR"/>
        </a:p>
      </dgm:t>
    </dgm:pt>
    <dgm:pt modelId="{44B34C6D-A17B-4A31-8EE4-93DB4D4036A1}" type="sibTrans" cxnId="{A4BF766F-450E-4F1E-A954-C0BA937C0183}">
      <dgm:prSet/>
      <dgm:spPr/>
      <dgm:t>
        <a:bodyPr/>
        <a:lstStyle/>
        <a:p>
          <a:endParaRPr lang="pt-BR"/>
        </a:p>
      </dgm:t>
    </dgm:pt>
    <dgm:pt modelId="{3EAB5BED-448A-4D64-AD11-3D2367708BE9}" type="pres">
      <dgm:prSet presAssocID="{E554873D-A997-46B6-BF74-9F191DD97E4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52FBBE0-C1CE-4989-A24F-764580B94C07}" type="pres">
      <dgm:prSet presAssocID="{F46DA7EC-B2AB-46ED-A3E7-80E04B4C9B8D}" presName="composite" presStyleCnt="0"/>
      <dgm:spPr/>
    </dgm:pt>
    <dgm:pt modelId="{D06B0CAF-4E3F-4732-A406-E6055F49101C}" type="pres">
      <dgm:prSet presAssocID="{F46DA7EC-B2AB-46ED-A3E7-80E04B4C9B8D}" presName="LShape" presStyleLbl="alignNode1" presStyleIdx="0" presStyleCnt="7"/>
      <dgm:spPr/>
    </dgm:pt>
    <dgm:pt modelId="{B164E0A8-1D64-482A-A93F-783E8FC6A7EC}" type="pres">
      <dgm:prSet presAssocID="{F46DA7EC-B2AB-46ED-A3E7-80E04B4C9B8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47A02B-EAC9-464F-9D73-F121D0D4D287}" type="pres">
      <dgm:prSet presAssocID="{F46DA7EC-B2AB-46ED-A3E7-80E04B4C9B8D}" presName="Triangle" presStyleLbl="alignNode1" presStyleIdx="1" presStyleCnt="7"/>
      <dgm:spPr/>
    </dgm:pt>
    <dgm:pt modelId="{3462A360-5FD8-4433-9DBE-BBD90AA85745}" type="pres">
      <dgm:prSet presAssocID="{A0227145-CDFA-4F25-AC27-88488272450A}" presName="sibTrans" presStyleCnt="0"/>
      <dgm:spPr/>
    </dgm:pt>
    <dgm:pt modelId="{CFD43BB4-BF03-468B-8EC0-0E3830942F3C}" type="pres">
      <dgm:prSet presAssocID="{A0227145-CDFA-4F25-AC27-88488272450A}" presName="space" presStyleCnt="0"/>
      <dgm:spPr/>
    </dgm:pt>
    <dgm:pt modelId="{8C155CF0-3BBB-497D-AD85-BF91067F6FD6}" type="pres">
      <dgm:prSet presAssocID="{10B4433E-F533-4B78-8DC9-0172406C44AD}" presName="composite" presStyleCnt="0"/>
      <dgm:spPr/>
    </dgm:pt>
    <dgm:pt modelId="{84F9137A-7941-40C5-A30C-C868281CF375}" type="pres">
      <dgm:prSet presAssocID="{10B4433E-F533-4B78-8DC9-0172406C44AD}" presName="LShape" presStyleLbl="alignNode1" presStyleIdx="2" presStyleCnt="7"/>
      <dgm:spPr/>
    </dgm:pt>
    <dgm:pt modelId="{1588EC3C-995B-4737-9D73-A4816C7F9591}" type="pres">
      <dgm:prSet presAssocID="{10B4433E-F533-4B78-8DC9-0172406C44A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C9389B-C824-4E98-AAFB-AFCDF75640A9}" type="pres">
      <dgm:prSet presAssocID="{10B4433E-F533-4B78-8DC9-0172406C44AD}" presName="Triangle" presStyleLbl="alignNode1" presStyleIdx="3" presStyleCnt="7"/>
      <dgm:spPr/>
    </dgm:pt>
    <dgm:pt modelId="{3FC0DD25-26AA-4114-82E8-894FCF7C71B6}" type="pres">
      <dgm:prSet presAssocID="{BF2A5421-7E1E-42C1-8B0D-264506B40C97}" presName="sibTrans" presStyleCnt="0"/>
      <dgm:spPr/>
    </dgm:pt>
    <dgm:pt modelId="{FD6F7E16-C797-45F9-9B80-EF8B704BD53C}" type="pres">
      <dgm:prSet presAssocID="{BF2A5421-7E1E-42C1-8B0D-264506B40C97}" presName="space" presStyleCnt="0"/>
      <dgm:spPr/>
    </dgm:pt>
    <dgm:pt modelId="{89C2C5CB-B008-4664-9828-4AB77BF187BA}" type="pres">
      <dgm:prSet presAssocID="{4E3B7452-59BD-4AEE-9B70-09ACBEBCD27D}" presName="composite" presStyleCnt="0"/>
      <dgm:spPr/>
    </dgm:pt>
    <dgm:pt modelId="{8F7A0A68-31A0-4141-987E-7107C630F8C9}" type="pres">
      <dgm:prSet presAssocID="{4E3B7452-59BD-4AEE-9B70-09ACBEBCD27D}" presName="LShape" presStyleLbl="alignNode1" presStyleIdx="4" presStyleCnt="7"/>
      <dgm:spPr/>
    </dgm:pt>
    <dgm:pt modelId="{9F776272-11C1-4398-98DF-D055C77A2484}" type="pres">
      <dgm:prSet presAssocID="{4E3B7452-59BD-4AEE-9B70-09ACBEBCD27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CF640B-B11C-416A-B6FB-E214E0732A2B}" type="pres">
      <dgm:prSet presAssocID="{4E3B7452-59BD-4AEE-9B70-09ACBEBCD27D}" presName="Triangle" presStyleLbl="alignNode1" presStyleIdx="5" presStyleCnt="7"/>
      <dgm:spPr/>
    </dgm:pt>
    <dgm:pt modelId="{4193296D-B1E3-494D-A73F-AD850756C090}" type="pres">
      <dgm:prSet presAssocID="{F744CBE2-902A-4BD8-B677-EBFA8F7A1677}" presName="sibTrans" presStyleCnt="0"/>
      <dgm:spPr/>
    </dgm:pt>
    <dgm:pt modelId="{38738AF2-731D-4854-B625-777CF742F038}" type="pres">
      <dgm:prSet presAssocID="{F744CBE2-902A-4BD8-B677-EBFA8F7A1677}" presName="space" presStyleCnt="0"/>
      <dgm:spPr/>
    </dgm:pt>
    <dgm:pt modelId="{332CB9CF-7BC5-40A2-B0CD-AE815484F899}" type="pres">
      <dgm:prSet presAssocID="{0D60E6F5-D476-4B2A-ACFF-24A2295F3263}" presName="composite" presStyleCnt="0"/>
      <dgm:spPr/>
    </dgm:pt>
    <dgm:pt modelId="{45B034FC-7D7C-4542-AD12-8BF133C5AE9B}" type="pres">
      <dgm:prSet presAssocID="{0D60E6F5-D476-4B2A-ACFF-24A2295F3263}" presName="LShape" presStyleLbl="alignNode1" presStyleIdx="6" presStyleCnt="7"/>
      <dgm:spPr/>
    </dgm:pt>
    <dgm:pt modelId="{7B88FDD5-539D-4AEC-AE98-9195056A72AA}" type="pres">
      <dgm:prSet presAssocID="{0D60E6F5-D476-4B2A-ACFF-24A2295F326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9ABCD8-7766-4894-B34A-3BA1B8DCB684}" type="presOf" srcId="{0D60E6F5-D476-4B2A-ACFF-24A2295F3263}" destId="{7B88FDD5-539D-4AEC-AE98-9195056A72AA}" srcOrd="0" destOrd="0" presId="urn:microsoft.com/office/officeart/2009/3/layout/StepUpProcess"/>
    <dgm:cxn modelId="{D49B60F0-7051-4BD3-B5A5-C9178A58F97B}" type="presOf" srcId="{F46DA7EC-B2AB-46ED-A3E7-80E04B4C9B8D}" destId="{B164E0A8-1D64-482A-A93F-783E8FC6A7EC}" srcOrd="0" destOrd="0" presId="urn:microsoft.com/office/officeart/2009/3/layout/StepUpProcess"/>
    <dgm:cxn modelId="{7241DF72-7970-4294-A1D9-700B75C5B66E}" type="presOf" srcId="{4E3B7452-59BD-4AEE-9B70-09ACBEBCD27D}" destId="{9F776272-11C1-4398-98DF-D055C77A2484}" srcOrd="0" destOrd="0" presId="urn:microsoft.com/office/officeart/2009/3/layout/StepUpProcess"/>
    <dgm:cxn modelId="{4740928D-F2D8-457B-B1E1-73AB77FA99F3}" type="presOf" srcId="{E554873D-A997-46B6-BF74-9F191DD97E43}" destId="{3EAB5BED-448A-4D64-AD11-3D2367708BE9}" srcOrd="0" destOrd="0" presId="urn:microsoft.com/office/officeart/2009/3/layout/StepUpProcess"/>
    <dgm:cxn modelId="{A4BF766F-450E-4F1E-A954-C0BA937C0183}" srcId="{E554873D-A997-46B6-BF74-9F191DD97E43}" destId="{0D60E6F5-D476-4B2A-ACFF-24A2295F3263}" srcOrd="3" destOrd="0" parTransId="{2616FCAA-B4C1-414F-804A-76835CCFC3C8}" sibTransId="{44B34C6D-A17B-4A31-8EE4-93DB4D4036A1}"/>
    <dgm:cxn modelId="{2D4B36EF-6E24-4C08-B810-39F169740000}" srcId="{E554873D-A997-46B6-BF74-9F191DD97E43}" destId="{4E3B7452-59BD-4AEE-9B70-09ACBEBCD27D}" srcOrd="2" destOrd="0" parTransId="{873A6C95-1718-46B5-84A7-CED1F78BBD4A}" sibTransId="{F744CBE2-902A-4BD8-B677-EBFA8F7A1677}"/>
    <dgm:cxn modelId="{C3FFFC00-6E05-44F6-87C5-8A2D500380FB}" srcId="{E554873D-A997-46B6-BF74-9F191DD97E43}" destId="{10B4433E-F533-4B78-8DC9-0172406C44AD}" srcOrd="1" destOrd="0" parTransId="{D7993563-2DC8-4982-9863-F13E3B370E00}" sibTransId="{BF2A5421-7E1E-42C1-8B0D-264506B40C97}"/>
    <dgm:cxn modelId="{EE1A90B9-F139-423C-BC1E-39FEBA292625}" srcId="{E554873D-A997-46B6-BF74-9F191DD97E43}" destId="{F46DA7EC-B2AB-46ED-A3E7-80E04B4C9B8D}" srcOrd="0" destOrd="0" parTransId="{A6EE1DC8-C3A8-456E-9559-CD79F8F52A67}" sibTransId="{A0227145-CDFA-4F25-AC27-88488272450A}"/>
    <dgm:cxn modelId="{83A6541C-5C60-4287-B568-59611EED8B0B}" type="presOf" srcId="{10B4433E-F533-4B78-8DC9-0172406C44AD}" destId="{1588EC3C-995B-4737-9D73-A4816C7F9591}" srcOrd="0" destOrd="0" presId="urn:microsoft.com/office/officeart/2009/3/layout/StepUpProcess"/>
    <dgm:cxn modelId="{ADAC35FF-9B4E-4A5E-A977-B6647DEE9A68}" type="presParOf" srcId="{3EAB5BED-448A-4D64-AD11-3D2367708BE9}" destId="{252FBBE0-C1CE-4989-A24F-764580B94C07}" srcOrd="0" destOrd="0" presId="urn:microsoft.com/office/officeart/2009/3/layout/StepUpProcess"/>
    <dgm:cxn modelId="{D557720E-0977-4CC3-A056-A0B9661FFC7A}" type="presParOf" srcId="{252FBBE0-C1CE-4989-A24F-764580B94C07}" destId="{D06B0CAF-4E3F-4732-A406-E6055F49101C}" srcOrd="0" destOrd="0" presId="urn:microsoft.com/office/officeart/2009/3/layout/StepUpProcess"/>
    <dgm:cxn modelId="{87B7BC6E-608B-4F36-82BE-1780D97A4D38}" type="presParOf" srcId="{252FBBE0-C1CE-4989-A24F-764580B94C07}" destId="{B164E0A8-1D64-482A-A93F-783E8FC6A7EC}" srcOrd="1" destOrd="0" presId="urn:microsoft.com/office/officeart/2009/3/layout/StepUpProcess"/>
    <dgm:cxn modelId="{4958C68B-C934-486B-B639-A8C3A3D0A795}" type="presParOf" srcId="{252FBBE0-C1CE-4989-A24F-764580B94C07}" destId="{C947A02B-EAC9-464F-9D73-F121D0D4D287}" srcOrd="2" destOrd="0" presId="urn:microsoft.com/office/officeart/2009/3/layout/StepUpProcess"/>
    <dgm:cxn modelId="{1F9B831E-7917-4A32-8A60-426953857144}" type="presParOf" srcId="{3EAB5BED-448A-4D64-AD11-3D2367708BE9}" destId="{3462A360-5FD8-4433-9DBE-BBD90AA85745}" srcOrd="1" destOrd="0" presId="urn:microsoft.com/office/officeart/2009/3/layout/StepUpProcess"/>
    <dgm:cxn modelId="{65D03151-890F-47C6-909A-67D4A2BFBDAA}" type="presParOf" srcId="{3462A360-5FD8-4433-9DBE-BBD90AA85745}" destId="{CFD43BB4-BF03-468B-8EC0-0E3830942F3C}" srcOrd="0" destOrd="0" presId="urn:microsoft.com/office/officeart/2009/3/layout/StepUpProcess"/>
    <dgm:cxn modelId="{6B8DFCE5-C0DB-40FB-817E-B5B8DBB9D1E0}" type="presParOf" srcId="{3EAB5BED-448A-4D64-AD11-3D2367708BE9}" destId="{8C155CF0-3BBB-497D-AD85-BF91067F6FD6}" srcOrd="2" destOrd="0" presId="urn:microsoft.com/office/officeart/2009/3/layout/StepUpProcess"/>
    <dgm:cxn modelId="{A4050490-AB56-488A-83C1-219AA1FCDDDA}" type="presParOf" srcId="{8C155CF0-3BBB-497D-AD85-BF91067F6FD6}" destId="{84F9137A-7941-40C5-A30C-C868281CF375}" srcOrd="0" destOrd="0" presId="urn:microsoft.com/office/officeart/2009/3/layout/StepUpProcess"/>
    <dgm:cxn modelId="{6BB56C3E-0221-40EC-A2B0-6F8F89C52219}" type="presParOf" srcId="{8C155CF0-3BBB-497D-AD85-BF91067F6FD6}" destId="{1588EC3C-995B-4737-9D73-A4816C7F9591}" srcOrd="1" destOrd="0" presId="urn:microsoft.com/office/officeart/2009/3/layout/StepUpProcess"/>
    <dgm:cxn modelId="{246B1360-2751-4AD3-AB68-907E2BA2EF09}" type="presParOf" srcId="{8C155CF0-3BBB-497D-AD85-BF91067F6FD6}" destId="{7CC9389B-C824-4E98-AAFB-AFCDF75640A9}" srcOrd="2" destOrd="0" presId="urn:microsoft.com/office/officeart/2009/3/layout/StepUpProcess"/>
    <dgm:cxn modelId="{5BE1FF34-4BDE-4FA1-BBAD-4E16716E65EA}" type="presParOf" srcId="{3EAB5BED-448A-4D64-AD11-3D2367708BE9}" destId="{3FC0DD25-26AA-4114-82E8-894FCF7C71B6}" srcOrd="3" destOrd="0" presId="urn:microsoft.com/office/officeart/2009/3/layout/StepUpProcess"/>
    <dgm:cxn modelId="{88694227-8EBB-4AA7-B3CF-F6C85B7B8710}" type="presParOf" srcId="{3FC0DD25-26AA-4114-82E8-894FCF7C71B6}" destId="{FD6F7E16-C797-45F9-9B80-EF8B704BD53C}" srcOrd="0" destOrd="0" presId="urn:microsoft.com/office/officeart/2009/3/layout/StepUpProcess"/>
    <dgm:cxn modelId="{CEE2142D-E947-47E2-BC29-FD08651ED949}" type="presParOf" srcId="{3EAB5BED-448A-4D64-AD11-3D2367708BE9}" destId="{89C2C5CB-B008-4664-9828-4AB77BF187BA}" srcOrd="4" destOrd="0" presId="urn:microsoft.com/office/officeart/2009/3/layout/StepUpProcess"/>
    <dgm:cxn modelId="{9F524CBA-F9FF-43A1-882B-449A4D86E416}" type="presParOf" srcId="{89C2C5CB-B008-4664-9828-4AB77BF187BA}" destId="{8F7A0A68-31A0-4141-987E-7107C630F8C9}" srcOrd="0" destOrd="0" presId="urn:microsoft.com/office/officeart/2009/3/layout/StepUpProcess"/>
    <dgm:cxn modelId="{63AD095A-B9E6-49D8-8433-029BFC027762}" type="presParOf" srcId="{89C2C5CB-B008-4664-9828-4AB77BF187BA}" destId="{9F776272-11C1-4398-98DF-D055C77A2484}" srcOrd="1" destOrd="0" presId="urn:microsoft.com/office/officeart/2009/3/layout/StepUpProcess"/>
    <dgm:cxn modelId="{BAC8E70E-6C0F-4876-AB66-865381C8248D}" type="presParOf" srcId="{89C2C5CB-B008-4664-9828-4AB77BF187BA}" destId="{D1CF640B-B11C-416A-B6FB-E214E0732A2B}" srcOrd="2" destOrd="0" presId="urn:microsoft.com/office/officeart/2009/3/layout/StepUpProcess"/>
    <dgm:cxn modelId="{04215A51-C4BF-4EE1-BB16-18F7F7578CE4}" type="presParOf" srcId="{3EAB5BED-448A-4D64-AD11-3D2367708BE9}" destId="{4193296D-B1E3-494D-A73F-AD850756C090}" srcOrd="5" destOrd="0" presId="urn:microsoft.com/office/officeart/2009/3/layout/StepUpProcess"/>
    <dgm:cxn modelId="{9AF4B1FA-A000-44C2-A17F-1E2753EF9948}" type="presParOf" srcId="{4193296D-B1E3-494D-A73F-AD850756C090}" destId="{38738AF2-731D-4854-B625-777CF742F038}" srcOrd="0" destOrd="0" presId="urn:microsoft.com/office/officeart/2009/3/layout/StepUpProcess"/>
    <dgm:cxn modelId="{71E73B19-EEC0-4349-BE19-250A7D271E79}" type="presParOf" srcId="{3EAB5BED-448A-4D64-AD11-3D2367708BE9}" destId="{332CB9CF-7BC5-40A2-B0CD-AE815484F899}" srcOrd="6" destOrd="0" presId="urn:microsoft.com/office/officeart/2009/3/layout/StepUpProcess"/>
    <dgm:cxn modelId="{79457C05-C5A3-414F-933D-9057B18ABB57}" type="presParOf" srcId="{332CB9CF-7BC5-40A2-B0CD-AE815484F899}" destId="{45B034FC-7D7C-4542-AD12-8BF133C5AE9B}" srcOrd="0" destOrd="0" presId="urn:microsoft.com/office/officeart/2009/3/layout/StepUpProcess"/>
    <dgm:cxn modelId="{939A2074-768B-46F0-BAAD-07764792FCBF}" type="presParOf" srcId="{332CB9CF-7BC5-40A2-B0CD-AE815484F899}" destId="{7B88FDD5-539D-4AEC-AE98-9195056A72A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CB8DA-6CB1-47F9-BAF4-CD82C74C27B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673580B-EFF0-4C0C-99A6-6556D777E8F8}">
      <dgm:prSet phldrT="[Texto]"/>
      <dgm:spPr/>
      <dgm:t>
        <a:bodyPr/>
        <a:lstStyle/>
        <a:p>
          <a:r>
            <a:rPr lang="pt-BR" dirty="0" smtClean="0">
              <a:latin typeface="Humnst777 Lt BT"/>
            </a:rPr>
            <a:t>contar todos</a:t>
          </a:r>
          <a:endParaRPr lang="pt-BR" dirty="0"/>
        </a:p>
      </dgm:t>
    </dgm:pt>
    <dgm:pt modelId="{1F6F5438-5D9F-4AEC-B965-4A54E5DC28A8}" type="parTrans" cxnId="{4E4D8716-5805-4123-8AF6-683F5FA248BF}">
      <dgm:prSet/>
      <dgm:spPr/>
      <dgm:t>
        <a:bodyPr/>
        <a:lstStyle/>
        <a:p>
          <a:endParaRPr lang="pt-BR"/>
        </a:p>
      </dgm:t>
    </dgm:pt>
    <dgm:pt modelId="{D7D7032E-1C42-4348-944A-CD65F5F3C1E1}" type="sibTrans" cxnId="{4E4D8716-5805-4123-8AF6-683F5FA248BF}">
      <dgm:prSet/>
      <dgm:spPr/>
      <dgm:t>
        <a:bodyPr/>
        <a:lstStyle/>
        <a:p>
          <a:endParaRPr lang="pt-BR"/>
        </a:p>
      </dgm:t>
    </dgm:pt>
    <dgm:pt modelId="{A1AA4539-8C75-4B73-AC09-F9B8BC33EA6D}">
      <dgm:prSet custT="1"/>
      <dgm:spPr/>
      <dgm:t>
        <a:bodyPr/>
        <a:lstStyle/>
        <a:p>
          <a:r>
            <a:rPr lang="pt-BR" sz="2400" dirty="0" smtClean="0"/>
            <a:t>Exemplo do uso da contagem na resolução de problemas aditivos: um aquário com 5 peixinhos azuis e 7 peixinhos vermelhos </a:t>
          </a:r>
        </a:p>
        <a:p>
          <a:r>
            <a:rPr lang="pt-BR" sz="2400" dirty="0" smtClean="0"/>
            <a:t>(crianças de 5 anos)</a:t>
          </a:r>
          <a:endParaRPr lang="pt-BR" sz="2400" dirty="0"/>
        </a:p>
      </dgm:t>
    </dgm:pt>
    <dgm:pt modelId="{2AA1378B-FC36-42F5-A846-9E533E31F3AC}" type="parTrans" cxnId="{6EFD228C-7161-4BFD-947E-82E771A523FC}">
      <dgm:prSet/>
      <dgm:spPr/>
      <dgm:t>
        <a:bodyPr/>
        <a:lstStyle/>
        <a:p>
          <a:endParaRPr lang="pt-BR"/>
        </a:p>
      </dgm:t>
    </dgm:pt>
    <dgm:pt modelId="{6A266DE6-C334-4E25-857C-63B728060DB7}" type="sibTrans" cxnId="{6EFD228C-7161-4BFD-947E-82E771A523FC}">
      <dgm:prSet/>
      <dgm:spPr/>
      <dgm:t>
        <a:bodyPr/>
        <a:lstStyle/>
        <a:p>
          <a:endParaRPr lang="pt-BR"/>
        </a:p>
      </dgm:t>
    </dgm:pt>
    <dgm:pt modelId="{900F8C3D-46E9-4C5A-87C7-4BEFA7C61249}">
      <dgm:prSet/>
      <dgm:spPr/>
      <dgm:t>
        <a:bodyPr/>
        <a:lstStyle/>
        <a:p>
          <a:r>
            <a:rPr lang="pt-BR" dirty="0" smtClean="0">
              <a:latin typeface="Humnst777 Lt BT"/>
            </a:rPr>
            <a:t>contar a partir do primeiro (reter o 5 na memória em 5 + 6, contando os </a:t>
          </a:r>
          <a:r>
            <a:rPr lang="pt-BR" b="1" dirty="0" smtClean="0">
              <a:latin typeface="Humnst777 BT"/>
            </a:rPr>
            <a:t> </a:t>
          </a:r>
          <a:r>
            <a:rPr lang="pt-BR" dirty="0" smtClean="0">
              <a:latin typeface="Humnst777 Lt BT"/>
            </a:rPr>
            <a:t>restantes: 6, 7, 8, 9, 10, 11, por exemplo); </a:t>
          </a:r>
          <a:endParaRPr lang="pt-BR" dirty="0">
            <a:latin typeface="Humnst777 Lt BT"/>
          </a:endParaRPr>
        </a:p>
      </dgm:t>
    </dgm:pt>
    <dgm:pt modelId="{EDAE3218-9693-4DA7-8281-765A5422B354}" type="parTrans" cxnId="{DCA82CAA-10CD-4223-9E2F-C38CC6B679CC}">
      <dgm:prSet/>
      <dgm:spPr/>
      <dgm:t>
        <a:bodyPr/>
        <a:lstStyle/>
        <a:p>
          <a:endParaRPr lang="pt-BR"/>
        </a:p>
      </dgm:t>
    </dgm:pt>
    <dgm:pt modelId="{4537A9B7-8EE5-4EA3-8077-D6ECE478B2BF}" type="sibTrans" cxnId="{DCA82CAA-10CD-4223-9E2F-C38CC6B679CC}">
      <dgm:prSet/>
      <dgm:spPr/>
      <dgm:t>
        <a:bodyPr/>
        <a:lstStyle/>
        <a:p>
          <a:endParaRPr lang="pt-BR"/>
        </a:p>
      </dgm:t>
    </dgm:pt>
    <dgm:pt modelId="{71512090-9B23-4A0D-8337-05C1D0E536D7}">
      <dgm:prSet/>
      <dgm:spPr/>
      <dgm:t>
        <a:bodyPr/>
        <a:lstStyle/>
        <a:p>
          <a:r>
            <a:rPr lang="pt-BR" dirty="0" smtClean="0">
              <a:latin typeface="Humnst777 Lt BT"/>
            </a:rPr>
            <a:t>contar a partir do maior (reter o 6 em 5 + 6, contando os restantes: 7, 8, 9, 10, 11);</a:t>
          </a:r>
          <a:endParaRPr lang="pt-BR" dirty="0">
            <a:latin typeface="Humnst777 Lt BT"/>
          </a:endParaRPr>
        </a:p>
      </dgm:t>
    </dgm:pt>
    <dgm:pt modelId="{C647399D-46EE-4F7B-8AA0-D71E86647C07}" type="parTrans" cxnId="{ADCFB423-ED81-4B41-BDE8-11E3DAE6DB77}">
      <dgm:prSet/>
      <dgm:spPr/>
      <dgm:t>
        <a:bodyPr/>
        <a:lstStyle/>
        <a:p>
          <a:endParaRPr lang="pt-BR"/>
        </a:p>
      </dgm:t>
    </dgm:pt>
    <dgm:pt modelId="{2142F83F-35AD-40E8-B9BB-F8FD5466313F}" type="sibTrans" cxnId="{ADCFB423-ED81-4B41-BDE8-11E3DAE6DB77}">
      <dgm:prSet/>
      <dgm:spPr/>
      <dgm:t>
        <a:bodyPr/>
        <a:lstStyle/>
        <a:p>
          <a:endParaRPr lang="pt-BR"/>
        </a:p>
      </dgm:t>
    </dgm:pt>
    <dgm:pt modelId="{E035DFA6-5869-427D-8354-5DAD2C0E092F}">
      <dgm:prSet/>
      <dgm:spPr/>
      <dgm:t>
        <a:bodyPr/>
        <a:lstStyle/>
        <a:p>
          <a:r>
            <a:rPr lang="pt-BR" dirty="0" smtClean="0">
              <a:latin typeface="Humnst777 Lt BT"/>
            </a:rPr>
            <a:t>usar fatos derivados (em 5 + 6, efetuar o cálculo 5 + 5 + 1 = 10 + 1 = 11)</a:t>
          </a:r>
          <a:endParaRPr lang="pt-BR" dirty="0"/>
        </a:p>
      </dgm:t>
    </dgm:pt>
    <dgm:pt modelId="{0A2D0BF3-A681-45F1-8D9E-4F233758E306}" type="parTrans" cxnId="{D9B04792-A3F6-4F91-A1B9-B5783DF7D861}">
      <dgm:prSet/>
      <dgm:spPr/>
      <dgm:t>
        <a:bodyPr/>
        <a:lstStyle/>
        <a:p>
          <a:endParaRPr lang="pt-BR"/>
        </a:p>
      </dgm:t>
    </dgm:pt>
    <dgm:pt modelId="{FE3C93C7-D5C2-49FB-B816-810BF6F7C729}" type="sibTrans" cxnId="{D9B04792-A3F6-4F91-A1B9-B5783DF7D861}">
      <dgm:prSet/>
      <dgm:spPr/>
      <dgm:t>
        <a:bodyPr/>
        <a:lstStyle/>
        <a:p>
          <a:endParaRPr lang="pt-BR"/>
        </a:p>
      </dgm:t>
    </dgm:pt>
    <dgm:pt modelId="{FD21D545-62CA-4BA1-852A-467D25B75E04}">
      <dgm:prSet/>
      <dgm:spPr/>
      <dgm:t>
        <a:bodyPr/>
        <a:lstStyle/>
        <a:p>
          <a:r>
            <a:rPr lang="pt-BR" dirty="0" smtClean="0">
              <a:latin typeface="Humnst777 Lt BT"/>
            </a:rPr>
            <a:t>recuperar fatos básicos da memória (lembrar fatos memorizados, como a</a:t>
          </a:r>
          <a:r>
            <a:rPr lang="pt-BR" b="1" dirty="0" smtClean="0">
              <a:latin typeface="Humnst777 BT"/>
            </a:rPr>
            <a:t> </a:t>
          </a:r>
          <a:r>
            <a:rPr lang="pt-BR" dirty="0" smtClean="0">
              <a:latin typeface="Humnst777 Lt BT"/>
            </a:rPr>
            <a:t>tabuada)</a:t>
          </a:r>
          <a:endParaRPr lang="pt-BR" dirty="0"/>
        </a:p>
      </dgm:t>
    </dgm:pt>
    <dgm:pt modelId="{EAEB341A-A8F5-4FF8-BFDD-A44492A99FED}" type="parTrans" cxnId="{09249B7F-9C0C-4A90-9445-1D157A7FEE27}">
      <dgm:prSet/>
      <dgm:spPr/>
      <dgm:t>
        <a:bodyPr/>
        <a:lstStyle/>
        <a:p>
          <a:endParaRPr lang="pt-BR"/>
        </a:p>
      </dgm:t>
    </dgm:pt>
    <dgm:pt modelId="{98B5720F-DECA-43BA-B2D2-5D9F9992B70B}" type="sibTrans" cxnId="{09249B7F-9C0C-4A90-9445-1D157A7FEE27}">
      <dgm:prSet/>
      <dgm:spPr/>
      <dgm:t>
        <a:bodyPr/>
        <a:lstStyle/>
        <a:p>
          <a:endParaRPr lang="pt-BR"/>
        </a:p>
      </dgm:t>
    </dgm:pt>
    <dgm:pt modelId="{2029EB43-D714-4455-8B08-70C23D248BCC}" type="pres">
      <dgm:prSet presAssocID="{FEECB8DA-6CB1-47F9-BAF4-CD82C74C27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B9B117-72B4-42B7-ACDC-84E275CF5E7E}" type="pres">
      <dgm:prSet presAssocID="{A1AA4539-8C75-4B73-AC09-F9B8BC33EA6D}" presName="node" presStyleLbl="node1" presStyleIdx="0" presStyleCnt="6" custScaleX="3192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ADCCEC-6417-446A-AF1D-4A6E7DE93B1F}" type="pres">
      <dgm:prSet presAssocID="{6A266DE6-C334-4E25-857C-63B728060DB7}" presName="sibTrans" presStyleCnt="0"/>
      <dgm:spPr/>
    </dgm:pt>
    <dgm:pt modelId="{F60AB59B-DDD9-4DB3-892E-5648A31BE3C4}" type="pres">
      <dgm:prSet presAssocID="{C673580B-EFF0-4C0C-99A6-6556D777E8F8}" presName="node" presStyleLbl="node1" presStyleIdx="1" presStyleCnt="6" custLinFactNeighborX="564" custLinFactNeighborY="5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DE4750-0DCC-4830-BCB8-382B81F883A2}" type="pres">
      <dgm:prSet presAssocID="{D7D7032E-1C42-4348-944A-CD65F5F3C1E1}" presName="sibTrans" presStyleCnt="0"/>
      <dgm:spPr/>
    </dgm:pt>
    <dgm:pt modelId="{8D89673B-CD5D-4A2C-91BC-F34F92C44ED5}" type="pres">
      <dgm:prSet presAssocID="{71512090-9B23-4A0D-8337-05C1D0E536D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FF1A77-355D-44AD-B40A-C28F1EBD4328}" type="pres">
      <dgm:prSet presAssocID="{2142F83F-35AD-40E8-B9BB-F8FD5466313F}" presName="sibTrans" presStyleCnt="0"/>
      <dgm:spPr/>
    </dgm:pt>
    <dgm:pt modelId="{09CBB7A2-4022-4FC2-A830-AC8D3EA8CA4D}" type="pres">
      <dgm:prSet presAssocID="{900F8C3D-46E9-4C5A-87C7-4BEFA7C6124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4E6519-0E16-409E-9A9C-866CDFB1C0A0}" type="pres">
      <dgm:prSet presAssocID="{4537A9B7-8EE5-4EA3-8077-D6ECE478B2BF}" presName="sibTrans" presStyleCnt="0"/>
      <dgm:spPr/>
    </dgm:pt>
    <dgm:pt modelId="{25F618A6-193E-4E67-B731-45DB20D4E716}" type="pres">
      <dgm:prSet presAssocID="{E035DFA6-5869-427D-8354-5DAD2C0E092F}" presName="node" presStyleLbl="node1" presStyleIdx="4" presStyleCnt="6" custLinFactNeighborX="-611" custLinFactNeighborY="10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B9E7F5-FBD4-476F-A10C-B61A064BC719}" type="pres">
      <dgm:prSet presAssocID="{FE3C93C7-D5C2-49FB-B816-810BF6F7C729}" presName="sibTrans" presStyleCnt="0"/>
      <dgm:spPr/>
    </dgm:pt>
    <dgm:pt modelId="{59DD48B9-0424-4A1C-AB3F-8B4DBEB61720}" type="pres">
      <dgm:prSet presAssocID="{FD21D545-62CA-4BA1-852A-467D25B75E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6E17E4-614F-4667-A736-4B889F0BC906}" type="presOf" srcId="{900F8C3D-46E9-4C5A-87C7-4BEFA7C61249}" destId="{09CBB7A2-4022-4FC2-A830-AC8D3EA8CA4D}" srcOrd="0" destOrd="0" presId="urn:microsoft.com/office/officeart/2005/8/layout/default"/>
    <dgm:cxn modelId="{D9B04792-A3F6-4F91-A1B9-B5783DF7D861}" srcId="{FEECB8DA-6CB1-47F9-BAF4-CD82C74C27B6}" destId="{E035DFA6-5869-427D-8354-5DAD2C0E092F}" srcOrd="4" destOrd="0" parTransId="{0A2D0BF3-A681-45F1-8D9E-4F233758E306}" sibTransId="{FE3C93C7-D5C2-49FB-B816-810BF6F7C729}"/>
    <dgm:cxn modelId="{E7610DA0-417C-4CD9-B186-04D92FF06873}" type="presOf" srcId="{FD21D545-62CA-4BA1-852A-467D25B75E04}" destId="{59DD48B9-0424-4A1C-AB3F-8B4DBEB61720}" srcOrd="0" destOrd="0" presId="urn:microsoft.com/office/officeart/2005/8/layout/default"/>
    <dgm:cxn modelId="{B280963E-B663-4B9A-A7EE-A91B482465E5}" type="presOf" srcId="{FEECB8DA-6CB1-47F9-BAF4-CD82C74C27B6}" destId="{2029EB43-D714-4455-8B08-70C23D248BCC}" srcOrd="0" destOrd="0" presId="urn:microsoft.com/office/officeart/2005/8/layout/default"/>
    <dgm:cxn modelId="{46A6B43B-E6E4-4411-B6CA-0CC1687A22FE}" type="presOf" srcId="{71512090-9B23-4A0D-8337-05C1D0E536D7}" destId="{8D89673B-CD5D-4A2C-91BC-F34F92C44ED5}" srcOrd="0" destOrd="0" presId="urn:microsoft.com/office/officeart/2005/8/layout/default"/>
    <dgm:cxn modelId="{09249B7F-9C0C-4A90-9445-1D157A7FEE27}" srcId="{FEECB8DA-6CB1-47F9-BAF4-CD82C74C27B6}" destId="{FD21D545-62CA-4BA1-852A-467D25B75E04}" srcOrd="5" destOrd="0" parTransId="{EAEB341A-A8F5-4FF8-BFDD-A44492A99FED}" sibTransId="{98B5720F-DECA-43BA-B2D2-5D9F9992B70B}"/>
    <dgm:cxn modelId="{ADCFB423-ED81-4B41-BDE8-11E3DAE6DB77}" srcId="{FEECB8DA-6CB1-47F9-BAF4-CD82C74C27B6}" destId="{71512090-9B23-4A0D-8337-05C1D0E536D7}" srcOrd="2" destOrd="0" parTransId="{C647399D-46EE-4F7B-8AA0-D71E86647C07}" sibTransId="{2142F83F-35AD-40E8-B9BB-F8FD5466313F}"/>
    <dgm:cxn modelId="{DCA82CAA-10CD-4223-9E2F-C38CC6B679CC}" srcId="{FEECB8DA-6CB1-47F9-BAF4-CD82C74C27B6}" destId="{900F8C3D-46E9-4C5A-87C7-4BEFA7C61249}" srcOrd="3" destOrd="0" parTransId="{EDAE3218-9693-4DA7-8281-765A5422B354}" sibTransId="{4537A9B7-8EE5-4EA3-8077-D6ECE478B2BF}"/>
    <dgm:cxn modelId="{491A0530-C928-4E20-919E-E9BE3C79604E}" type="presOf" srcId="{C673580B-EFF0-4C0C-99A6-6556D777E8F8}" destId="{F60AB59B-DDD9-4DB3-892E-5648A31BE3C4}" srcOrd="0" destOrd="0" presId="urn:microsoft.com/office/officeart/2005/8/layout/default"/>
    <dgm:cxn modelId="{6EFD228C-7161-4BFD-947E-82E771A523FC}" srcId="{FEECB8DA-6CB1-47F9-BAF4-CD82C74C27B6}" destId="{A1AA4539-8C75-4B73-AC09-F9B8BC33EA6D}" srcOrd="0" destOrd="0" parTransId="{2AA1378B-FC36-42F5-A846-9E533E31F3AC}" sibTransId="{6A266DE6-C334-4E25-857C-63B728060DB7}"/>
    <dgm:cxn modelId="{BFD775D1-24B8-41E0-88D9-7E5B704B7725}" type="presOf" srcId="{E035DFA6-5869-427D-8354-5DAD2C0E092F}" destId="{25F618A6-193E-4E67-B731-45DB20D4E716}" srcOrd="0" destOrd="0" presId="urn:microsoft.com/office/officeart/2005/8/layout/default"/>
    <dgm:cxn modelId="{4E4D8716-5805-4123-8AF6-683F5FA248BF}" srcId="{FEECB8DA-6CB1-47F9-BAF4-CD82C74C27B6}" destId="{C673580B-EFF0-4C0C-99A6-6556D777E8F8}" srcOrd="1" destOrd="0" parTransId="{1F6F5438-5D9F-4AEC-B965-4A54E5DC28A8}" sibTransId="{D7D7032E-1C42-4348-944A-CD65F5F3C1E1}"/>
    <dgm:cxn modelId="{8372CB5B-8934-4CA2-8729-09B8C4533E8E}" type="presOf" srcId="{A1AA4539-8C75-4B73-AC09-F9B8BC33EA6D}" destId="{72B9B117-72B4-42B7-ACDC-84E275CF5E7E}" srcOrd="0" destOrd="0" presId="urn:microsoft.com/office/officeart/2005/8/layout/default"/>
    <dgm:cxn modelId="{3899643F-5EED-4C4E-94E2-DACB59839540}" type="presParOf" srcId="{2029EB43-D714-4455-8B08-70C23D248BCC}" destId="{72B9B117-72B4-42B7-ACDC-84E275CF5E7E}" srcOrd="0" destOrd="0" presId="urn:microsoft.com/office/officeart/2005/8/layout/default"/>
    <dgm:cxn modelId="{48792345-AE94-4ED6-BD1F-2AC891C8F257}" type="presParOf" srcId="{2029EB43-D714-4455-8B08-70C23D248BCC}" destId="{75ADCCEC-6417-446A-AF1D-4A6E7DE93B1F}" srcOrd="1" destOrd="0" presId="urn:microsoft.com/office/officeart/2005/8/layout/default"/>
    <dgm:cxn modelId="{3EFF30B7-EC9A-46D4-BBBE-55BB42A837C5}" type="presParOf" srcId="{2029EB43-D714-4455-8B08-70C23D248BCC}" destId="{F60AB59B-DDD9-4DB3-892E-5648A31BE3C4}" srcOrd="2" destOrd="0" presId="urn:microsoft.com/office/officeart/2005/8/layout/default"/>
    <dgm:cxn modelId="{D4B84B42-E0D2-43CF-8D68-95D289A53ED0}" type="presParOf" srcId="{2029EB43-D714-4455-8B08-70C23D248BCC}" destId="{F6DE4750-0DCC-4830-BCB8-382B81F883A2}" srcOrd="3" destOrd="0" presId="urn:microsoft.com/office/officeart/2005/8/layout/default"/>
    <dgm:cxn modelId="{96FDBE2A-A309-43A3-B3B1-39670C6301E1}" type="presParOf" srcId="{2029EB43-D714-4455-8B08-70C23D248BCC}" destId="{8D89673B-CD5D-4A2C-91BC-F34F92C44ED5}" srcOrd="4" destOrd="0" presId="urn:microsoft.com/office/officeart/2005/8/layout/default"/>
    <dgm:cxn modelId="{D5B76C4C-215F-4702-A47E-C6B55E11831F}" type="presParOf" srcId="{2029EB43-D714-4455-8B08-70C23D248BCC}" destId="{1BFF1A77-355D-44AD-B40A-C28F1EBD4328}" srcOrd="5" destOrd="0" presId="urn:microsoft.com/office/officeart/2005/8/layout/default"/>
    <dgm:cxn modelId="{176898FE-ABC3-472C-A721-26C1A9B4EFBE}" type="presParOf" srcId="{2029EB43-D714-4455-8B08-70C23D248BCC}" destId="{09CBB7A2-4022-4FC2-A830-AC8D3EA8CA4D}" srcOrd="6" destOrd="0" presId="urn:microsoft.com/office/officeart/2005/8/layout/default"/>
    <dgm:cxn modelId="{DFEFF697-DFD1-40C2-806C-ABBF6DCFA1FB}" type="presParOf" srcId="{2029EB43-D714-4455-8B08-70C23D248BCC}" destId="{6E4E6519-0E16-409E-9A9C-866CDFB1C0A0}" srcOrd="7" destOrd="0" presId="urn:microsoft.com/office/officeart/2005/8/layout/default"/>
    <dgm:cxn modelId="{D9256DA9-7ADE-40B7-9B81-2F9D2ADC7CFD}" type="presParOf" srcId="{2029EB43-D714-4455-8B08-70C23D248BCC}" destId="{25F618A6-193E-4E67-B731-45DB20D4E716}" srcOrd="8" destOrd="0" presId="urn:microsoft.com/office/officeart/2005/8/layout/default"/>
    <dgm:cxn modelId="{3D38C206-5587-415B-BDE0-66AC2DF37A92}" type="presParOf" srcId="{2029EB43-D714-4455-8B08-70C23D248BCC}" destId="{48B9E7F5-FBD4-476F-A10C-B61A064BC719}" srcOrd="9" destOrd="0" presId="urn:microsoft.com/office/officeart/2005/8/layout/default"/>
    <dgm:cxn modelId="{2118C654-A906-4246-B8B5-99865593DCF1}" type="presParOf" srcId="{2029EB43-D714-4455-8B08-70C23D248BCC}" destId="{59DD48B9-0424-4A1C-AB3F-8B4DBEB617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FE81EA-B4D7-4773-A857-53F4AA71282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E9F1A09-37CA-4006-93A1-FC36CCB5AE91}">
      <dgm:prSet phldrT="[Texto]" custT="1"/>
      <dgm:spPr/>
      <dgm:t>
        <a:bodyPr/>
        <a:lstStyle/>
        <a:p>
          <a:r>
            <a:rPr lang="pt-BR" sz="2400" b="1" dirty="0" smtClean="0"/>
            <a:t>ATIVIDADES</a:t>
          </a:r>
          <a:endParaRPr lang="pt-BR" sz="2400" b="1" dirty="0"/>
        </a:p>
      </dgm:t>
    </dgm:pt>
    <dgm:pt modelId="{C0E998B6-3B1E-46D6-8A2A-B0999B606B0D}" type="parTrans" cxnId="{4E3DDC4E-10A3-4EF0-9EF9-154C9736296C}">
      <dgm:prSet/>
      <dgm:spPr/>
      <dgm:t>
        <a:bodyPr/>
        <a:lstStyle/>
        <a:p>
          <a:endParaRPr lang="pt-BR"/>
        </a:p>
      </dgm:t>
    </dgm:pt>
    <dgm:pt modelId="{3404BCE7-61A0-48C0-BD1C-4E6F0056D85E}" type="sibTrans" cxnId="{4E3DDC4E-10A3-4EF0-9EF9-154C9736296C}">
      <dgm:prSet/>
      <dgm:spPr/>
      <dgm:t>
        <a:bodyPr/>
        <a:lstStyle/>
        <a:p>
          <a:endParaRPr lang="pt-BR"/>
        </a:p>
      </dgm:t>
    </dgm:pt>
    <dgm:pt modelId="{67C120AF-6896-4C0B-91D1-DEF84E22CBD0}">
      <dgm:prSet phldrT="[Texto]"/>
      <dgm:spPr/>
      <dgm:t>
        <a:bodyPr/>
        <a:lstStyle/>
        <a:p>
          <a:r>
            <a:rPr lang="pt-BR" dirty="0" smtClean="0"/>
            <a:t>RESOLVER COM A REPRESENTAÇÃO DO MATERIAL DOURADO:</a:t>
          </a:r>
        </a:p>
        <a:p>
          <a:r>
            <a:rPr lang="pt-BR" dirty="0" smtClean="0"/>
            <a:t>A) 247 + 185 =</a:t>
          </a:r>
        </a:p>
        <a:p>
          <a:r>
            <a:rPr lang="pt-BR" dirty="0" smtClean="0"/>
            <a:t>B) 313 – 156 = </a:t>
          </a:r>
          <a:endParaRPr lang="pt-BR" dirty="0"/>
        </a:p>
      </dgm:t>
    </dgm:pt>
    <dgm:pt modelId="{D1274C6E-A2EA-496E-A269-EE3D12AA5D1E}" type="parTrans" cxnId="{E34A0CBB-F69A-42A5-A65F-FBA30B12DBAC}">
      <dgm:prSet/>
      <dgm:spPr/>
      <dgm:t>
        <a:bodyPr/>
        <a:lstStyle/>
        <a:p>
          <a:endParaRPr lang="pt-BR"/>
        </a:p>
      </dgm:t>
    </dgm:pt>
    <dgm:pt modelId="{FBF78D36-1E0D-4B0D-AA75-7EF2A5953477}" type="sibTrans" cxnId="{E34A0CBB-F69A-42A5-A65F-FBA30B12DBAC}">
      <dgm:prSet/>
      <dgm:spPr/>
      <dgm:t>
        <a:bodyPr/>
        <a:lstStyle/>
        <a:p>
          <a:endParaRPr lang="pt-BR"/>
        </a:p>
      </dgm:t>
    </dgm:pt>
    <dgm:pt modelId="{929CBD83-DD08-4C74-9286-5D8E06AF676A}">
      <dgm:prSet phldrT="[Texto]"/>
      <dgm:spPr/>
      <dgm:t>
        <a:bodyPr/>
        <a:lstStyle/>
        <a:p>
          <a:r>
            <a:rPr lang="pt-BR" dirty="0" smtClean="0"/>
            <a:t>RESOLVER A MULTIPLICAÇÃO 27 X 18 POR MEIO DO PAPEL QUADRICULADO E DO MÉTODO LONGO</a:t>
          </a:r>
          <a:endParaRPr lang="pt-BR" dirty="0"/>
        </a:p>
      </dgm:t>
    </dgm:pt>
    <dgm:pt modelId="{3CB4D22C-F250-404F-BE8B-E7BCF79630EE}" type="parTrans" cxnId="{BD10E9B3-CE62-44F8-8D65-2517B11F8AF6}">
      <dgm:prSet/>
      <dgm:spPr/>
      <dgm:t>
        <a:bodyPr/>
        <a:lstStyle/>
        <a:p>
          <a:endParaRPr lang="pt-BR"/>
        </a:p>
      </dgm:t>
    </dgm:pt>
    <dgm:pt modelId="{E12577EE-85E5-4995-95E8-A2DB71D1F36F}" type="sibTrans" cxnId="{BD10E9B3-CE62-44F8-8D65-2517B11F8AF6}">
      <dgm:prSet/>
      <dgm:spPr/>
      <dgm:t>
        <a:bodyPr/>
        <a:lstStyle/>
        <a:p>
          <a:endParaRPr lang="pt-BR"/>
        </a:p>
      </dgm:t>
    </dgm:pt>
    <dgm:pt modelId="{D1696C27-93B3-43A7-B286-ED921ADC6631}">
      <dgm:prSet/>
      <dgm:spPr/>
      <dgm:t>
        <a:bodyPr/>
        <a:lstStyle/>
        <a:p>
          <a:r>
            <a:rPr lang="pt-BR" dirty="0" smtClean="0"/>
            <a:t>RESOLVER A DIVISÃO 672 ÷ 12 POR MEIO DO MÉTODO AMERICANO E DO MÉTODO LONGO, COM A REPRESENTAÇÃO DO MATERIAL DOURADO</a:t>
          </a:r>
          <a:endParaRPr lang="pt-BR" dirty="0"/>
        </a:p>
      </dgm:t>
    </dgm:pt>
    <dgm:pt modelId="{7E0C6F8E-CADE-4E12-A3F2-AA5E49B53F39}" type="parTrans" cxnId="{BF2483B4-1A78-4ACA-AA6A-C66AD8B56BE5}">
      <dgm:prSet/>
      <dgm:spPr/>
      <dgm:t>
        <a:bodyPr/>
        <a:lstStyle/>
        <a:p>
          <a:endParaRPr lang="pt-BR"/>
        </a:p>
      </dgm:t>
    </dgm:pt>
    <dgm:pt modelId="{788C6BF6-427D-4317-9D0C-444BF85C262F}" type="sibTrans" cxnId="{BF2483B4-1A78-4ACA-AA6A-C66AD8B56BE5}">
      <dgm:prSet/>
      <dgm:spPr/>
      <dgm:t>
        <a:bodyPr/>
        <a:lstStyle/>
        <a:p>
          <a:endParaRPr lang="pt-BR"/>
        </a:p>
      </dgm:t>
    </dgm:pt>
    <dgm:pt modelId="{40EFCAC1-EB19-4D05-A115-AF3646399396}" type="pres">
      <dgm:prSet presAssocID="{3BFE81EA-B4D7-4773-A857-53F4AA7128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5774D6-1F35-4C43-AC7A-204F234229F9}" type="pres">
      <dgm:prSet presAssocID="{1E9F1A09-37CA-4006-93A1-FC36CCB5AE91}" presName="node" presStyleLbl="node1" presStyleIdx="0" presStyleCnt="4" custScaleX="263072" custScaleY="642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F9A1E7-20D9-4705-81F5-EB3B3CAF41B7}" type="pres">
      <dgm:prSet presAssocID="{3404BCE7-61A0-48C0-BD1C-4E6F0056D85E}" presName="sibTrans" presStyleCnt="0"/>
      <dgm:spPr/>
    </dgm:pt>
    <dgm:pt modelId="{B5D170E2-61C2-4424-845C-E76E23A571F4}" type="pres">
      <dgm:prSet presAssocID="{D1696C27-93B3-43A7-B286-ED921ADC6631}" presName="node" presStyleLbl="node1" presStyleIdx="1" presStyleCnt="4" custLinFactX="72968" custLinFactY="2529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0257A7-0BF6-4E78-B64E-8BBB00552CD3}" type="pres">
      <dgm:prSet presAssocID="{788C6BF6-427D-4317-9D0C-444BF85C262F}" presName="sibTrans" presStyleCnt="0"/>
      <dgm:spPr/>
    </dgm:pt>
    <dgm:pt modelId="{8C692BCC-CB26-4D67-9AB9-6D122BAFDB71}" type="pres">
      <dgm:prSet presAssocID="{67C120AF-6896-4C0B-91D1-DEF84E22CBD0}" presName="node" presStyleLbl="node1" presStyleIdx="2" presStyleCnt="4" custLinFactNeighborX="-61831" custLinFactNeighborY="27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BCFEB6-60A2-4B17-8344-5B69A8045005}" type="pres">
      <dgm:prSet presAssocID="{FBF78D36-1E0D-4B0D-AA75-7EF2A5953477}" presName="sibTrans" presStyleCnt="0"/>
      <dgm:spPr/>
    </dgm:pt>
    <dgm:pt modelId="{F5BA35F1-AD0D-4D26-95F0-95473A7E6ADB}" type="pres">
      <dgm:prSet presAssocID="{929CBD83-DD08-4C74-9286-5D8E06AF676A}" presName="node" presStyleLbl="node1" presStyleIdx="3" presStyleCnt="4" custLinFactX="-19082" custLinFactNeighborX="-100000" custLinFactNeighborY="7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35B3E0-0413-4F2C-A637-1347706B1D43}" type="presOf" srcId="{67C120AF-6896-4C0B-91D1-DEF84E22CBD0}" destId="{8C692BCC-CB26-4D67-9AB9-6D122BAFDB71}" srcOrd="0" destOrd="0" presId="urn:microsoft.com/office/officeart/2005/8/layout/default"/>
    <dgm:cxn modelId="{9A5E0204-A080-47CE-AB92-2FC420B5F6B3}" type="presOf" srcId="{3BFE81EA-B4D7-4773-A857-53F4AA71282E}" destId="{40EFCAC1-EB19-4D05-A115-AF3646399396}" srcOrd="0" destOrd="0" presId="urn:microsoft.com/office/officeart/2005/8/layout/default"/>
    <dgm:cxn modelId="{E34A0CBB-F69A-42A5-A65F-FBA30B12DBAC}" srcId="{3BFE81EA-B4D7-4773-A857-53F4AA71282E}" destId="{67C120AF-6896-4C0B-91D1-DEF84E22CBD0}" srcOrd="2" destOrd="0" parTransId="{D1274C6E-A2EA-496E-A269-EE3D12AA5D1E}" sibTransId="{FBF78D36-1E0D-4B0D-AA75-7EF2A5953477}"/>
    <dgm:cxn modelId="{BF2483B4-1A78-4ACA-AA6A-C66AD8B56BE5}" srcId="{3BFE81EA-B4D7-4773-A857-53F4AA71282E}" destId="{D1696C27-93B3-43A7-B286-ED921ADC6631}" srcOrd="1" destOrd="0" parTransId="{7E0C6F8E-CADE-4E12-A3F2-AA5E49B53F39}" sibTransId="{788C6BF6-427D-4317-9D0C-444BF85C262F}"/>
    <dgm:cxn modelId="{BD10E9B3-CE62-44F8-8D65-2517B11F8AF6}" srcId="{3BFE81EA-B4D7-4773-A857-53F4AA71282E}" destId="{929CBD83-DD08-4C74-9286-5D8E06AF676A}" srcOrd="3" destOrd="0" parTransId="{3CB4D22C-F250-404F-BE8B-E7BCF79630EE}" sibTransId="{E12577EE-85E5-4995-95E8-A2DB71D1F36F}"/>
    <dgm:cxn modelId="{A05A86F9-9932-4A1F-B441-6E22FA81BB2C}" type="presOf" srcId="{1E9F1A09-37CA-4006-93A1-FC36CCB5AE91}" destId="{335774D6-1F35-4C43-AC7A-204F234229F9}" srcOrd="0" destOrd="0" presId="urn:microsoft.com/office/officeart/2005/8/layout/default"/>
    <dgm:cxn modelId="{34DAE5EB-CC2D-49AD-B884-BA128FEDB381}" type="presOf" srcId="{D1696C27-93B3-43A7-B286-ED921ADC6631}" destId="{B5D170E2-61C2-4424-845C-E76E23A571F4}" srcOrd="0" destOrd="0" presId="urn:microsoft.com/office/officeart/2005/8/layout/default"/>
    <dgm:cxn modelId="{4E3DDC4E-10A3-4EF0-9EF9-154C9736296C}" srcId="{3BFE81EA-B4D7-4773-A857-53F4AA71282E}" destId="{1E9F1A09-37CA-4006-93A1-FC36CCB5AE91}" srcOrd="0" destOrd="0" parTransId="{C0E998B6-3B1E-46D6-8A2A-B0999B606B0D}" sibTransId="{3404BCE7-61A0-48C0-BD1C-4E6F0056D85E}"/>
    <dgm:cxn modelId="{5C9E681D-722A-4638-99D6-AE0F8D4162F5}" type="presOf" srcId="{929CBD83-DD08-4C74-9286-5D8E06AF676A}" destId="{F5BA35F1-AD0D-4D26-95F0-95473A7E6ADB}" srcOrd="0" destOrd="0" presId="urn:microsoft.com/office/officeart/2005/8/layout/default"/>
    <dgm:cxn modelId="{FD73B2BD-EA52-4D38-9094-3BB0B30303C2}" type="presParOf" srcId="{40EFCAC1-EB19-4D05-A115-AF3646399396}" destId="{335774D6-1F35-4C43-AC7A-204F234229F9}" srcOrd="0" destOrd="0" presId="urn:microsoft.com/office/officeart/2005/8/layout/default"/>
    <dgm:cxn modelId="{B0BEE2E8-469C-4912-B27C-F77AA81B9D25}" type="presParOf" srcId="{40EFCAC1-EB19-4D05-A115-AF3646399396}" destId="{44F9A1E7-20D9-4705-81F5-EB3B3CAF41B7}" srcOrd="1" destOrd="0" presId="urn:microsoft.com/office/officeart/2005/8/layout/default"/>
    <dgm:cxn modelId="{BED590F0-C036-48FD-9F03-2662185251CB}" type="presParOf" srcId="{40EFCAC1-EB19-4D05-A115-AF3646399396}" destId="{B5D170E2-61C2-4424-845C-E76E23A571F4}" srcOrd="2" destOrd="0" presId="urn:microsoft.com/office/officeart/2005/8/layout/default"/>
    <dgm:cxn modelId="{0C8EBF2A-3063-42EE-BFBB-D8D3F6360847}" type="presParOf" srcId="{40EFCAC1-EB19-4D05-A115-AF3646399396}" destId="{060257A7-0BF6-4E78-B64E-8BBB00552CD3}" srcOrd="3" destOrd="0" presId="urn:microsoft.com/office/officeart/2005/8/layout/default"/>
    <dgm:cxn modelId="{E5FA83C4-D16C-4F7A-9AAF-C041C21B2190}" type="presParOf" srcId="{40EFCAC1-EB19-4D05-A115-AF3646399396}" destId="{8C692BCC-CB26-4D67-9AB9-6D122BAFDB71}" srcOrd="4" destOrd="0" presId="urn:microsoft.com/office/officeart/2005/8/layout/default"/>
    <dgm:cxn modelId="{FDFC5F77-AC41-475A-8975-C537F0489414}" type="presParOf" srcId="{40EFCAC1-EB19-4D05-A115-AF3646399396}" destId="{EEBCFEB6-60A2-4B17-8344-5B69A8045005}" srcOrd="5" destOrd="0" presId="urn:microsoft.com/office/officeart/2005/8/layout/default"/>
    <dgm:cxn modelId="{FD66B51B-5EA8-4D8D-B33E-AD5561C7263B}" type="presParOf" srcId="{40EFCAC1-EB19-4D05-A115-AF3646399396}" destId="{F5BA35F1-AD0D-4D26-95F0-95473A7E6AD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4D80C-02DF-4B0A-B7A1-B6F1CB1BCCD9}">
      <dsp:nvSpPr>
        <dsp:cNvPr id="0" name=""/>
        <dsp:cNvSpPr/>
      </dsp:nvSpPr>
      <dsp:spPr>
        <a:xfrm>
          <a:off x="1900323" y="30480"/>
          <a:ext cx="6009237" cy="10795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METODOLOGIA DO ENSINO DE MATEMÁTICA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PEDAGOGIA</a:t>
          </a:r>
          <a:endParaRPr lang="pt-BR" sz="2000" kern="1200" dirty="0"/>
        </a:p>
      </dsp:txBody>
      <dsp:txXfrm>
        <a:off x="1900323" y="30480"/>
        <a:ext cx="6009237" cy="1079592"/>
      </dsp:txXfrm>
    </dsp:sp>
    <dsp:sp modelId="{EA0C7D01-2D01-455F-AB25-1F74BB45A9F9}">
      <dsp:nvSpPr>
        <dsp:cNvPr id="0" name=""/>
        <dsp:cNvSpPr/>
      </dsp:nvSpPr>
      <dsp:spPr>
        <a:xfrm>
          <a:off x="1752599" y="1417164"/>
          <a:ext cx="6444927" cy="208983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2800" b="1" kern="1200" dirty="0" smtClean="0"/>
            <a:t>OPERAÇÕES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/>
            <a:t>SIGNIFICADOS, SITUAÇÕES –PROBLEMA, 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/>
            <a:t>ESTRATÉGIAS DE RESOLUÇÃO E 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/>
            <a:t>TÉCNICAS ALGORÍTMICAS</a:t>
          </a:r>
          <a:endParaRPr lang="pt-BR" sz="2000" kern="1200" dirty="0"/>
        </a:p>
      </dsp:txBody>
      <dsp:txXfrm>
        <a:off x="1752599" y="1417164"/>
        <a:ext cx="6444927" cy="2089838"/>
      </dsp:txXfrm>
    </dsp:sp>
    <dsp:sp modelId="{F8F428B9-7B15-48E4-A4E2-086F965239E6}">
      <dsp:nvSpPr>
        <dsp:cNvPr id="0" name=""/>
        <dsp:cNvSpPr/>
      </dsp:nvSpPr>
      <dsp:spPr>
        <a:xfrm>
          <a:off x="7893661" y="4567790"/>
          <a:ext cx="2362858" cy="65239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PROFª</a:t>
          </a:r>
          <a:r>
            <a:rPr lang="pt-BR" sz="1600" kern="1200" dirty="0" smtClean="0"/>
            <a:t> SUELI FANIZZI</a:t>
          </a:r>
          <a:endParaRPr lang="pt-BR" sz="1600" kern="1200" dirty="0"/>
        </a:p>
      </dsp:txBody>
      <dsp:txXfrm>
        <a:off x="7893661" y="4567790"/>
        <a:ext cx="2362858" cy="652398"/>
      </dsp:txXfrm>
    </dsp:sp>
    <dsp:sp modelId="{4A6026CC-F757-43CB-AB7A-53C27D3C5D52}">
      <dsp:nvSpPr>
        <dsp:cNvPr id="0" name=""/>
        <dsp:cNvSpPr/>
      </dsp:nvSpPr>
      <dsp:spPr>
        <a:xfrm>
          <a:off x="0" y="4239359"/>
          <a:ext cx="6444927" cy="97428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BRASIL. Ministério de Educação. Secretaria de Educação Básica. </a:t>
          </a:r>
          <a:r>
            <a:rPr lang="pt-BR" sz="1800" b="1" kern="1200" dirty="0" smtClean="0"/>
            <a:t>Pacto Nacional pela Alfabetização na Idade Certa</a:t>
          </a:r>
          <a:r>
            <a:rPr lang="pt-BR" sz="1800" kern="1200" dirty="0" smtClean="0"/>
            <a:t>: operações na resolução de problemas (caderno 04). Brasília: MEC, SEB, 2014.</a:t>
          </a:r>
          <a:endParaRPr lang="pt-BR" sz="1800" kern="1200" dirty="0"/>
        </a:p>
      </dsp:txBody>
      <dsp:txXfrm>
        <a:off x="0" y="4239359"/>
        <a:ext cx="6444927" cy="974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85E99-9D28-4DFC-907B-4D6EECF800DB}">
      <dsp:nvSpPr>
        <dsp:cNvPr id="0" name=""/>
        <dsp:cNvSpPr/>
      </dsp:nvSpPr>
      <dsp:spPr>
        <a:xfrm>
          <a:off x="247720" y="2209"/>
          <a:ext cx="5792011" cy="12098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Gérard </a:t>
          </a:r>
          <a:r>
            <a:rPr lang="pt-BR" sz="2400" kern="1200" dirty="0" err="1" smtClean="0"/>
            <a:t>Vergnaud</a:t>
          </a:r>
          <a:endParaRPr lang="pt-BR" sz="2400" kern="1200" dirty="0"/>
        </a:p>
      </dsp:txBody>
      <dsp:txXfrm>
        <a:off x="247720" y="2209"/>
        <a:ext cx="5792011" cy="1209838"/>
      </dsp:txXfrm>
    </dsp:sp>
    <dsp:sp modelId="{DE41EDCB-E2E5-458E-ACCE-A9DDA4F696D4}">
      <dsp:nvSpPr>
        <dsp:cNvPr id="0" name=""/>
        <dsp:cNvSpPr/>
      </dsp:nvSpPr>
      <dsp:spPr>
        <a:xfrm>
          <a:off x="1425901" y="1565710"/>
          <a:ext cx="3146344" cy="810529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smtClean="0"/>
            <a:t>Pesquisador francês</a:t>
          </a:r>
          <a:endParaRPr lang="pt-BR" sz="1900" kern="1200" dirty="0" smtClean="0"/>
        </a:p>
      </dsp:txBody>
      <dsp:txXfrm>
        <a:off x="1425901" y="1565710"/>
        <a:ext cx="3146344" cy="810529"/>
      </dsp:txXfrm>
    </dsp:sp>
    <dsp:sp modelId="{4AAE7CDC-FCB9-4348-ACD6-26A8719D3E28}">
      <dsp:nvSpPr>
        <dsp:cNvPr id="0" name=""/>
        <dsp:cNvSpPr/>
      </dsp:nvSpPr>
      <dsp:spPr>
        <a:xfrm>
          <a:off x="377208" y="2644670"/>
          <a:ext cx="3146344" cy="79871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Doutorado em Psicologia sob a orientação de Jean Piaget</a:t>
          </a:r>
        </a:p>
      </dsp:txBody>
      <dsp:txXfrm>
        <a:off x="377208" y="2644670"/>
        <a:ext cx="3146344" cy="798712"/>
      </dsp:txXfrm>
    </dsp:sp>
    <dsp:sp modelId="{283BE90B-563E-4F7A-8E9F-2451ED90D3AB}">
      <dsp:nvSpPr>
        <dsp:cNvPr id="0" name=""/>
        <dsp:cNvSpPr/>
      </dsp:nvSpPr>
      <dsp:spPr>
        <a:xfrm>
          <a:off x="5031533" y="1526683"/>
          <a:ext cx="3146344" cy="1887806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Idealizador da Teoria dos Campos Conceituais: ajuda a compreender como as crianças constroem seus conhecimentos matemáticos</a:t>
          </a:r>
          <a:endParaRPr lang="pt-BR" sz="1900" kern="1200" dirty="0"/>
        </a:p>
      </dsp:txBody>
      <dsp:txXfrm>
        <a:off x="5031533" y="1526683"/>
        <a:ext cx="3146344" cy="1887806"/>
      </dsp:txXfrm>
    </dsp:sp>
    <dsp:sp modelId="{BAEBEE13-2DD7-4388-B12B-96442ABE7ACB}">
      <dsp:nvSpPr>
        <dsp:cNvPr id="0" name=""/>
        <dsp:cNvSpPr/>
      </dsp:nvSpPr>
      <dsp:spPr>
        <a:xfrm>
          <a:off x="628743" y="3731334"/>
          <a:ext cx="8818543" cy="18878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 err="1" smtClean="0"/>
            <a:t>Vergnaud</a:t>
          </a:r>
          <a:r>
            <a:rPr lang="pt-BR" sz="1800" kern="1200" dirty="0" smtClean="0"/>
            <a:t> (2009) afirma que conceitos não podem ser compreendidos de modo isolado, mas sim a partir de campos conceituais. Isto implica em considerar que conceitos, como por exemplo, de adição e subtração, envolvem e são envolvidos por situações, estruturas, operações de pensamento e representação que se relacionam entre si. Assim, adição e subtração fazem parte de um mesmo campo conceitual denominado aditivo. Do mesmo modo, multiplicação e divisão fazem parte do campo conceitual denominado multiplicativo.</a:t>
          </a:r>
          <a:endParaRPr lang="pt-BR" sz="1800" kern="1200" dirty="0"/>
        </a:p>
      </dsp:txBody>
      <dsp:txXfrm>
        <a:off x="628743" y="3731334"/>
        <a:ext cx="8818543" cy="1887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B0CAF-4E3F-4732-A406-E6055F49101C}">
      <dsp:nvSpPr>
        <dsp:cNvPr id="0" name=""/>
        <dsp:cNvSpPr/>
      </dsp:nvSpPr>
      <dsp:spPr>
        <a:xfrm rot="5400000">
          <a:off x="449296" y="2178837"/>
          <a:ext cx="1347732" cy="22425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4E0A8-1D64-482A-A93F-783E8FC6A7EC}">
      <dsp:nvSpPr>
        <dsp:cNvPr id="0" name=""/>
        <dsp:cNvSpPr/>
      </dsp:nvSpPr>
      <dsp:spPr>
        <a:xfrm>
          <a:off x="224326" y="2848890"/>
          <a:ext cx="2024628" cy="1774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1º ano adição</a:t>
          </a:r>
          <a:endParaRPr lang="pt-BR" sz="2600" kern="1200" dirty="0"/>
        </a:p>
      </dsp:txBody>
      <dsp:txXfrm>
        <a:off x="224326" y="2848890"/>
        <a:ext cx="2024628" cy="1774705"/>
      </dsp:txXfrm>
    </dsp:sp>
    <dsp:sp modelId="{C947A02B-EAC9-464F-9D73-F121D0D4D287}">
      <dsp:nvSpPr>
        <dsp:cNvPr id="0" name=""/>
        <dsp:cNvSpPr/>
      </dsp:nvSpPr>
      <dsp:spPr>
        <a:xfrm>
          <a:off x="1866949" y="2013735"/>
          <a:ext cx="382005" cy="382005"/>
        </a:xfrm>
        <a:prstGeom prst="triangle">
          <a:avLst>
            <a:gd name="adj" fmla="val 10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9137A-7941-40C5-A30C-C868281CF375}">
      <dsp:nvSpPr>
        <dsp:cNvPr id="0" name=""/>
        <dsp:cNvSpPr/>
      </dsp:nvSpPr>
      <dsp:spPr>
        <a:xfrm rot="5400000">
          <a:off x="2927836" y="1565520"/>
          <a:ext cx="1347732" cy="22425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8EC3C-995B-4737-9D73-A4816C7F9591}">
      <dsp:nvSpPr>
        <dsp:cNvPr id="0" name=""/>
        <dsp:cNvSpPr/>
      </dsp:nvSpPr>
      <dsp:spPr>
        <a:xfrm>
          <a:off x="2702866" y="2235573"/>
          <a:ext cx="2024628" cy="1774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2º ano subtração</a:t>
          </a:r>
          <a:endParaRPr lang="pt-BR" sz="2600" kern="1200" dirty="0"/>
        </a:p>
      </dsp:txBody>
      <dsp:txXfrm>
        <a:off x="2702866" y="2235573"/>
        <a:ext cx="2024628" cy="1774705"/>
      </dsp:txXfrm>
    </dsp:sp>
    <dsp:sp modelId="{7CC9389B-C824-4E98-AAFB-AFCDF75640A9}">
      <dsp:nvSpPr>
        <dsp:cNvPr id="0" name=""/>
        <dsp:cNvSpPr/>
      </dsp:nvSpPr>
      <dsp:spPr>
        <a:xfrm>
          <a:off x="4345489" y="1400418"/>
          <a:ext cx="382005" cy="382005"/>
        </a:xfrm>
        <a:prstGeom prst="triangle">
          <a:avLst>
            <a:gd name="adj" fmla="val 1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A0A68-31A0-4141-987E-7107C630F8C9}">
      <dsp:nvSpPr>
        <dsp:cNvPr id="0" name=""/>
        <dsp:cNvSpPr/>
      </dsp:nvSpPr>
      <dsp:spPr>
        <a:xfrm rot="5400000">
          <a:off x="5406377" y="952203"/>
          <a:ext cx="1347732" cy="22425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76272-11C1-4398-98DF-D055C77A2484}">
      <dsp:nvSpPr>
        <dsp:cNvPr id="0" name=""/>
        <dsp:cNvSpPr/>
      </dsp:nvSpPr>
      <dsp:spPr>
        <a:xfrm>
          <a:off x="5181407" y="1622256"/>
          <a:ext cx="2024628" cy="1774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3º ano multiplicação</a:t>
          </a:r>
          <a:endParaRPr lang="pt-BR" sz="2600" kern="1200" dirty="0"/>
        </a:p>
      </dsp:txBody>
      <dsp:txXfrm>
        <a:off x="5181407" y="1622256"/>
        <a:ext cx="2024628" cy="1774705"/>
      </dsp:txXfrm>
    </dsp:sp>
    <dsp:sp modelId="{D1CF640B-B11C-416A-B6FB-E214E0732A2B}">
      <dsp:nvSpPr>
        <dsp:cNvPr id="0" name=""/>
        <dsp:cNvSpPr/>
      </dsp:nvSpPr>
      <dsp:spPr>
        <a:xfrm>
          <a:off x="6824030" y="787100"/>
          <a:ext cx="382005" cy="382005"/>
        </a:xfrm>
        <a:prstGeom prst="triangle">
          <a:avLst>
            <a:gd name="adj" fmla="val 10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034FC-7D7C-4542-AD12-8BF133C5AE9B}">
      <dsp:nvSpPr>
        <dsp:cNvPr id="0" name=""/>
        <dsp:cNvSpPr/>
      </dsp:nvSpPr>
      <dsp:spPr>
        <a:xfrm rot="5400000">
          <a:off x="7884917" y="338885"/>
          <a:ext cx="1347732" cy="22425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8FDD5-539D-4AEC-AE98-9195056A72AA}">
      <dsp:nvSpPr>
        <dsp:cNvPr id="0" name=""/>
        <dsp:cNvSpPr/>
      </dsp:nvSpPr>
      <dsp:spPr>
        <a:xfrm>
          <a:off x="7659947" y="1008938"/>
          <a:ext cx="2024628" cy="1774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4º/5º ano divisão</a:t>
          </a:r>
          <a:endParaRPr lang="pt-BR" sz="2600" kern="1200" dirty="0"/>
        </a:p>
      </dsp:txBody>
      <dsp:txXfrm>
        <a:off x="7659947" y="1008938"/>
        <a:ext cx="2024628" cy="17747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9B117-72B4-42B7-ACDC-84E275CF5E7E}">
      <dsp:nvSpPr>
        <dsp:cNvPr id="0" name=""/>
        <dsp:cNvSpPr/>
      </dsp:nvSpPr>
      <dsp:spPr>
        <a:xfrm>
          <a:off x="692026" y="2785"/>
          <a:ext cx="8651960" cy="16259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Exemplo do uso da contagem na resolução de problemas aditivos: um aquário com 5 peixinhos azuis e 7 peixinhos vermelhos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(crianças de 5 anos)</a:t>
          </a:r>
          <a:endParaRPr lang="pt-BR" sz="2400" kern="1200" dirty="0"/>
        </a:p>
      </dsp:txBody>
      <dsp:txXfrm>
        <a:off x="692026" y="2785"/>
        <a:ext cx="8651960" cy="1625951"/>
      </dsp:txXfrm>
    </dsp:sp>
    <dsp:sp modelId="{F60AB59B-DDD9-4DB3-892E-5648A31BE3C4}">
      <dsp:nvSpPr>
        <dsp:cNvPr id="0" name=""/>
        <dsp:cNvSpPr/>
      </dsp:nvSpPr>
      <dsp:spPr>
        <a:xfrm>
          <a:off x="697419" y="1908541"/>
          <a:ext cx="2709919" cy="162595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Humnst777 Lt BT"/>
            </a:rPr>
            <a:t>contar todos</a:t>
          </a:r>
          <a:endParaRPr lang="pt-BR" sz="1900" kern="1200" dirty="0"/>
        </a:p>
      </dsp:txBody>
      <dsp:txXfrm>
        <a:off x="697419" y="1908541"/>
        <a:ext cx="2709919" cy="1625951"/>
      </dsp:txXfrm>
    </dsp:sp>
    <dsp:sp modelId="{8D89673B-CD5D-4A2C-91BC-F34F92C44ED5}">
      <dsp:nvSpPr>
        <dsp:cNvPr id="0" name=""/>
        <dsp:cNvSpPr/>
      </dsp:nvSpPr>
      <dsp:spPr>
        <a:xfrm>
          <a:off x="3663046" y="1899729"/>
          <a:ext cx="2709919" cy="162595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Humnst777 Lt BT"/>
            </a:rPr>
            <a:t>contar a partir do maior (reter o 6 em 5 + 6, contando os restantes: 7, 8, 9, 10, 11);</a:t>
          </a:r>
          <a:endParaRPr lang="pt-BR" sz="1900" kern="1200" dirty="0">
            <a:latin typeface="Humnst777 Lt BT"/>
          </a:endParaRPr>
        </a:p>
      </dsp:txBody>
      <dsp:txXfrm>
        <a:off x="3663046" y="1899729"/>
        <a:ext cx="2709919" cy="1625951"/>
      </dsp:txXfrm>
    </dsp:sp>
    <dsp:sp modelId="{09CBB7A2-4022-4FC2-A830-AC8D3EA8CA4D}">
      <dsp:nvSpPr>
        <dsp:cNvPr id="0" name=""/>
        <dsp:cNvSpPr/>
      </dsp:nvSpPr>
      <dsp:spPr>
        <a:xfrm>
          <a:off x="6643958" y="1899729"/>
          <a:ext cx="2709919" cy="162595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Humnst777 Lt BT"/>
            </a:rPr>
            <a:t>contar a partir do primeiro (reter o 5 na memória em 5 + 6, contando os </a:t>
          </a:r>
          <a:r>
            <a:rPr lang="pt-BR" sz="1900" b="1" kern="1200" dirty="0" smtClean="0">
              <a:latin typeface="Humnst777 BT"/>
            </a:rPr>
            <a:t> </a:t>
          </a:r>
          <a:r>
            <a:rPr lang="pt-BR" sz="1900" kern="1200" dirty="0" smtClean="0">
              <a:latin typeface="Humnst777 Lt BT"/>
            </a:rPr>
            <a:t>restantes: 6, 7, 8, 9, 10, 11, por exemplo); </a:t>
          </a:r>
          <a:endParaRPr lang="pt-BR" sz="1900" kern="1200" dirty="0">
            <a:latin typeface="Humnst777 Lt BT"/>
          </a:endParaRPr>
        </a:p>
      </dsp:txBody>
      <dsp:txXfrm>
        <a:off x="6643958" y="1899729"/>
        <a:ext cx="2709919" cy="1625951"/>
      </dsp:txXfrm>
    </dsp:sp>
    <dsp:sp modelId="{25F618A6-193E-4E67-B731-45DB20D4E716}">
      <dsp:nvSpPr>
        <dsp:cNvPr id="0" name=""/>
        <dsp:cNvSpPr/>
      </dsp:nvSpPr>
      <dsp:spPr>
        <a:xfrm>
          <a:off x="2156033" y="3799458"/>
          <a:ext cx="2709919" cy="162595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Humnst777 Lt BT"/>
            </a:rPr>
            <a:t>usar fatos derivados (em 5 + 6, efetuar o cálculo 5 + 5 + 1 = 10 + 1 = 11)</a:t>
          </a:r>
          <a:endParaRPr lang="pt-BR" sz="1900" kern="1200" dirty="0"/>
        </a:p>
      </dsp:txBody>
      <dsp:txXfrm>
        <a:off x="2156033" y="3799458"/>
        <a:ext cx="2709919" cy="1625951"/>
      </dsp:txXfrm>
    </dsp:sp>
    <dsp:sp modelId="{59DD48B9-0424-4A1C-AB3F-8B4DBEB61720}">
      <dsp:nvSpPr>
        <dsp:cNvPr id="0" name=""/>
        <dsp:cNvSpPr/>
      </dsp:nvSpPr>
      <dsp:spPr>
        <a:xfrm>
          <a:off x="5153502" y="3796672"/>
          <a:ext cx="2709919" cy="162595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Humnst777 Lt BT"/>
            </a:rPr>
            <a:t>recuperar fatos básicos da memória (lembrar fatos memorizados, como a</a:t>
          </a:r>
          <a:r>
            <a:rPr lang="pt-BR" sz="1900" b="1" kern="1200" dirty="0" smtClean="0">
              <a:latin typeface="Humnst777 BT"/>
            </a:rPr>
            <a:t> </a:t>
          </a:r>
          <a:r>
            <a:rPr lang="pt-BR" sz="1900" kern="1200" dirty="0" smtClean="0">
              <a:latin typeface="Humnst777 Lt BT"/>
            </a:rPr>
            <a:t>tabuada)</a:t>
          </a:r>
          <a:endParaRPr lang="pt-BR" sz="1900" kern="1200" dirty="0"/>
        </a:p>
      </dsp:txBody>
      <dsp:txXfrm>
        <a:off x="5153502" y="3796672"/>
        <a:ext cx="2709919" cy="16259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74D6-1F35-4C43-AC7A-204F234229F9}">
      <dsp:nvSpPr>
        <dsp:cNvPr id="0" name=""/>
        <dsp:cNvSpPr/>
      </dsp:nvSpPr>
      <dsp:spPr>
        <a:xfrm>
          <a:off x="240985" y="480"/>
          <a:ext cx="9018488" cy="13214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ATIVIDADES</a:t>
          </a:r>
          <a:endParaRPr lang="pt-BR" sz="2400" b="1" kern="1200" dirty="0"/>
        </a:p>
      </dsp:txBody>
      <dsp:txXfrm>
        <a:off x="240985" y="480"/>
        <a:ext cx="9018488" cy="1321467"/>
      </dsp:txXfrm>
    </dsp:sp>
    <dsp:sp modelId="{B5D170E2-61C2-4424-845C-E76E23A571F4}">
      <dsp:nvSpPr>
        <dsp:cNvPr id="0" name=""/>
        <dsp:cNvSpPr/>
      </dsp:nvSpPr>
      <dsp:spPr>
        <a:xfrm>
          <a:off x="6072315" y="4064943"/>
          <a:ext cx="3428144" cy="205688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RESOLVER A DIVISÃO 672 ÷ 12 POR MEIO DO MÉTODO AMERICANO E DO MÉTODO LONGO, COM A REPRESENTAÇÃO DO MATERIAL DOURADO</a:t>
          </a:r>
          <a:endParaRPr lang="pt-BR" sz="2200" kern="1200" dirty="0"/>
        </a:p>
      </dsp:txBody>
      <dsp:txXfrm>
        <a:off x="6072315" y="4064943"/>
        <a:ext cx="3428144" cy="2056886"/>
      </dsp:txXfrm>
    </dsp:sp>
    <dsp:sp modelId="{8C692BCC-CB26-4D67-9AB9-6D122BAFDB71}">
      <dsp:nvSpPr>
        <dsp:cNvPr id="0" name=""/>
        <dsp:cNvSpPr/>
      </dsp:nvSpPr>
      <dsp:spPr>
        <a:xfrm>
          <a:off x="2801981" y="1721223"/>
          <a:ext cx="3428144" cy="205688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RESOLVER COM A REPRESENTAÇÃO DO MATERIAL DOURADO: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A) 247 + 185 =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B) 313 – 156 = </a:t>
          </a:r>
          <a:endParaRPr lang="pt-BR" sz="2200" kern="1200" dirty="0"/>
        </a:p>
      </dsp:txBody>
      <dsp:txXfrm>
        <a:off x="2801981" y="1721223"/>
        <a:ext cx="3428144" cy="2056886"/>
      </dsp:txXfrm>
    </dsp:sp>
    <dsp:sp modelId="{F5BA35F1-AD0D-4D26-95F0-95473A7E6ADB}">
      <dsp:nvSpPr>
        <dsp:cNvPr id="0" name=""/>
        <dsp:cNvSpPr/>
      </dsp:nvSpPr>
      <dsp:spPr>
        <a:xfrm>
          <a:off x="0" y="4064943"/>
          <a:ext cx="3428144" cy="205688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RESOLVER A MULTIPLICAÇÃO 27 X 18 POR MEIO DO PAPEL QUADRICULADO E DO MÉTODO LONGO</a:t>
          </a:r>
          <a:endParaRPr lang="pt-BR" sz="2200" kern="1200" dirty="0"/>
        </a:p>
      </dsp:txBody>
      <dsp:txXfrm>
        <a:off x="0" y="4064943"/>
        <a:ext cx="3428144" cy="205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1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64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0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17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26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66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65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2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95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7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35CE-2036-44D8-A041-369C4B30C25E}" type="datetimeFigureOut">
              <a:rPr lang="pt-BR" smtClean="0"/>
              <a:t>22/08/17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E124-3BFA-438A-B8CE-829D1C45CC5D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1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3553782"/>
              </p:ext>
            </p:extLst>
          </p:nvPr>
        </p:nvGraphicFramePr>
        <p:xfrm>
          <a:off x="1173480" y="719666"/>
          <a:ext cx="10271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8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5687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COMPOSIÇÃO SIMPLES – 5/6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99" y="1177871"/>
            <a:ext cx="6516925" cy="50524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0448" y="6416298"/>
            <a:ext cx="401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Problematizar o jogo...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539665" y="495945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9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609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TRANSFORMAÇÃO SIMPLES – 5/6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85" y="1108048"/>
            <a:ext cx="6431796" cy="553372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795087" y="526723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04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COMPOSIÇÃO COM UMA DAS PARTES DESCONHECIDA – a partir dos 6/7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44" y="1363851"/>
            <a:ext cx="6991126" cy="527717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795087" y="526723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73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TRANSFORMAÇÃO COM TRANSFORMAÇÃO DESCONHECIDA – a partir dos 6/7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0448" y="1361004"/>
            <a:ext cx="109418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000" dirty="0">
                <a:latin typeface="Humnst777 Lt BT"/>
              </a:rPr>
              <a:t>Exemplo</a:t>
            </a:r>
            <a:r>
              <a:rPr lang="pt-BR" sz="2000" dirty="0" smtClean="0">
                <a:latin typeface="Humnst777 Lt BT"/>
              </a:rPr>
              <a:t>:</a:t>
            </a:r>
          </a:p>
          <a:p>
            <a:pPr algn="just"/>
            <a:endParaRPr lang="pt-BR" sz="2000" dirty="0">
              <a:latin typeface="Humnst777 Lt BT"/>
            </a:endParaRPr>
          </a:p>
          <a:p>
            <a:pPr algn="just"/>
            <a:r>
              <a:rPr lang="pt-BR" sz="2000" b="1" dirty="0">
                <a:latin typeface="Humnst777 BT"/>
              </a:rPr>
              <a:t>Aninha tinha 5 bombons. </a:t>
            </a:r>
            <a:r>
              <a:rPr lang="pt-BR" sz="2000" b="1" dirty="0">
                <a:solidFill>
                  <a:srgbClr val="FF0000"/>
                </a:solidFill>
                <a:latin typeface="Humnst777 BT"/>
              </a:rPr>
              <a:t>Ganhou</a:t>
            </a:r>
            <a:r>
              <a:rPr lang="pt-BR" sz="2000" b="1" dirty="0">
                <a:latin typeface="Humnst777 BT"/>
              </a:rPr>
              <a:t> mais alguns bombons de Júlia. </a:t>
            </a:r>
            <a:r>
              <a:rPr lang="pt-BR" sz="2000" b="1" dirty="0" smtClean="0">
                <a:latin typeface="Humnst777 BT"/>
              </a:rPr>
              <a:t>Agora </a:t>
            </a:r>
            <a:r>
              <a:rPr lang="pt-BR" sz="2000" b="1" dirty="0">
                <a:latin typeface="Humnst777 BT"/>
              </a:rPr>
              <a:t>Aninha tem 8 bombons. Quantos bombons Aninha ganhou</a:t>
            </a:r>
            <a:r>
              <a:rPr lang="pt-BR" sz="2000" b="1" dirty="0" smtClean="0">
                <a:latin typeface="Humnst777 BT"/>
              </a:rPr>
              <a:t>?</a:t>
            </a:r>
          </a:p>
          <a:p>
            <a:pPr algn="just"/>
            <a:endParaRPr lang="pt-BR" sz="2000" b="1" dirty="0">
              <a:latin typeface="Humnst777 BT"/>
            </a:endParaRPr>
          </a:p>
          <a:p>
            <a:pPr algn="just"/>
            <a:endParaRPr lang="pt-BR" sz="2000" dirty="0">
              <a:latin typeface="Humnst777 BT"/>
            </a:endParaRPr>
          </a:p>
          <a:p>
            <a:pPr algn="just"/>
            <a:r>
              <a:rPr lang="pt-BR" sz="2000" dirty="0">
                <a:latin typeface="Humnst777 Lt BT"/>
              </a:rPr>
              <a:t>– Estado inicial: 5 bombons</a:t>
            </a:r>
          </a:p>
          <a:p>
            <a:pPr algn="just"/>
            <a:r>
              <a:rPr lang="pt-BR" sz="2000" dirty="0">
                <a:latin typeface="Humnst777 Lt BT"/>
              </a:rPr>
              <a:t>– Transformação: ?</a:t>
            </a:r>
          </a:p>
          <a:p>
            <a:pPr algn="just"/>
            <a:r>
              <a:rPr lang="pt-BR" sz="2000" dirty="0">
                <a:latin typeface="Humnst777 Lt BT"/>
              </a:rPr>
              <a:t>– Estado final: 8 </a:t>
            </a:r>
            <a:r>
              <a:rPr lang="pt-BR" sz="2000" dirty="0" smtClean="0">
                <a:latin typeface="Humnst777 Lt BT"/>
              </a:rPr>
              <a:t>bombons</a:t>
            </a:r>
          </a:p>
          <a:p>
            <a:pPr algn="just"/>
            <a:endParaRPr lang="pt-BR" sz="2000" dirty="0">
              <a:latin typeface="Humnst777 Lt BT"/>
            </a:endParaRPr>
          </a:p>
          <a:p>
            <a:pPr algn="just"/>
            <a:endParaRPr lang="pt-BR" sz="2000" dirty="0" smtClean="0">
              <a:latin typeface="Humnst777 Lt BT"/>
            </a:endParaRPr>
          </a:p>
          <a:p>
            <a:pPr algn="just"/>
            <a:endParaRPr lang="pt-BR" sz="2000" dirty="0" smtClean="0">
              <a:latin typeface="Humnst777 Lt BT"/>
            </a:endParaRPr>
          </a:p>
          <a:p>
            <a:pPr algn="just"/>
            <a:r>
              <a:rPr lang="pt-BR" sz="2000" dirty="0" smtClean="0">
                <a:latin typeface="Humnst777 Lt BT"/>
              </a:rPr>
              <a:t>QUAIS SÃO AS POSSÍVEIS ESTRATÉGIAS DE RESOLUÇÃO?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92430" y="991672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2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TRANSFORMAÇÃO COM ESTADO INICIAL DESCONHECIDO – a partir dos 8/9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0448" y="1487838"/>
            <a:ext cx="10290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000" dirty="0">
                <a:latin typeface="Humnst777 Lt BT"/>
              </a:rPr>
              <a:t>Exemplo</a:t>
            </a:r>
            <a:r>
              <a:rPr lang="pt-BR" sz="2000" dirty="0" smtClean="0">
                <a:latin typeface="Humnst777 Lt BT"/>
              </a:rPr>
              <a:t>:</a:t>
            </a:r>
          </a:p>
          <a:p>
            <a:pPr algn="just"/>
            <a:endParaRPr lang="pt-BR" sz="2000" dirty="0">
              <a:latin typeface="Humnst777 Lt BT"/>
            </a:endParaRPr>
          </a:p>
          <a:p>
            <a:pPr algn="just"/>
            <a:r>
              <a:rPr lang="pt-BR" sz="2000" b="1" dirty="0">
                <a:latin typeface="Humnst777 BT"/>
              </a:rPr>
              <a:t>Paulo tinha alguns carrinhos. </a:t>
            </a:r>
            <a:r>
              <a:rPr lang="pt-BR" sz="2000" b="1" dirty="0">
                <a:solidFill>
                  <a:srgbClr val="FF0000"/>
                </a:solidFill>
                <a:latin typeface="Humnst777 BT"/>
              </a:rPr>
              <a:t>Deu</a:t>
            </a:r>
            <a:r>
              <a:rPr lang="pt-BR" sz="2000" b="1" dirty="0">
                <a:latin typeface="Humnst777 BT"/>
              </a:rPr>
              <a:t> 4 carrinhos para Pedro e ficou com </a:t>
            </a:r>
            <a:r>
              <a:rPr lang="pt-BR" sz="2000" b="1" dirty="0" smtClean="0">
                <a:latin typeface="Humnst777 BT"/>
              </a:rPr>
              <a:t>7</a:t>
            </a:r>
            <a:r>
              <a:rPr lang="pt-BR" sz="2000" b="1" dirty="0">
                <a:latin typeface="Humnst777 BT"/>
              </a:rPr>
              <a:t>. Quantos carrinhos Paulo tinha</a:t>
            </a:r>
            <a:r>
              <a:rPr lang="pt-BR" sz="2000" b="1" dirty="0" smtClean="0">
                <a:latin typeface="Humnst777 BT"/>
              </a:rPr>
              <a:t>?</a:t>
            </a:r>
          </a:p>
          <a:p>
            <a:pPr algn="just"/>
            <a:endParaRPr lang="pt-BR" sz="2000" dirty="0">
              <a:latin typeface="Humnst777 BT"/>
            </a:endParaRPr>
          </a:p>
          <a:p>
            <a:pPr algn="just"/>
            <a:r>
              <a:rPr lang="pt-BR" sz="2000" dirty="0">
                <a:latin typeface="Humnst777 Lt BT"/>
              </a:rPr>
              <a:t>– Estado inicial: ?</a:t>
            </a:r>
          </a:p>
          <a:p>
            <a:pPr algn="just"/>
            <a:r>
              <a:rPr lang="pt-BR" sz="2000" dirty="0">
                <a:latin typeface="Humnst777 Lt BT"/>
              </a:rPr>
              <a:t>– Transformação: deu 4 carrinhos</a:t>
            </a:r>
          </a:p>
          <a:p>
            <a:pPr algn="just"/>
            <a:r>
              <a:rPr lang="pt-BR" sz="2000" dirty="0">
                <a:latin typeface="Humnst777 Lt BT"/>
              </a:rPr>
              <a:t>– Estado final: ficou com 7 carrinhos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992430" y="991672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98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COMPARAÇÃO – a partir dos 7/8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86820" y="991672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27 e 28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4" y="1131941"/>
            <a:ext cx="6688641" cy="40018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939" y="3409627"/>
            <a:ext cx="6751040" cy="344837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80448" y="5063607"/>
            <a:ext cx="387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RELAÇÃO BIUNÍVOCA E SUBTRAÇÃO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822962" y="3173741"/>
            <a:ext cx="146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ADIÇÃO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69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63491" y="532012"/>
            <a:ext cx="744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SITUAÇÕES MULTIPLICATIVAS: MULTIPLICAÇÃO E DIVISÃO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31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94286" y="1248118"/>
            <a:ext cx="10585343" cy="187743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400" dirty="0">
                <a:latin typeface="Humnst777 Lt BT"/>
              </a:rPr>
              <a:t>Reflita a respeito da seguinte questão: Se um aluno utiliza corretamente um algoritmo de multiplicar ou de dividir significa que ele aprendeu a multiplicação ou a divisão</a:t>
            </a:r>
            <a:r>
              <a:rPr lang="pt-BR" sz="2400" dirty="0" smtClean="0">
                <a:latin typeface="Humnst777 Lt BT"/>
              </a:rPr>
              <a:t>?</a:t>
            </a:r>
          </a:p>
          <a:p>
            <a:pPr algn="just"/>
            <a:endParaRPr lang="pt-BR" sz="2400" dirty="0"/>
          </a:p>
        </p:txBody>
      </p:sp>
      <p:pic>
        <p:nvPicPr>
          <p:cNvPr id="2050" name="Picture 2" descr="Resultado de imagem para algoritmo da divis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44" y="3378211"/>
            <a:ext cx="42386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COMPARAÇÃO ENTRE RAZÕES – a partir dos 6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80448" y="3039003"/>
            <a:ext cx="93299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MULTIPLICAÇÃO COMO ADIÇÃO DE PARCELAS IGUAIS</a:t>
            </a:r>
          </a:p>
          <a:p>
            <a:endParaRPr lang="pt-BR" sz="2000" b="1" dirty="0" smtClean="0"/>
          </a:p>
          <a:p>
            <a:r>
              <a:rPr lang="pt-BR" dirty="0" smtClean="0"/>
              <a:t>Em uma caixa de lápis de cor há 12 lápis. Quantos lápis há em 3 caixas iguais a essa?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32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894" y="4023888"/>
            <a:ext cx="5373542" cy="235444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61654" y="1675141"/>
            <a:ext cx="593585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98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NOÇÃO DE PROPORCIONALIDADE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326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002" y="887954"/>
            <a:ext cx="4633367" cy="276811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88937" y="487844"/>
            <a:ext cx="9329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DIVISÃO POR DISTRIBUIÇÃO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38568"/>
              </p:ext>
            </p:extLst>
          </p:nvPr>
        </p:nvGraphicFramePr>
        <p:xfrm>
          <a:off x="4455907" y="4384326"/>
          <a:ext cx="36209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462">
                  <a:extLst>
                    <a:ext uri="{9D8B030D-6E8A-4147-A177-3AD203B41FA5}">
                      <a16:colId xmlns:a16="http://schemas.microsoft.com/office/drawing/2014/main" xmlns="" val="1316757486"/>
                    </a:ext>
                  </a:extLst>
                </a:gridCol>
                <a:gridCol w="1810462">
                  <a:extLst>
                    <a:ext uri="{9D8B030D-6E8A-4147-A177-3AD203B41FA5}">
                      <a16:colId xmlns:a16="http://schemas.microsoft.com/office/drawing/2014/main" xmlns="" val="1891055385"/>
                    </a:ext>
                  </a:extLst>
                </a:gridCol>
              </a:tblGrid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CAIXAS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LÁPIS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862186"/>
                  </a:ext>
                </a:extLst>
              </a:tr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0037211"/>
                  </a:ext>
                </a:extLst>
              </a:tr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4861533"/>
                  </a:ext>
                </a:extLst>
              </a:tr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36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1466910"/>
                  </a:ext>
                </a:extLst>
              </a:tr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0474015"/>
                  </a:ext>
                </a:extLst>
              </a:tr>
              <a:tr h="33719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108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2745125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88937" y="4014994"/>
            <a:ext cx="932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USO DE TABELA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004" y="1494853"/>
            <a:ext cx="4809402" cy="15517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754245" y="478101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34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29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DIVISÃO ENVOLVENDO FORMAÇÃO DE GRUPOS – a partir dos 8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39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18" y="1329635"/>
            <a:ext cx="2059781" cy="17641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3" y="1259519"/>
            <a:ext cx="6879845" cy="402930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29750" y="5552882"/>
            <a:ext cx="1065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00" algn="just"/>
            <a:r>
              <a:rPr lang="pt-BR" dirty="0" smtClean="0">
                <a:latin typeface="Humnst777 Lt BT"/>
              </a:rPr>
              <a:t>Este </a:t>
            </a:r>
            <a:r>
              <a:rPr lang="pt-BR" dirty="0">
                <a:latin typeface="Humnst777 Lt BT"/>
              </a:rPr>
              <a:t>é mais um exemplo de que é necessário observar qual é a compreensão que o aluno tem da situação-problema, considerando o processo de resolução e não apenas o cálculo realizado ou a resposta final apresentada.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2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89429" y="1537432"/>
            <a:ext cx="8046720" cy="40934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400" dirty="0">
                <a:latin typeface="Humnst777 Lt BT"/>
              </a:rPr>
              <a:t>Se os alunos perguntam recorrentemente que contas devem fazer diante de problemas matemáticos, possivelmente não estão compreendendo as ideias envolvidas no problema e/ou não atribuem significado aos algoritmos que sabem usar. Para aprender matemática precisam saber mais do que fazer contas: é importante saber o que os cálculos significam e compreender os conceitos envolvidos nas operações que representam. </a:t>
            </a:r>
            <a:endParaRPr lang="pt-BR" sz="2400" dirty="0" smtClean="0">
              <a:latin typeface="Humnst777 Lt BT"/>
            </a:endParaRPr>
          </a:p>
          <a:p>
            <a:pPr algn="just"/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41120" y="822960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6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DE CONFIGURAÇÃO RETANGULAR – a partir dos 8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74" y="1115877"/>
            <a:ext cx="7462675" cy="479182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40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4915" y="5907701"/>
            <a:ext cx="475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caso de Danilo, o registro...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36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8" y="495945"/>
            <a:ext cx="10802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SITUAÇÕES ENVOLVENDO RACIOCÍNIO COMBINATÓRIO – a partir dos 7/8 anos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8" y="1143988"/>
            <a:ext cx="5705233" cy="373305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41 e 42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126" y="2694202"/>
            <a:ext cx="5483894" cy="37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7" y="532012"/>
            <a:ext cx="1139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ESTRATÉGIAS PESSOAIS DE CÁLCULO (cálculo mental e escrito): SEMPRE! 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35431" y="1456840"/>
            <a:ext cx="55173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41 – 28 =</a:t>
            </a:r>
          </a:p>
          <a:p>
            <a:endParaRPr lang="pt-BR" sz="2400" b="1" dirty="0" smtClean="0"/>
          </a:p>
          <a:p>
            <a:r>
              <a:rPr lang="pt-BR" sz="2400" b="1" dirty="0" smtClean="0">
                <a:solidFill>
                  <a:srgbClr val="FF0000"/>
                </a:solidFill>
              </a:rPr>
              <a:t>a)</a:t>
            </a:r>
            <a:r>
              <a:rPr lang="pt-BR" sz="2400" b="1" dirty="0" smtClean="0"/>
              <a:t> 10 + 10 + 10 + 10 + 1</a:t>
            </a:r>
          </a:p>
          <a:p>
            <a:endParaRPr lang="pt-BR" sz="2400" b="1" dirty="0" smtClean="0"/>
          </a:p>
          <a:p>
            <a:endParaRPr lang="pt-BR" sz="2400" b="1" dirty="0"/>
          </a:p>
          <a:p>
            <a:r>
              <a:rPr lang="pt-BR" sz="2400" b="1" dirty="0" smtClean="0"/>
              <a:t>	1 + 1 + 1 + 1 + 1 + 1 + 1 + 1 + 1 + 1</a:t>
            </a:r>
          </a:p>
          <a:p>
            <a:pPr marL="457200" indent="-457200">
              <a:buAutoNum type="arabicParenR"/>
            </a:pPr>
            <a:endParaRPr lang="pt-BR" sz="2400" b="1" dirty="0" smtClean="0"/>
          </a:p>
          <a:p>
            <a:r>
              <a:rPr lang="pt-BR" sz="2400" b="1" dirty="0" smtClean="0"/>
              <a:t> 10 + 3 = 13</a:t>
            </a:r>
          </a:p>
          <a:p>
            <a:endParaRPr lang="pt-BR" sz="2400" b="1" dirty="0"/>
          </a:p>
          <a:p>
            <a:endParaRPr lang="pt-BR" sz="2400" b="1" dirty="0" smtClean="0"/>
          </a:p>
          <a:p>
            <a:r>
              <a:rPr lang="pt-BR" sz="2400" b="1" dirty="0" smtClean="0">
                <a:solidFill>
                  <a:srgbClr val="FF0000"/>
                </a:solidFill>
              </a:rPr>
              <a:t>b)</a:t>
            </a:r>
            <a:r>
              <a:rPr lang="pt-BR" sz="2400" b="1" dirty="0" smtClean="0"/>
              <a:t> 41 – 21 = 20</a:t>
            </a:r>
          </a:p>
          <a:p>
            <a:endParaRPr lang="pt-BR" sz="2400" b="1" dirty="0"/>
          </a:p>
          <a:p>
            <a:r>
              <a:rPr lang="pt-BR" sz="2400" b="1" dirty="0" smtClean="0"/>
              <a:t>     20 – 7 = 13</a:t>
            </a:r>
          </a:p>
          <a:p>
            <a:r>
              <a:rPr lang="pt-BR" sz="2400" b="1" dirty="0"/>
              <a:t>	</a:t>
            </a:r>
            <a:endParaRPr lang="pt-BR" sz="2400" b="1" dirty="0" smtClean="0"/>
          </a:p>
        </p:txBody>
      </p:sp>
      <p:cxnSp>
        <p:nvCxnSpPr>
          <p:cNvPr id="5" name="Conector reto 4"/>
          <p:cNvCxnSpPr/>
          <p:nvPr/>
        </p:nvCxnSpPr>
        <p:spPr>
          <a:xfrm>
            <a:off x="1193370" y="2200759"/>
            <a:ext cx="201478" cy="464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759058" y="2231756"/>
            <a:ext cx="201478" cy="464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ve Esquerda 6"/>
          <p:cNvSpPr/>
          <p:nvPr/>
        </p:nvSpPr>
        <p:spPr>
          <a:xfrm rot="5400000">
            <a:off x="3301138" y="852408"/>
            <a:ext cx="650929" cy="4463511"/>
          </a:xfrm>
          <a:prstGeom prst="leftBrace">
            <a:avLst>
              <a:gd name="adj1" fmla="val 51190"/>
              <a:gd name="adj2" fmla="val 7534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2316997" y="2231756"/>
            <a:ext cx="201478" cy="464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425124" y="2216259"/>
            <a:ext cx="201478" cy="464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394847" y="3538273"/>
            <a:ext cx="3122909" cy="309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276454" y="2464231"/>
            <a:ext cx="3843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c) </a:t>
            </a:r>
            <a:r>
              <a:rPr lang="pt-BR" sz="2400" b="1" dirty="0" smtClean="0"/>
              <a:t>Do 28 até 30 dá 2;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     </a:t>
            </a:r>
            <a:r>
              <a:rPr lang="pt-BR" sz="2400" b="1" dirty="0" smtClean="0"/>
              <a:t>Do 30 </a:t>
            </a:r>
            <a:r>
              <a:rPr lang="pt-BR" sz="2400" b="1" dirty="0"/>
              <a:t>a</a:t>
            </a:r>
            <a:r>
              <a:rPr lang="pt-BR" sz="2400" b="1" dirty="0" smtClean="0"/>
              <a:t>té o 40 dá 10;</a:t>
            </a:r>
          </a:p>
          <a:p>
            <a:endParaRPr lang="pt-BR" sz="2400" b="1" dirty="0"/>
          </a:p>
          <a:p>
            <a:r>
              <a:rPr lang="pt-BR" sz="2400" b="1" dirty="0"/>
              <a:t> </a:t>
            </a:r>
            <a:r>
              <a:rPr lang="pt-BR" sz="2400" b="1" dirty="0" smtClean="0"/>
              <a:t>    Do 40 até o 41 dá 1:</a:t>
            </a:r>
          </a:p>
          <a:p>
            <a:endParaRPr lang="pt-BR" sz="2400" b="1" dirty="0"/>
          </a:p>
          <a:p>
            <a:r>
              <a:rPr lang="pt-BR" sz="2400" b="1" dirty="0" smtClean="0"/>
              <a:t>     2 + 10 + 1 = 13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73" y="821410"/>
            <a:ext cx="8887220" cy="54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0447" y="532012"/>
            <a:ext cx="11391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TÉCNICAS ALGORÍTMICAS – A FAMOSA “CONTA ARMADA”: COMO ENSINAR DE MODO QUE OS ALUNOS NÃO MECANIZEM, COMPREENDENDO O QUE ESTÃO FAZENDO?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0447" y="1704814"/>
            <a:ext cx="88185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ADIÇÃO E SUBTRAÇÃO: USO DO MATERIAL DOURADO E DO ÁBACO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92" y="2166479"/>
            <a:ext cx="6057900" cy="454342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33017" y="3099661"/>
            <a:ext cx="3285640" cy="3139321"/>
          </a:xfrm>
          <a:prstGeom prst="rect">
            <a:avLst/>
          </a:prstGeom>
          <a:solidFill>
            <a:schemeClr val="accent4"/>
          </a:solidFill>
          <a:ln w="666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OS ALGORITMOS PODEM SER APRESENTADOS AOS ALUNOS A PARTIR DO 3º ANO. ATÉ </a:t>
            </a:r>
            <a:r>
              <a:rPr lang="pt-BR" dirty="0"/>
              <a:t>O</a:t>
            </a:r>
            <a:r>
              <a:rPr lang="pt-BR" dirty="0" smtClean="0"/>
              <a:t> 2º ANO, ELES MANIPULAM MATERIAIS E DESENVOLVEM ESTRATÉGIAS DE CÁLCULO MENTAL – A CONTA NÃO PRECISA ESTAR ARMADA!</a:t>
            </a:r>
          </a:p>
          <a:p>
            <a:endParaRPr lang="pt-BR" dirty="0"/>
          </a:p>
          <a:p>
            <a:r>
              <a:rPr lang="pt-BR" dirty="0" smtClean="0"/>
              <a:t>    41 – 28 =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04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5430" y="681926"/>
            <a:ext cx="664877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MULTIPLICAÇÃO POR NÚMEROS DE 1 OU 2 DÍGITOS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932">
            <a:off x="2074462" y="2758699"/>
            <a:ext cx="7743719" cy="36421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35430" y="1720312"/>
            <a:ext cx="3440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POR DECOMPOSIÇÃO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264 X 3 =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9533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multiplicação no papel quadricu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" y="1186801"/>
            <a:ext cx="8349952" cy="47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3437" y="278969"/>
            <a:ext cx="578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NO PAPEL QUADRICULADO (MÉTODO LONGO)</a:t>
            </a:r>
          </a:p>
          <a:p>
            <a:endParaRPr lang="pt-BR" b="1" dirty="0"/>
          </a:p>
          <a:p>
            <a:r>
              <a:rPr lang="pt-BR" b="1" dirty="0" smtClean="0"/>
              <a:t>12 X 23 =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9624447" y="1441342"/>
            <a:ext cx="14568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</a:t>
            </a:r>
            <a:r>
              <a:rPr lang="pt-BR" sz="2400" b="1" dirty="0" smtClean="0"/>
              <a:t>1 2</a:t>
            </a:r>
          </a:p>
          <a:p>
            <a:r>
              <a:rPr lang="pt-BR" sz="2400" b="1" dirty="0" smtClean="0"/>
              <a:t>X 2 3</a:t>
            </a:r>
          </a:p>
          <a:p>
            <a:r>
              <a:rPr lang="pt-BR" sz="2400" b="1" dirty="0" smtClean="0">
                <a:solidFill>
                  <a:srgbClr val="00B0F0"/>
                </a:solidFill>
              </a:rPr>
              <a:t>       6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</a:t>
            </a:r>
            <a:r>
              <a:rPr lang="pt-BR" sz="2400" b="1" dirty="0" smtClean="0">
                <a:solidFill>
                  <a:srgbClr val="00B050"/>
                </a:solidFill>
              </a:rPr>
              <a:t>3 0</a:t>
            </a:r>
            <a:r>
              <a:rPr lang="pt-BR" sz="2400" b="1" dirty="0" smtClean="0"/>
              <a:t>  +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</a:t>
            </a:r>
            <a:r>
              <a:rPr lang="pt-BR" sz="2400" b="1" dirty="0" smtClean="0">
                <a:solidFill>
                  <a:srgbClr val="FFFF00"/>
                </a:solidFill>
              </a:rPr>
              <a:t>4 0</a:t>
            </a:r>
          </a:p>
          <a:p>
            <a:r>
              <a:rPr lang="pt-BR" sz="2400" b="1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2</a:t>
            </a:r>
            <a:r>
              <a:rPr lang="pt-BR" sz="2400" b="1" dirty="0" smtClean="0">
                <a:solidFill>
                  <a:srgbClr val="FF0000"/>
                </a:solidFill>
              </a:rPr>
              <a:t> 0 0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2 7 6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47634" y="2200759"/>
            <a:ext cx="1968285" cy="3693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VERMELHO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20403" y="2151636"/>
            <a:ext cx="913251" cy="36933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VERDE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71235" y="4662407"/>
            <a:ext cx="1968285" cy="36933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AMARELO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499745" y="4662407"/>
            <a:ext cx="913251" cy="369332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F0"/>
                </a:solidFill>
              </a:rPr>
              <a:t>AZUL</a:t>
            </a:r>
            <a:endParaRPr lang="pt-BR" b="1" dirty="0">
              <a:solidFill>
                <a:srgbClr val="00B0F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9500461" y="2200759"/>
            <a:ext cx="12088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9500461" y="3701512"/>
            <a:ext cx="12088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sultado de imagem para multiplicação no papel quadricu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70" y="1662053"/>
            <a:ext cx="6431204" cy="46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3437" y="278969"/>
            <a:ext cx="578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OUTROS MÉTODOS</a:t>
            </a:r>
          </a:p>
          <a:p>
            <a:endParaRPr lang="pt-BR" b="1" dirty="0"/>
          </a:p>
          <a:p>
            <a:r>
              <a:rPr lang="pt-BR" b="1" dirty="0" smtClean="0"/>
              <a:t>357 X 25 =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32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multiplicação no papel quadricu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36" y="740634"/>
            <a:ext cx="4668789" cy="58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3437" y="278969"/>
            <a:ext cx="5780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EXPLICAÇÃO DO MÉTODO GELÓSIA</a:t>
            </a:r>
          </a:p>
          <a:p>
            <a:endParaRPr lang="pt-BR" b="1" dirty="0"/>
          </a:p>
          <a:p>
            <a:r>
              <a:rPr lang="pt-BR" b="1" dirty="0" smtClean="0"/>
              <a:t>185 X 14 =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079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5430" y="681926"/>
            <a:ext cx="664877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DIVISÃO POR NÚMEROS DE 1 OU 2 DÍGITOS</a:t>
            </a:r>
            <a:endParaRPr lang="pt-BR" sz="2400" dirty="0"/>
          </a:p>
        </p:txBody>
      </p:sp>
      <p:pic>
        <p:nvPicPr>
          <p:cNvPr id="13316" name="Picture 4" descr="Resultado de imagem para divisão método ameri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0" y="1826539"/>
            <a:ext cx="5316511" cy="39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m para divisão método americ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03" y="1786305"/>
            <a:ext cx="4400173" cy="36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284202" y="5692336"/>
            <a:ext cx="440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MÉTODO DAS SUBTRAÇÕES SUCESSIVAS OU MÉTODO AMERICANO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249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43" y="453326"/>
            <a:ext cx="2000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08552148"/>
              </p:ext>
            </p:extLst>
          </p:nvPr>
        </p:nvGraphicFramePr>
        <p:xfrm>
          <a:off x="1162373" y="719666"/>
          <a:ext cx="9748433" cy="5619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01478" y="268660"/>
            <a:ext cx="116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17  e 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0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divisão método ameri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87" y="1526396"/>
            <a:ext cx="4695394" cy="50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5431" y="542441"/>
            <a:ext cx="100274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ALGORITMO DA DIVISÃO COM O APOIO DO MATERIAL DOURADO – MÉTODO LONGO (CONVENCIONAL)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552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38566867"/>
              </p:ext>
            </p:extLst>
          </p:nvPr>
        </p:nvGraphicFramePr>
        <p:xfrm>
          <a:off x="1301859" y="464950"/>
          <a:ext cx="9500460" cy="612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9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23160" y="1640503"/>
            <a:ext cx="7475349" cy="4093428"/>
          </a:xfrm>
          <a:prstGeom prst="rect">
            <a:avLst/>
          </a:prstGeom>
          <a:solidFill>
            <a:srgbClr val="C0C0C0"/>
          </a:solidFill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400" dirty="0">
                <a:latin typeface="Humnst777 Lt BT"/>
              </a:rPr>
              <a:t>É importante salientar que as classificações de situações são conhecimentos importantes para a prática docente, pois permitem ao professor propor e selecionar situações variadas, as quais levarão as crianças a uma maior compreensão das situações envolvidas. Por outro lado, isso não deve levar o professor a tomar como conteúdo de sala de aula a classificação dos problemas, ou mesmo, trabalhá-los separadamente com as crianças. </a:t>
            </a:r>
            <a:endParaRPr lang="pt-BR" sz="2400" dirty="0" smtClean="0">
              <a:latin typeface="Humnst777 Lt BT"/>
            </a:endParaRPr>
          </a:p>
          <a:p>
            <a:pPr algn="just"/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41120" y="822960"/>
            <a:ext cx="216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0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30635959"/>
              </p:ext>
            </p:extLst>
          </p:nvPr>
        </p:nvGraphicFramePr>
        <p:xfrm>
          <a:off x="1239865" y="728420"/>
          <a:ext cx="9686440" cy="5409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Agrupar 7"/>
          <p:cNvGrpSpPr/>
          <p:nvPr/>
        </p:nvGrpSpPr>
        <p:grpSpPr>
          <a:xfrm>
            <a:off x="2371241" y="387458"/>
            <a:ext cx="7005234" cy="5532895"/>
            <a:chOff x="2371241" y="387458"/>
            <a:chExt cx="7005234" cy="5532895"/>
          </a:xfrm>
        </p:grpSpPr>
        <p:cxnSp>
          <p:nvCxnSpPr>
            <p:cNvPr id="4" name="Conector reto 3"/>
            <p:cNvCxnSpPr/>
            <p:nvPr/>
          </p:nvCxnSpPr>
          <p:spPr>
            <a:xfrm>
              <a:off x="2371241" y="433953"/>
              <a:ext cx="6834752" cy="54864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H="1">
              <a:off x="2371241" y="387458"/>
              <a:ext cx="7005234" cy="553289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90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0895" y="1413064"/>
            <a:ext cx="1015138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Humnst777 Lt BT"/>
              </a:rPr>
              <a:t>Raciocínio </a:t>
            </a:r>
            <a:r>
              <a:rPr lang="pt-BR" sz="2400" dirty="0">
                <a:latin typeface="Humnst777 Lt BT"/>
              </a:rPr>
              <a:t>aditivo: envolve relações entre as partes e o todo, ou seja, ao </a:t>
            </a:r>
            <a:r>
              <a:rPr lang="pt-BR" sz="2400" dirty="0" smtClean="0">
                <a:latin typeface="Humnst777 Lt BT"/>
              </a:rPr>
              <a:t>somar</a:t>
            </a:r>
            <a:r>
              <a:rPr lang="pt-BR" sz="2400" b="1" dirty="0" smtClean="0">
                <a:latin typeface="Humnst777 BT"/>
              </a:rPr>
              <a:t> </a:t>
            </a:r>
            <a:r>
              <a:rPr lang="pt-BR" sz="2400" dirty="0">
                <a:latin typeface="Humnst777 Lt BT"/>
              </a:rPr>
              <a:t>as partes encontramos o todo, ao subtrair uma parte do todo encontramos a outra parte. Envolve ações de juntar, separar e corresponder um a um. </a:t>
            </a:r>
            <a:endParaRPr lang="pt-BR" sz="2400" dirty="0" smtClean="0">
              <a:latin typeface="Humnst777 Lt B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60895" y="3872477"/>
            <a:ext cx="1015138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pt-BR" sz="2400" dirty="0">
                <a:solidFill>
                  <a:prstClr val="black"/>
                </a:solidFill>
                <a:latin typeface="Humnst777 Lt BT"/>
              </a:rPr>
              <a:t>Raciocínio multiplicativo: envolve relações fixas entre variáveis, por exemplo, entre quantidades ou grandezas. Busca um valor numa variável que corresponda a um valor em outra variável. Envolve ações de correspondência um para muitos, distribuição e divisão.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600840" y="626130"/>
            <a:ext cx="106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31 e 32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9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792997" y="620556"/>
            <a:ext cx="5792011" cy="1209838"/>
            <a:chOff x="247720" y="2209"/>
            <a:chExt cx="5792011" cy="1209838"/>
          </a:xfrm>
        </p:grpSpPr>
        <p:sp>
          <p:nvSpPr>
            <p:cNvPr id="3" name="Retângulo 2"/>
            <p:cNvSpPr/>
            <p:nvPr/>
          </p:nvSpPr>
          <p:spPr>
            <a:xfrm>
              <a:off x="247720" y="2209"/>
              <a:ext cx="5792011" cy="12098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ângulo 3"/>
            <p:cNvSpPr/>
            <p:nvPr/>
          </p:nvSpPr>
          <p:spPr>
            <a:xfrm>
              <a:off x="247720" y="2209"/>
              <a:ext cx="5792011" cy="1209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/>
                <a:t>FORMAR 11 GRUPOS</a:t>
              </a:r>
              <a:endParaRPr lang="pt-BR" sz="2400" kern="1200" dirty="0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566164" y="2635623"/>
            <a:ext cx="44536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SITUAÇÕES ADITIVAS: ADIÇÃO E SUBTRAÇÃO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9586" y="2635623"/>
            <a:ext cx="580912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SITUAÇÕES MULTIPLICATIVAS</a:t>
            </a:r>
            <a:r>
              <a:rPr lang="pt-BR" b="1" smtClean="0"/>
              <a:t>: MUILTIPLICAÇÃO E DIVISÃO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6164" y="3313355"/>
            <a:ext cx="4453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dirty="0" smtClean="0"/>
              <a:t>Composição simples</a:t>
            </a:r>
          </a:p>
          <a:p>
            <a:pPr marL="342900" indent="-342900">
              <a:buAutoNum type="arabicParenR"/>
            </a:pPr>
            <a:r>
              <a:rPr lang="pt-BR" dirty="0" smtClean="0"/>
              <a:t>Composição com uma das partes desconhecida</a:t>
            </a:r>
          </a:p>
          <a:p>
            <a:pPr marL="342900" indent="-342900">
              <a:buAutoNum type="arabicParenR"/>
            </a:pPr>
            <a:r>
              <a:rPr lang="pt-BR" dirty="0" smtClean="0"/>
              <a:t>Transformação simples</a:t>
            </a:r>
          </a:p>
          <a:p>
            <a:pPr marL="342900" indent="-342900">
              <a:buAutoNum type="arabicParenR"/>
            </a:pPr>
            <a:r>
              <a:rPr lang="pt-BR" dirty="0" smtClean="0"/>
              <a:t>Transformação com o estado inicial desconhecido</a:t>
            </a:r>
          </a:p>
          <a:p>
            <a:pPr marL="342900" indent="-342900">
              <a:buAutoNum type="arabicParenR"/>
            </a:pPr>
            <a:r>
              <a:rPr lang="pt-BR" dirty="0" smtClean="0"/>
              <a:t>Transformação com a transformação desconhecida</a:t>
            </a:r>
          </a:p>
          <a:p>
            <a:pPr marL="342900" indent="-342900">
              <a:buAutoNum type="arabicParenR"/>
            </a:pPr>
            <a:r>
              <a:rPr lang="pt-BR" dirty="0" smtClean="0"/>
              <a:t>Comparação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83449" y="3324112"/>
            <a:ext cx="44536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dirty="0" smtClean="0"/>
              <a:t>Comparação entre razões</a:t>
            </a:r>
          </a:p>
          <a:p>
            <a:pPr marL="342900" indent="-342900">
              <a:buAutoNum type="arabicParenR"/>
            </a:pPr>
            <a:r>
              <a:rPr lang="pt-BR" dirty="0" smtClean="0"/>
              <a:t>Divisão por distribuição</a:t>
            </a:r>
          </a:p>
          <a:p>
            <a:pPr marL="342900" indent="-342900">
              <a:buAutoNum type="arabicParenR"/>
            </a:pPr>
            <a:r>
              <a:rPr lang="pt-BR" dirty="0" smtClean="0"/>
              <a:t>Divisão envolvendo formação de grupos</a:t>
            </a:r>
          </a:p>
          <a:p>
            <a:pPr marL="342900" indent="-342900">
              <a:buAutoNum type="arabicParenR"/>
            </a:pPr>
            <a:r>
              <a:rPr lang="pt-BR" dirty="0" smtClean="0"/>
              <a:t>Configuração retangular</a:t>
            </a:r>
          </a:p>
          <a:p>
            <a:pPr marL="342900" indent="-342900">
              <a:buAutoNum type="arabicParenR"/>
            </a:pPr>
            <a:r>
              <a:rPr lang="pt-BR" dirty="0" smtClean="0"/>
              <a:t>Raciocínio combinatório</a:t>
            </a:r>
          </a:p>
          <a:p>
            <a:pPr marL="342900" indent="-342900">
              <a:buAutoNum type="arabicParenR"/>
            </a:pPr>
            <a:endParaRPr lang="pt-BR" dirty="0" smtClean="0"/>
          </a:p>
          <a:p>
            <a:pPr marL="342900" indent="-34290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92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84902" y="470019"/>
            <a:ext cx="593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SITUAÇÕES ADITIVAS: ADIÇÃO E SUBTRAÇÃO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878" y="1588361"/>
            <a:ext cx="10073898" cy="4093428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endParaRPr lang="pt-BR" sz="2000" dirty="0">
              <a:solidFill>
                <a:srgbClr val="000000"/>
              </a:solidFill>
              <a:latin typeface="Humnst777 Lt BT"/>
            </a:endParaRPr>
          </a:p>
          <a:p>
            <a:pPr algn="just"/>
            <a:r>
              <a:rPr lang="pt-BR" sz="2000" dirty="0">
                <a:latin typeface="Humnst777 Lt BT"/>
              </a:rPr>
              <a:t>A vivência trazida pela criança no início do processo de escolarização não é pequena e, acrescentamos, não deve ser ignorada. Trata-se de uma riqueza a ser considerada e explorada no processo de alfabetização matemática. Ao ingressarem na escola, as crianças já conseguem resolver problemas que envolvem situações aditivas simples, coordenando ações de “juntar”, “ganhar” e “perder”, por exemplo, com ou sem auxílio de objetos ou registros escritos, uma vez que são as primeiras representações que as crianças formam sobre adição e subtração, antes mesmo de ir para a escola, nas brincadeiras, na interação com outros, enfim, nas relações que estabelecem no seu dia a dia (MAGINA et al., 2001; NUNES; BRYANT, 1997). Por outro lado, a coordenação dessas ações com a </a:t>
            </a:r>
            <a:r>
              <a:rPr lang="pt-BR" sz="2000" b="1" dirty="0">
                <a:latin typeface="Humnst777 BT"/>
              </a:rPr>
              <a:t>contagem</a:t>
            </a:r>
            <a:r>
              <a:rPr lang="pt-BR" sz="2000" dirty="0">
                <a:latin typeface="Humnst777 Lt BT"/>
              </a:rPr>
              <a:t>, constitui um procedimento bastante eficaz na resolução de situações-problema, e merece uma atenção especial no início da escolarização.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2219" y="470019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18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15878" y="6004872"/>
            <a:ext cx="1007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 do uso da contagem na resolução de problemas aditivos: um aquário com 5 peixinhos azuis e 7 peixinhos vermelhos (crianças de 5 anos)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2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90217482"/>
              </p:ext>
            </p:extLst>
          </p:nvPr>
        </p:nvGraphicFramePr>
        <p:xfrm>
          <a:off x="1053885" y="728421"/>
          <a:ext cx="10036013" cy="542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5724" y="543755"/>
            <a:ext cx="8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P. 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1483</Words>
  <Application>Microsoft Macintosh PowerPoint</Application>
  <PresentationFormat>Widescreen</PresentationFormat>
  <Paragraphs>183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Calibri</vt:lpstr>
      <vt:lpstr>Calibri Light</vt:lpstr>
      <vt:lpstr>Humnst777 BT</vt:lpstr>
      <vt:lpstr>Humnst777 Lt BT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Sueli</dc:creator>
  <cp:lastModifiedBy>Sueli Fanizzi</cp:lastModifiedBy>
  <cp:revision>54</cp:revision>
  <dcterms:created xsi:type="dcterms:W3CDTF">2016-09-26T13:03:23Z</dcterms:created>
  <dcterms:modified xsi:type="dcterms:W3CDTF">2017-08-23T09:56:35Z</dcterms:modified>
</cp:coreProperties>
</file>