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73" r:id="rId6"/>
    <p:sldId id="262" r:id="rId7"/>
    <p:sldId id="270" r:id="rId8"/>
    <p:sldId id="272" r:id="rId9"/>
    <p:sldId id="258" r:id="rId10"/>
    <p:sldId id="265" r:id="rId11"/>
    <p:sldId id="264" r:id="rId12"/>
    <p:sldId id="266" r:id="rId13"/>
    <p:sldId id="267" r:id="rId14"/>
    <p:sldId id="268" r:id="rId15"/>
    <p:sldId id="263" r:id="rId16"/>
    <p:sldId id="259" r:id="rId17"/>
    <p:sldId id="274" r:id="rId18"/>
    <p:sldId id="269" r:id="rId19"/>
    <p:sldId id="27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00B22-5394-4EAF-8C58-8875361FD3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02AF-56DA-4DFF-977C-8BC484EDC4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02AF-56DA-4DFF-977C-8BC484EDC42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BEAD5-5857-4622-B80D-60A3602B1E99}" type="datetimeFigureOut">
              <a:rPr lang="pt-BR" smtClean="0"/>
              <a:pPr/>
              <a:t>14/10/2019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B9C7-3659-4CFD-82E4-F283061B0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mercado/2018/05/startups-oferecem-cursos-de-lideranca-e-inteligencia-emocional-para-mulheres.s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ariodocomercio.com.br/inteligencia-emocional-e-o-grande-diferencial-na-busca-por-emprego/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UCyWhJf6s&amp;app=deskto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r.blastingnews.com/tv-famosos/2019/07/rodrigo-cowboy-campeao-do-bbb2-reaparece-e-revela-que-perdeu-todo-o-premio-do-reality-002951375.html" TargetMode="External"/><Relationship Id="rId2" Type="http://schemas.openxmlformats.org/officeDocument/2006/relationships/hyperlink" Target="https://veja.abril.com.br/entretenimento/justin-bieber-e-preso-por-fazer-racha-embriagad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deavor.org.br/desenvolvimento-pessoal/como-desenvolver-inteligencia-emocional/" TargetMode="External"/><Relationship Id="rId4" Type="http://schemas.openxmlformats.org/officeDocument/2006/relationships/hyperlink" Target="https://www.febracis.com.br/blog/5-pilares-inteligencia-emociona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1992/06/23/us/student-who-stabbed-teacher-has-a-warn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620688"/>
            <a:ext cx="6152728" cy="982960"/>
          </a:xfrm>
        </p:spPr>
        <p:txBody>
          <a:bodyPr>
            <a:normAutofit fontScale="92500"/>
          </a:bodyPr>
          <a:lstStyle/>
          <a:p>
            <a:r>
              <a:rPr lang="pt-BR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Inteligência emocional</a:t>
            </a:r>
            <a:endParaRPr lang="pt-BR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587727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7030A0"/>
                </a:solidFill>
                <a:latin typeface="Berlin Sans FB" pitchFamily="34" charset="0"/>
              </a:rPr>
              <a:t>Gestão I</a:t>
            </a:r>
          </a:p>
          <a:p>
            <a:r>
              <a:rPr lang="pt-BR" dirty="0" err="1" smtClean="0">
                <a:solidFill>
                  <a:srgbClr val="7030A0"/>
                </a:solidFill>
                <a:latin typeface="Berlin Sans FB" pitchFamily="34" charset="0"/>
              </a:rPr>
              <a:t>Profa</a:t>
            </a:r>
            <a:r>
              <a:rPr lang="pt-BR" dirty="0" smtClean="0">
                <a:solidFill>
                  <a:srgbClr val="7030A0"/>
                </a:solidFill>
                <a:latin typeface="Berlin Sans FB" pitchFamily="34" charset="0"/>
              </a:rPr>
              <a:t>. Dra. </a:t>
            </a:r>
            <a:r>
              <a:rPr lang="pt-BR" dirty="0" err="1" smtClean="0">
                <a:solidFill>
                  <a:srgbClr val="7030A0"/>
                </a:solidFill>
                <a:latin typeface="Berlin Sans FB" pitchFamily="34" charset="0"/>
              </a:rPr>
              <a:t>Vania</a:t>
            </a:r>
            <a:r>
              <a:rPr lang="pt-BR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pt-BR" dirty="0" err="1" smtClean="0">
                <a:solidFill>
                  <a:srgbClr val="7030A0"/>
                </a:solidFill>
                <a:latin typeface="Berlin Sans FB" pitchFamily="34" charset="0"/>
              </a:rPr>
              <a:t>Passirini</a:t>
            </a:r>
            <a:r>
              <a:rPr lang="pt-BR" dirty="0" smtClean="0">
                <a:solidFill>
                  <a:srgbClr val="7030A0"/>
                </a:solidFill>
                <a:latin typeface="Berlin Sans FB" pitchFamily="34" charset="0"/>
              </a:rPr>
              <a:t> Takahashi</a:t>
            </a:r>
            <a:endParaRPr lang="pt-BR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Berlin Sans FB" pitchFamily="34" charset="0"/>
              </a:rPr>
              <a:t>QUAL A IMPORTÂNCIA DA IE NOS DIAS DE HOJE?</a:t>
            </a:r>
            <a:endParaRPr lang="pt-BR" sz="2800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7859216" cy="21168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latin typeface="Berlin Sans FB" pitchFamily="34" charset="0"/>
              </a:rPr>
              <a:t>    Com um mercado globalizado e disputado, atualmente as organizações dependem de diversas estratégias para manter-se competitiva</a:t>
            </a:r>
          </a:p>
          <a:p>
            <a:pPr>
              <a:buNone/>
            </a:pPr>
            <a:r>
              <a:rPr lang="pt-BR" sz="2000" dirty="0" smtClean="0">
                <a:latin typeface="Berlin Sans FB" pitchFamily="34" charset="0"/>
              </a:rPr>
              <a:t>    Como as pessoas são consideradas um dos maiores recursos das organizações, se faz necessário que suas competências sejam coerentes com esse novo cenário</a:t>
            </a:r>
          </a:p>
          <a:p>
            <a:endParaRPr lang="pt-BR" sz="2000" dirty="0"/>
          </a:p>
        </p:txBody>
      </p:sp>
      <p:pic>
        <p:nvPicPr>
          <p:cNvPr id="24580" name="Picture 4" descr="Resultado de imagem para emotional intelligence bus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977899" cy="2524894"/>
          </a:xfrm>
          <a:prstGeom prst="rect">
            <a:avLst/>
          </a:prstGeom>
          <a:noFill/>
        </p:spPr>
      </p:pic>
      <p:pic>
        <p:nvPicPr>
          <p:cNvPr id="24582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024336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Berlin Sans FB" pitchFamily="34" charset="0"/>
              </a:rPr>
              <a:t>RELAÇÃO COM A GESTÃO</a:t>
            </a:r>
            <a:endParaRPr lang="pt-BR" sz="3600" dirty="0">
              <a:latin typeface="Berlin Sans FB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39752" y="1556792"/>
            <a:ext cx="439248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Berlin Sans FB" pitchFamily="34" charset="0"/>
              </a:rPr>
              <a:t>Inteligência emocional</a:t>
            </a:r>
            <a:endParaRPr lang="pt-BR" sz="2800" dirty="0">
              <a:latin typeface="Berlin Sans FB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39752" y="3212976"/>
            <a:ext cx="439248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Berlin Sans FB" pitchFamily="34" charset="0"/>
              </a:rPr>
              <a:t>Diferencial no controle psíquico e comportamental </a:t>
            </a:r>
            <a:endParaRPr lang="pt-BR" sz="2400" dirty="0">
              <a:latin typeface="Berlin Sans FB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11760" y="4869160"/>
            <a:ext cx="432048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Berlin Sans FB" pitchFamily="34" charset="0"/>
              </a:rPr>
              <a:t>Ganhos para as empresas no alcance de metas e objetivos</a:t>
            </a:r>
            <a:endParaRPr lang="pt-BR" sz="2400" dirty="0">
              <a:latin typeface="Berlin Sans FB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4355976" y="2708920"/>
            <a:ext cx="360040" cy="36004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355976" y="4365104"/>
            <a:ext cx="360040" cy="36004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Berlin Sans FB" pitchFamily="34" charset="0"/>
              </a:rPr>
              <a:t>EXEMPLOS DE RELAÇÃO COM A GESTÃO</a:t>
            </a:r>
            <a:endParaRPr lang="pt-BR" sz="3200" dirty="0">
              <a:latin typeface="Berlin Sans FB" pitchFamily="34" charset="0"/>
            </a:endParaRPr>
          </a:p>
        </p:txBody>
      </p:sp>
      <p:pic>
        <p:nvPicPr>
          <p:cNvPr id="4" name="Picture 2" descr="C:\Users\Aluno\Downloads\START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88432" cy="22285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499992" y="213285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>
                <a:latin typeface="Berlin Sans FB" pitchFamily="34" charset="0"/>
                <a:hlinkClick r:id="rId3"/>
              </a:rPr>
              <a:t>https://www1.folha.uol.com.br/mercado/2018/05/startups-oferecem-cursos-de-lideranca-e-inteligencia-emocional-para-mulheres.shtml</a:t>
            </a:r>
            <a:endParaRPr lang="pt-BR" b="0" dirty="0" smtClean="0">
              <a:latin typeface="Berlin Sans FB" pitchFamily="34" charset="0"/>
            </a:endParaRPr>
          </a:p>
        </p:txBody>
      </p:sp>
      <p:pic>
        <p:nvPicPr>
          <p:cNvPr id="25601" name="Picture 1" descr="C:\Users\Aluno\Downloads\DIARIOCOMERC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4527466" cy="12208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539552" y="436510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Berlin Sans FB" pitchFamily="34" charset="0"/>
                <a:hlinkClick r:id="rId5"/>
              </a:rPr>
              <a:t>https://diariodocomercio.com.br/inteligencia-emocional-e-o-grande-diferencial-na-busca-por-emprego/</a:t>
            </a:r>
            <a:endParaRPr lang="pt-BR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80512" cy="7383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Berlin Sans FB" pitchFamily="34" charset="0"/>
              </a:rPr>
              <a:t>JORDAN BELFORT X STEVE JOBS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611560" y="1124744"/>
            <a:ext cx="7931224" cy="22322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latin typeface="Berlin Sans FB" pitchFamily="34" charset="0"/>
              </a:rPr>
              <a:t>   Jordan </a:t>
            </a:r>
            <a:r>
              <a:rPr lang="pt-BR" sz="2000" dirty="0" err="1" smtClean="0">
                <a:latin typeface="Berlin Sans FB" pitchFamily="34" charset="0"/>
              </a:rPr>
              <a:t>Belfort</a:t>
            </a:r>
            <a:r>
              <a:rPr lang="pt-BR" sz="2000" dirty="0" smtClean="0">
                <a:latin typeface="Berlin Sans FB" pitchFamily="34" charset="0"/>
              </a:rPr>
              <a:t> foi um corretor da bolsa de valores bem sucedido que viveu uma vida de luxo. Com 25 anos, </a:t>
            </a:r>
            <a:r>
              <a:rPr lang="pt-BR" sz="2000" dirty="0" err="1" smtClean="0">
                <a:latin typeface="Berlin Sans FB" pitchFamily="34" charset="0"/>
              </a:rPr>
              <a:t>Belfort</a:t>
            </a:r>
            <a:r>
              <a:rPr lang="pt-BR" sz="2000" dirty="0" smtClean="0">
                <a:latin typeface="Berlin Sans FB" pitchFamily="34" charset="0"/>
              </a:rPr>
              <a:t> foi fazia US$ 250 milhões por meio de sua empresa de corretagem </a:t>
            </a:r>
            <a:r>
              <a:rPr lang="pt-BR" sz="2000" dirty="0" err="1" smtClean="0">
                <a:latin typeface="Berlin Sans FB" pitchFamily="34" charset="0"/>
              </a:rPr>
              <a:t>Stratton</a:t>
            </a:r>
            <a:r>
              <a:rPr lang="pt-BR" sz="2000" dirty="0" smtClean="0">
                <a:latin typeface="Berlin Sans FB" pitchFamily="34" charset="0"/>
              </a:rPr>
              <a:t> </a:t>
            </a:r>
            <a:r>
              <a:rPr lang="pt-BR" sz="2000" dirty="0" err="1" smtClean="0">
                <a:latin typeface="Berlin Sans FB" pitchFamily="34" charset="0"/>
              </a:rPr>
              <a:t>Oakmont</a:t>
            </a:r>
            <a:r>
              <a:rPr lang="pt-BR" sz="2000" dirty="0" smtClean="0">
                <a:latin typeface="Berlin Sans FB" pitchFamily="34" charset="0"/>
              </a:rPr>
              <a:t>. Entretanto, o FBI o prendeu por fraude de títulos e lavagem de dinheiro. Depois de ser libertado da prisão, </a:t>
            </a:r>
            <a:r>
              <a:rPr lang="pt-BR" sz="2000" dirty="0" err="1" smtClean="0">
                <a:latin typeface="Berlin Sans FB" pitchFamily="34" charset="0"/>
              </a:rPr>
              <a:t>Belfort</a:t>
            </a:r>
            <a:r>
              <a:rPr lang="pt-BR" sz="2000" dirty="0" smtClean="0">
                <a:latin typeface="Berlin Sans FB" pitchFamily="34" charset="0"/>
              </a:rPr>
              <a:t> foi condenado a pagar 100 milhões de dólares que devia a outros corretores da bolsa.</a:t>
            </a:r>
            <a:endParaRPr lang="pt-BR" sz="2000" dirty="0"/>
          </a:p>
        </p:txBody>
      </p:sp>
      <p:pic>
        <p:nvPicPr>
          <p:cNvPr id="26626" name="Picture 2" descr="https://lh6.googleusercontent.com/8xUeOY_2rN3wL3qRuHkXtkC36nSU83m96ge9Xzs4msRdXmz3txYbEBm3_K-2eW1TZzmpmAjCNc_T8Ke0IU7CiI0R2USkQJQsXx0gdFJfLMxLI_87EEcZsX0Ln-j05iLKUxIHp6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2380973" cy="2985518"/>
          </a:xfrm>
          <a:prstGeom prst="rect">
            <a:avLst/>
          </a:prstGeom>
          <a:noFill/>
        </p:spPr>
      </p:pic>
      <p:pic>
        <p:nvPicPr>
          <p:cNvPr id="26628" name="Picture 4" descr="https://lh5.googleusercontent.com/58pDP9ObIvRXuvl6NUwGf3oEUm3cP-_fHQ38rc3lFmrCrgX87RTKQtkhcd8HDRiN4DdPr15v2E6XTNuNiVrgbxa_yR-dgY85P87-IUuojH-uhZykyk1xTyYFmYUZ3ygXp5jdQT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016224" cy="2992163"/>
          </a:xfrm>
          <a:prstGeom prst="rect">
            <a:avLst/>
          </a:prstGeom>
          <a:noFill/>
        </p:spPr>
      </p:pic>
      <p:sp>
        <p:nvSpPr>
          <p:cNvPr id="6" name="Seta entalhada para a direita 5"/>
          <p:cNvSpPr/>
          <p:nvPr/>
        </p:nvSpPr>
        <p:spPr>
          <a:xfrm>
            <a:off x="3779912" y="4653136"/>
            <a:ext cx="1944216" cy="792088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16416" y="623731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2376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t-BR" sz="7200" dirty="0" smtClean="0">
                <a:latin typeface="Berlin Sans FB" pitchFamily="34" charset="0"/>
              </a:rPr>
              <a:t>     A empresa começou no quarto de Steve Jobs, onde ele e seu sócio Steve </a:t>
            </a:r>
            <a:r>
              <a:rPr lang="pt-BR" sz="7200" dirty="0" err="1" smtClean="0">
                <a:latin typeface="Berlin Sans FB" pitchFamily="34" charset="0"/>
              </a:rPr>
              <a:t>Wozniak</a:t>
            </a:r>
            <a:r>
              <a:rPr lang="pt-BR" sz="7200" dirty="0" smtClean="0">
                <a:latin typeface="Berlin Sans FB" pitchFamily="34" charset="0"/>
              </a:rPr>
              <a:t> criaram a Apple I. O sucesso chegou de vez e a empresa cresceu e contratou muitos funcionários. No entanto, conflitos de ideias começaram a surgir na liderança, até que Jobs foi expulso da Apple, em 1985.Nenhum outro produto da empresa fez sucesso depois da saída de Jobs. Em 1997, ele aceitou o convite para reverter a situação crítica em que a companhia se encontrava. Ano após ano, a maçã surpreendia o mercado da tecnologia com os lançamentos de </a:t>
            </a:r>
            <a:r>
              <a:rPr lang="pt-BR" sz="7200" dirty="0" err="1" smtClean="0">
                <a:latin typeface="Berlin Sans FB" pitchFamily="34" charset="0"/>
              </a:rPr>
              <a:t>iPod</a:t>
            </a:r>
            <a:r>
              <a:rPr lang="pt-BR" sz="7200" dirty="0" smtClean="0">
                <a:latin typeface="Berlin Sans FB" pitchFamily="34" charset="0"/>
              </a:rPr>
              <a:t>, </a:t>
            </a:r>
            <a:r>
              <a:rPr lang="pt-BR" sz="7200" dirty="0" err="1" smtClean="0">
                <a:latin typeface="Berlin Sans FB" pitchFamily="34" charset="0"/>
              </a:rPr>
              <a:t>iPhone</a:t>
            </a:r>
            <a:r>
              <a:rPr lang="pt-BR" sz="7200" dirty="0" smtClean="0">
                <a:latin typeface="Berlin Sans FB" pitchFamily="34" charset="0"/>
              </a:rPr>
              <a:t> e </a:t>
            </a:r>
            <a:r>
              <a:rPr lang="pt-BR" sz="7200" dirty="0" err="1" smtClean="0">
                <a:latin typeface="Berlin Sans FB" pitchFamily="34" charset="0"/>
              </a:rPr>
              <a:t>iPad</a:t>
            </a:r>
            <a:r>
              <a:rPr lang="pt-BR" sz="7200" dirty="0" smtClean="0">
                <a:latin typeface="Berlin Sans FB" pitchFamily="34" charset="0"/>
              </a:rPr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7650" name="Picture 2" descr="https://lh6.googleusercontent.com/vare2mz-JWR81iH7ekGF1Z79L8AQeGtXhDAcNMzzcS3waY3ttFRHF12QroJajw0b67Ca7JpsWRj0G3328jTbTLRcq1cyPGfZ_7vYDoIOyf5PPOkqBjHVQ8aQSGt7MQHNF44oHt1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89040"/>
            <a:ext cx="1738079" cy="2780928"/>
          </a:xfrm>
          <a:prstGeom prst="rect">
            <a:avLst/>
          </a:prstGeom>
          <a:noFill/>
        </p:spPr>
      </p:pic>
      <p:pic>
        <p:nvPicPr>
          <p:cNvPr id="27652" name="Picture 4" descr="https://lh4.googleusercontent.com/ans3lSjqOzjlsPbnG9L3FzA76NKmfZ8i664GAnRBPu9GfU7zMJB1lfC3-YKTuxLlaIqZlT_CXrdcO2XjyEAMH5ouPizbSH1JYwIswjZcvez9uuGqkAVn6UcI4pMiiB0ooVLbpnm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1689508" cy="2663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260648"/>
            <a:ext cx="9180512" cy="738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JORDAN BELFORT X STEVE JOBS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9" name="Seta entalhada para a direita 8"/>
          <p:cNvSpPr/>
          <p:nvPr/>
        </p:nvSpPr>
        <p:spPr>
          <a:xfrm>
            <a:off x="3707904" y="4509120"/>
            <a:ext cx="1944216" cy="792088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316416" y="623731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latin typeface="Berlin Sans FB" pitchFamily="34" charset="0"/>
              </a:rPr>
              <a:t>JUSTIN BIEBER X ROBERT DOWNEY JR.</a:t>
            </a:r>
            <a:endParaRPr lang="pt-BR" sz="3600" dirty="0">
              <a:latin typeface="Berlin Sans FB" pitchFamily="34" charset="0"/>
            </a:endParaRPr>
          </a:p>
        </p:txBody>
      </p:sp>
      <p:sp>
        <p:nvSpPr>
          <p:cNvPr id="21513" name="AutoShape 9" descr="Resultado de imagem para robert downey jr maltrapi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5" name="AutoShape 11" descr="Resultado de imagem para robert downey jr maltrapi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17" name="Picture 13" descr="https://lh3.googleusercontent.com/pOigswsw5v_kM6p647TgC7sWXRe2urjQ5CfODFqRwM1YcqmtagNPuRTTbwc_1ANSyrVO-GmneiBtGHrFUdWOg9LQxI1ojTNs5dAUjk-aocaAwcQP1AKxIErF1nGvx_8e1LhvNfg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2003468" cy="2840361"/>
          </a:xfrm>
          <a:prstGeom prst="rect">
            <a:avLst/>
          </a:prstGeom>
          <a:noFill/>
        </p:spPr>
      </p:pic>
      <p:pic>
        <p:nvPicPr>
          <p:cNvPr id="21518" name="Picture 14" descr="C:\Users\Aluno\Downloads\rd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085184"/>
            <a:ext cx="5899400" cy="1507232"/>
          </a:xfrm>
          <a:prstGeom prst="rect">
            <a:avLst/>
          </a:prstGeom>
          <a:noFill/>
        </p:spPr>
      </p:pic>
      <p:pic>
        <p:nvPicPr>
          <p:cNvPr id="2050" name="Picture 2" descr="https://lh3.googleusercontent.com/cOQPb83ZmIeKP30kY52JYhETqCdh3i6siTFNV-DjpHhmihrkBC0nmjjJJpDijKcWqiB2IBFTyv_0O74f3Iz92aLuLtBqQTWxR4fCut0Py4CnHJ35pD4e1s1mJ8qEl6Cm5ubalD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522573" cy="2880320"/>
          </a:xfrm>
          <a:prstGeom prst="rect">
            <a:avLst/>
          </a:prstGeom>
          <a:noFill/>
        </p:spPr>
      </p:pic>
      <p:pic>
        <p:nvPicPr>
          <p:cNvPr id="2053" name="Picture 5" descr="C:\Users\Aluno\Downloads\J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68760"/>
            <a:ext cx="5335914" cy="196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Berlin Sans FB" pitchFamily="34" charset="0"/>
              </a:rPr>
              <a:t>RODRIGO COWBOY X GRAZI MASSAFERA</a:t>
            </a:r>
            <a:endParaRPr lang="pt-BR" sz="3200" dirty="0">
              <a:latin typeface="Berlin Sans FB" pitchFamily="34" charset="0"/>
            </a:endParaRPr>
          </a:p>
        </p:txBody>
      </p:sp>
      <p:pic>
        <p:nvPicPr>
          <p:cNvPr id="1026" name="Picture 2" descr="https://lh5.googleusercontent.com/uP-v7oIQ4uZaQMaciC-Zajhbu4tgEkdVezfN62O7GlJOE7Yg1T4DC0ZdWWi-b70VH_ngXBK56C_d7zFaXiHpnJ9kFaTPfNTaz5c4_3kWAKooGwbTEeSYTw3B4pMSvvc_yZaa_8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171700" cy="3324226"/>
          </a:xfrm>
          <a:prstGeom prst="rect">
            <a:avLst/>
          </a:prstGeom>
          <a:noFill/>
        </p:spPr>
      </p:pic>
      <p:pic>
        <p:nvPicPr>
          <p:cNvPr id="1027" name="Picture 3" descr="C:\Users\Aluno\Downloads\cowb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5378891" cy="1511424"/>
          </a:xfrm>
          <a:prstGeom prst="rect">
            <a:avLst/>
          </a:prstGeom>
          <a:noFill/>
        </p:spPr>
      </p:pic>
      <p:pic>
        <p:nvPicPr>
          <p:cNvPr id="1029" name="Picture 5" descr="https://lh4.googleusercontent.com/IgJytKw3btAqeJFtoTRSu8-w25aUXPnn6OOkN_xuWvwKZrmeRYuMWEl3X7YLW0nBpaKLLrwnFWWopSYo-QYQLU1zy7jU_hqYzTY6gZcu1HIizNer9nEihaEYGCypdYHrGacf2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088232" cy="3290032"/>
          </a:xfrm>
          <a:prstGeom prst="rect">
            <a:avLst/>
          </a:prstGeom>
          <a:noFill/>
        </p:spPr>
      </p:pic>
      <p:pic>
        <p:nvPicPr>
          <p:cNvPr id="1032" name="Picture 8" descr="C:\Users\Aluno\Downloads\graz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365104"/>
            <a:ext cx="3997325" cy="210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https://www.youtube.com/watch?v=LgUCyWhJf6s&amp;app=desktop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BIBLIOGRAFIA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GOLEMAN, Daniel. Inteligência emocional – a teoria revolucionária que redefine o que é ser inteligente, Editora Objetiva, 1995</a:t>
            </a:r>
          </a:p>
          <a:p>
            <a:r>
              <a:rPr lang="pt-BR" dirty="0" smtClean="0"/>
              <a:t>BONFIM, </a:t>
            </a:r>
            <a:r>
              <a:rPr lang="pt-BR" dirty="0" err="1" smtClean="0"/>
              <a:t>Mirele</a:t>
            </a:r>
            <a:r>
              <a:rPr lang="pt-BR" dirty="0" smtClean="0"/>
              <a:t>. Trabalho emocional - demandas afetivas no exercício profissional, Editora </a:t>
            </a:r>
            <a:r>
              <a:rPr lang="pt-BR" dirty="0" err="1" smtClean="0"/>
              <a:t>Edufba</a:t>
            </a:r>
            <a:r>
              <a:rPr lang="pt-BR" dirty="0" smtClean="0"/>
              <a:t>, 2010</a:t>
            </a:r>
          </a:p>
          <a:p>
            <a:r>
              <a:rPr lang="pt-BR" u="sng" dirty="0" smtClean="0">
                <a:hlinkClick r:id="rId2"/>
              </a:rPr>
              <a:t>https://veja.abril.com.br/entretenimento/justin-bieber-e-preso-por-fazer-racha-embriagado/</a:t>
            </a:r>
            <a:endParaRPr lang="pt-BR" u="sng" dirty="0" smtClean="0"/>
          </a:p>
          <a:p>
            <a:r>
              <a:rPr lang="pt-BR" u="sng" dirty="0" smtClean="0">
                <a:hlinkClick r:id="rId3"/>
              </a:rPr>
              <a:t>https://br.blastingnews.com/tv-famosos/2019/07/rodrigo-cowboy-campeao-do-bbb2-reaparece-e-revela-que-perdeu-todo-o-premio-do-reality-002951375.html</a:t>
            </a:r>
            <a:endParaRPr lang="pt-BR" u="sng" dirty="0" smtClean="0"/>
          </a:p>
          <a:p>
            <a:r>
              <a:rPr lang="pt-BR" u="sng" dirty="0" smtClean="0">
                <a:hlinkClick r:id="rId4"/>
              </a:rPr>
              <a:t>https://www.febracis.com.br/blog/5-pilares-inteligencia-emocional/</a:t>
            </a:r>
            <a:endParaRPr lang="pt-BR" u="sng" dirty="0" smtClean="0"/>
          </a:p>
          <a:p>
            <a:r>
              <a:rPr lang="pt-BR" u="sng" dirty="0" smtClean="0">
                <a:hlinkClick r:id="rId5"/>
              </a:rPr>
              <a:t>https://endeavor.org.br/desenvolvimento-pessoal/como-desenvolver-inteligencia-emocional/</a:t>
            </a:r>
            <a:endParaRPr lang="pt-BR" u="sng" dirty="0" smtClean="0"/>
          </a:p>
          <a:p>
            <a:endParaRPr lang="pt-BR" u="sng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Berlin Sans FB" pitchFamily="34" charset="0"/>
              </a:rPr>
              <a:t>Beatriz </a:t>
            </a:r>
            <a:r>
              <a:rPr lang="pt-BR" sz="2800" dirty="0" err="1" smtClean="0">
                <a:latin typeface="Berlin Sans FB" pitchFamily="34" charset="0"/>
              </a:rPr>
              <a:t>Sisdeli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Brunini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11214909</a:t>
            </a:r>
          </a:p>
          <a:p>
            <a:r>
              <a:rPr lang="pt-BR" sz="2800" dirty="0" smtClean="0">
                <a:latin typeface="Berlin Sans FB" pitchFamily="34" charset="0"/>
              </a:rPr>
              <a:t>Giovanna Ribeiro S. S. Pereira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11214962</a:t>
            </a:r>
          </a:p>
          <a:p>
            <a:r>
              <a:rPr lang="pt-BR" sz="2800" dirty="0" smtClean="0">
                <a:latin typeface="Berlin Sans FB" pitchFamily="34" charset="0"/>
              </a:rPr>
              <a:t>Júlia Cristina </a:t>
            </a:r>
            <a:r>
              <a:rPr lang="pt-BR" sz="2800" dirty="0" err="1" smtClean="0">
                <a:latin typeface="Berlin Sans FB" pitchFamily="34" charset="0"/>
              </a:rPr>
              <a:t>Colombari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9777111</a:t>
            </a:r>
          </a:p>
          <a:p>
            <a:r>
              <a:rPr lang="pt-BR" sz="2800" dirty="0" err="1" smtClean="0">
                <a:latin typeface="Berlin Sans FB" pitchFamily="34" charset="0"/>
              </a:rPr>
              <a:t>Luan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Buganeme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Zacarone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9824861</a:t>
            </a:r>
          </a:p>
          <a:p>
            <a:r>
              <a:rPr lang="pt-BR" sz="2800" dirty="0" smtClean="0">
                <a:latin typeface="Berlin Sans FB" pitchFamily="34" charset="0"/>
              </a:rPr>
              <a:t>Mariana Bernardelli M. </a:t>
            </a:r>
            <a:r>
              <a:rPr lang="pt-BR" sz="2800" dirty="0" err="1" smtClean="0">
                <a:latin typeface="Berlin Sans FB" pitchFamily="34" charset="0"/>
              </a:rPr>
              <a:t>Carísio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11370794</a:t>
            </a:r>
          </a:p>
          <a:p>
            <a:r>
              <a:rPr lang="pt-BR" sz="2800" dirty="0" smtClean="0">
                <a:latin typeface="Berlin Sans FB" pitchFamily="34" charset="0"/>
              </a:rPr>
              <a:t>Matheus </a:t>
            </a:r>
            <a:r>
              <a:rPr lang="pt-BR" sz="2800" dirty="0" err="1" smtClean="0">
                <a:latin typeface="Berlin Sans FB" pitchFamily="34" charset="0"/>
              </a:rPr>
              <a:t>Nori</a:t>
            </a:r>
            <a:r>
              <a:rPr lang="pt-BR" sz="2800" dirty="0" smtClean="0">
                <a:latin typeface="Berlin Sans FB" pitchFamily="34" charset="0"/>
              </a:rPr>
              <a:t> de Menezes </a:t>
            </a:r>
            <a:r>
              <a:rPr lang="pt-BR" sz="2800" dirty="0" err="1" smtClean="0">
                <a:latin typeface="Berlin Sans FB" pitchFamily="34" charset="0"/>
              </a:rPr>
              <a:t>Ravagnani</a:t>
            </a:r>
            <a:r>
              <a:rPr lang="pt-BR" sz="2800" dirty="0" smtClean="0">
                <a:latin typeface="Berlin Sans FB" pitchFamily="34" charset="0"/>
              </a:rPr>
              <a:t>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10722182 </a:t>
            </a:r>
          </a:p>
          <a:p>
            <a:r>
              <a:rPr lang="pt-BR" sz="2800" dirty="0" smtClean="0">
                <a:latin typeface="Berlin Sans FB" pitchFamily="34" charset="0"/>
              </a:rPr>
              <a:t>Pedro Henrique Resende dos Santos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11215021</a:t>
            </a:r>
          </a:p>
          <a:p>
            <a:r>
              <a:rPr lang="pt-BR" sz="2800" dirty="0" smtClean="0">
                <a:latin typeface="Berlin Sans FB" pitchFamily="34" charset="0"/>
              </a:rPr>
              <a:t>Tatiana Cristina Mendes </a:t>
            </a:r>
            <a:r>
              <a:rPr lang="pt-BR" sz="2800" dirty="0" err="1" smtClean="0">
                <a:latin typeface="Berlin Sans FB" pitchFamily="34" charset="0"/>
              </a:rPr>
              <a:t>N°USP</a:t>
            </a:r>
            <a:r>
              <a:rPr lang="pt-BR" sz="2800" dirty="0" smtClean="0">
                <a:latin typeface="Berlin Sans FB" pitchFamily="34" charset="0"/>
              </a:rPr>
              <a:t>: 11370773</a:t>
            </a:r>
          </a:p>
          <a:p>
            <a:endParaRPr lang="pt-BR" sz="2800" dirty="0" smtClean="0">
              <a:latin typeface="Berlin Sans FB" pitchFamily="34" charset="0"/>
            </a:endParaRPr>
          </a:p>
          <a:p>
            <a:endParaRPr lang="pt-BR" sz="28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43608" y="1556792"/>
            <a:ext cx="705678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 smtClean="0">
                <a:latin typeface="Berlin Sans FB" pitchFamily="34" charset="0"/>
              </a:rPr>
              <a:t>É a capacidade de reconhecer e avaliar</a:t>
            </a:r>
          </a:p>
          <a:p>
            <a:pPr algn="ctr">
              <a:buNone/>
            </a:pPr>
            <a:r>
              <a:rPr lang="pt-BR" sz="2400" dirty="0" smtClean="0">
                <a:latin typeface="Berlin Sans FB" pitchFamily="34" charset="0"/>
              </a:rPr>
              <a:t>os seus próprios sentimentos e dos</a:t>
            </a:r>
          </a:p>
          <a:p>
            <a:pPr algn="ctr">
              <a:buNone/>
            </a:pPr>
            <a:r>
              <a:rPr lang="pt-BR" sz="2400" dirty="0" smtClean="0">
                <a:latin typeface="Berlin Sans FB" pitchFamily="34" charset="0"/>
              </a:rPr>
              <a:t>outros, assim como a capacidade de lidar</a:t>
            </a:r>
          </a:p>
          <a:p>
            <a:pPr algn="ctr">
              <a:buNone/>
            </a:pPr>
            <a:r>
              <a:rPr lang="pt-BR" sz="2400" dirty="0" smtClean="0">
                <a:latin typeface="Berlin Sans FB" pitchFamily="34" charset="0"/>
              </a:rPr>
              <a:t>com eles.</a:t>
            </a:r>
            <a:endParaRPr lang="pt-BR" sz="2400" dirty="0">
              <a:latin typeface="Berlin Sans FB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CONCEITO</a:t>
            </a:r>
            <a:endParaRPr lang="pt-BR" dirty="0">
              <a:latin typeface="Berlin Sans FB" pitchFamily="34" charset="0"/>
            </a:endParaRPr>
          </a:p>
        </p:txBody>
      </p:sp>
      <p:pic>
        <p:nvPicPr>
          <p:cNvPr id="12296" name="Picture 8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3024336" cy="2592288"/>
          </a:xfrm>
          <a:prstGeom prst="rect">
            <a:avLst/>
          </a:prstGeom>
          <a:noFill/>
        </p:spPr>
      </p:pic>
      <p:pic>
        <p:nvPicPr>
          <p:cNvPr id="12298" name="Picture 10" descr="Resultado de imagem para inteligencia emoc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744416" cy="237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8208912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err="1" smtClean="0">
                <a:latin typeface="Berlin Sans FB" pitchFamily="34" charset="0"/>
              </a:rPr>
              <a:t>Salovey</a:t>
            </a:r>
            <a:r>
              <a:rPr lang="pt-BR" dirty="0" smtClean="0">
                <a:latin typeface="Berlin Sans FB" pitchFamily="34" charset="0"/>
              </a:rPr>
              <a:t> e Mayer (1990) – Modelo de Habilidade: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3140968"/>
            <a:ext cx="309634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erlin Sans FB" pitchFamily="34" charset="0"/>
              </a:rPr>
              <a:t>Inteligência emocional é:</a:t>
            </a:r>
            <a:endParaRPr lang="pt-BR" sz="2000" dirty="0">
              <a:latin typeface="Berlin Sans FB" pitchFamily="34" charset="0"/>
            </a:endParaRPr>
          </a:p>
        </p:txBody>
      </p:sp>
      <p:sp>
        <p:nvSpPr>
          <p:cNvPr id="20" name="Chave esquerda 19"/>
          <p:cNvSpPr/>
          <p:nvPr/>
        </p:nvSpPr>
        <p:spPr>
          <a:xfrm>
            <a:off x="4211960" y="2492896"/>
            <a:ext cx="216024" cy="252028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572000" y="2348880"/>
            <a:ext cx="3816424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Capacidade de processar informação e raciocinar com emoção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572000" y="3645024"/>
            <a:ext cx="381642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Perceber emoção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572000" y="4509120"/>
            <a:ext cx="381642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Compreender e gerenciar a emoção</a:t>
            </a:r>
            <a:endParaRPr lang="pt-BR" dirty="0">
              <a:latin typeface="Berlin Sans FB" pitchFamily="34" charset="0"/>
            </a:endParaRPr>
          </a:p>
        </p:txBody>
      </p:sp>
      <p:pic>
        <p:nvPicPr>
          <p:cNvPr id="17410" name="Picture 2" descr="Resultado de imagem para salovey e mayer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53132"/>
          <a:stretch>
            <a:fillRect/>
          </a:stretch>
        </p:blipFill>
        <p:spPr bwMode="auto">
          <a:xfrm>
            <a:off x="899592" y="4077072"/>
            <a:ext cx="1368152" cy="1974726"/>
          </a:xfrm>
          <a:prstGeom prst="rect">
            <a:avLst/>
          </a:prstGeom>
          <a:noFill/>
        </p:spPr>
      </p:pic>
      <p:sp>
        <p:nvSpPr>
          <p:cNvPr id="25" name="Título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PERSPECTIVAS TEÓRICAS</a:t>
            </a:r>
            <a:endParaRPr lang="pt-BR" dirty="0">
              <a:latin typeface="Berlin Sans FB" pitchFamily="34" charset="0"/>
            </a:endParaRPr>
          </a:p>
        </p:txBody>
      </p:sp>
      <p:pic>
        <p:nvPicPr>
          <p:cNvPr id="10" name="Picture 2" descr="Resultado de imagem para salovey e mayer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49048"/>
          <a:stretch>
            <a:fillRect/>
          </a:stretch>
        </p:blipFill>
        <p:spPr bwMode="auto">
          <a:xfrm>
            <a:off x="1979712" y="4653136"/>
            <a:ext cx="1487384" cy="197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326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 smtClean="0">
                <a:latin typeface="Berlin Sans FB" pitchFamily="34" charset="0"/>
              </a:rPr>
              <a:t>   </a:t>
            </a:r>
            <a:r>
              <a:rPr lang="pt-BR" sz="2800" dirty="0" err="1" smtClean="0">
                <a:latin typeface="Berlin Sans FB" pitchFamily="34" charset="0"/>
              </a:rPr>
              <a:t>Goleman</a:t>
            </a:r>
            <a:r>
              <a:rPr lang="pt-BR" sz="2800" dirty="0" smtClean="0">
                <a:latin typeface="Berlin Sans FB" pitchFamily="34" charset="0"/>
              </a:rPr>
              <a:t> e </a:t>
            </a:r>
            <a:r>
              <a:rPr lang="pt-BR" sz="2800" dirty="0" err="1" smtClean="0">
                <a:latin typeface="Berlin Sans FB" pitchFamily="34" charset="0"/>
              </a:rPr>
              <a:t>Cherniss</a:t>
            </a:r>
            <a:r>
              <a:rPr lang="pt-BR" sz="2800" dirty="0" smtClean="0">
                <a:latin typeface="Berlin Sans FB" pitchFamily="34" charset="0"/>
              </a:rPr>
              <a:t> (1998) – Modelo de Personalidade:</a:t>
            </a:r>
            <a:endParaRPr lang="pt-BR" sz="2800" dirty="0">
              <a:latin typeface="Berlin Sans FB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996952"/>
            <a:ext cx="316835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erlin Sans FB" pitchFamily="34" charset="0"/>
              </a:rPr>
              <a:t>Inteligência emocional é:</a:t>
            </a:r>
            <a:endParaRPr lang="pt-BR" sz="2000" dirty="0">
              <a:latin typeface="Berlin Sans FB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3995936" y="2348880"/>
            <a:ext cx="216024" cy="2592288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355976" y="2204864"/>
            <a:ext cx="381642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Autoconsciência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55976" y="2852936"/>
            <a:ext cx="381642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Autorregulação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55976" y="3501008"/>
            <a:ext cx="381642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Automotivação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55976" y="4149080"/>
            <a:ext cx="381642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Conhecimento social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55976" y="4797152"/>
            <a:ext cx="381642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Habilidades sociais</a:t>
            </a:r>
            <a:endParaRPr lang="pt-BR" dirty="0">
              <a:latin typeface="Berlin Sans FB" pitchFamily="34" charset="0"/>
            </a:endParaRPr>
          </a:p>
        </p:txBody>
      </p:sp>
      <p:pic>
        <p:nvPicPr>
          <p:cNvPr id="18434" name="Picture 2" descr="Resultado de imagem para gol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07" y="4005064"/>
            <a:ext cx="1855498" cy="2052527"/>
          </a:xfrm>
          <a:prstGeom prst="rect">
            <a:avLst/>
          </a:prstGeom>
          <a:noFill/>
        </p:spPr>
      </p:pic>
      <p:pic>
        <p:nvPicPr>
          <p:cNvPr id="18436" name="Picture 4" descr="Resultado de imagem para chern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813244"/>
            <a:ext cx="1743169" cy="1873029"/>
          </a:xfrm>
          <a:prstGeom prst="rect">
            <a:avLst/>
          </a:prstGeom>
          <a:noFill/>
        </p:spPr>
      </p:pic>
      <p:sp>
        <p:nvSpPr>
          <p:cNvPr id="13" name="Título 2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PERSPECTIVAS TEÓRICAS</a:t>
            </a:r>
            <a:endParaRPr lang="pt-BR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924744" y="1268760"/>
            <a:ext cx="8219256" cy="53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 err="1" smtClean="0">
                <a:latin typeface="Berlin Sans FB" pitchFamily="34" charset="0"/>
              </a:rPr>
              <a:t>Bar-On</a:t>
            </a:r>
            <a:r>
              <a:rPr lang="pt-BR" sz="2800" dirty="0" smtClean="0">
                <a:latin typeface="Berlin Sans FB" pitchFamily="34" charset="0"/>
              </a:rPr>
              <a:t> (1997) – Modelo misto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2708920"/>
            <a:ext cx="316835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erlin Sans FB" pitchFamily="34" charset="0"/>
              </a:rPr>
              <a:t>Inteligência emocional é:</a:t>
            </a:r>
            <a:endParaRPr lang="pt-BR" sz="2000" dirty="0">
              <a:latin typeface="Berlin Sans FB" pitchFamily="34" charset="0"/>
            </a:endParaRPr>
          </a:p>
        </p:txBody>
      </p:sp>
      <p:sp>
        <p:nvSpPr>
          <p:cNvPr id="6" name="Chave esquerda 5"/>
          <p:cNvSpPr/>
          <p:nvPr/>
        </p:nvSpPr>
        <p:spPr>
          <a:xfrm>
            <a:off x="3923928" y="2132856"/>
            <a:ext cx="216024" cy="201622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355976" y="1916832"/>
            <a:ext cx="381642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Habilidades não cognitivas, competências e experiências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55976" y="2924944"/>
            <a:ext cx="381642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Níveis intrapessoal e interpessoal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55976" y="3717032"/>
            <a:ext cx="381642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Adaptabilidade de gerenciamento de estresse e de humor em geral</a:t>
            </a:r>
            <a:endParaRPr lang="pt-BR" dirty="0">
              <a:latin typeface="Berlin Sans FB" pitchFamily="34" charset="0"/>
            </a:endParaRPr>
          </a:p>
        </p:txBody>
      </p:sp>
      <p:pic>
        <p:nvPicPr>
          <p:cNvPr id="11" name="Imagem 10" descr="WhatsApp Image 2019-10-13 at 22.46.09.jpe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71600" y="3717032"/>
            <a:ext cx="2304256" cy="2304256"/>
          </a:xfrm>
          <a:prstGeom prst="rect">
            <a:avLst/>
          </a:prstGeom>
        </p:spPr>
      </p:pic>
      <p:sp>
        <p:nvSpPr>
          <p:cNvPr id="12" name="Título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PERSPECTIVAS TEÓRICAS</a:t>
            </a:r>
            <a:endParaRPr lang="pt-BR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283968" y="2780928"/>
            <a:ext cx="360040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Controlar as suas emoções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3968" y="3717032"/>
            <a:ext cx="36004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erlin Sans FB" pitchFamily="34" charset="0"/>
              </a:rPr>
              <a:t>A</a:t>
            </a:r>
            <a:r>
              <a:rPr lang="pt-BR" dirty="0" smtClean="0">
                <a:latin typeface="Berlin Sans FB" pitchFamily="34" charset="0"/>
              </a:rPr>
              <a:t>utomotivação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283968" y="4725144"/>
            <a:ext cx="360040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Saber se relacionar interpessoalmente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283968" y="5661248"/>
            <a:ext cx="360040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erlin Sans FB" pitchFamily="34" charset="0"/>
              </a:rPr>
              <a:t>E</a:t>
            </a:r>
            <a:r>
              <a:rPr lang="pt-BR" dirty="0" smtClean="0">
                <a:latin typeface="Berlin Sans FB" pitchFamily="34" charset="0"/>
              </a:rPr>
              <a:t>mpatia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83968" y="1772816"/>
            <a:ext cx="36004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Berlin Sans FB" pitchFamily="34" charset="0"/>
              </a:rPr>
              <a:t>Conhecer as suas próprias emoções</a:t>
            </a:r>
            <a:endParaRPr lang="pt-BR" dirty="0">
              <a:latin typeface="Berlin Sans FB" pitchFamily="34" charset="0"/>
            </a:endParaRPr>
          </a:p>
        </p:txBody>
      </p:sp>
      <p:pic>
        <p:nvPicPr>
          <p:cNvPr id="21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312368" cy="2878935"/>
          </a:xfrm>
          <a:prstGeom prst="rect">
            <a:avLst/>
          </a:prstGeom>
          <a:noFill/>
        </p:spPr>
      </p:pic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-684584" y="260648"/>
            <a:ext cx="1059552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Berlin Sans FB" pitchFamily="34" charset="0"/>
              </a:rPr>
              <a:t>O QUE É SER EMOCIONALMENTE INTELIGENTE?</a:t>
            </a:r>
            <a:endParaRPr lang="pt-BR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COMO DESENVOLVER A IE?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dirty="0" smtClean="0">
                <a:latin typeface="Berlin Sans FB" pitchFamily="34" charset="0"/>
              </a:rPr>
              <a:t>   Graças a pesquisas sobre a inteligência emocional, impulsionadas pelo trabalho do psicólogo Daniel </a:t>
            </a:r>
            <a:r>
              <a:rPr lang="pt-BR" sz="2400" dirty="0" err="1" smtClean="0">
                <a:latin typeface="Berlin Sans FB" pitchFamily="34" charset="0"/>
              </a:rPr>
              <a:t>Goleman</a:t>
            </a:r>
            <a:r>
              <a:rPr lang="pt-BR" sz="2400" dirty="0" smtClean="0">
                <a:latin typeface="Berlin Sans FB" pitchFamily="34" charset="0"/>
              </a:rPr>
              <a:t>, sabemos que entender as nossas emoções e as dos outros é fundamental para ter sucesso na vida pessoal e profissional</a:t>
            </a:r>
            <a:endParaRPr lang="pt-BR" sz="2400" dirty="0">
              <a:latin typeface="Berlin Sans FB" pitchFamily="34" charset="0"/>
            </a:endParaRPr>
          </a:p>
        </p:txBody>
      </p:sp>
      <p:pic>
        <p:nvPicPr>
          <p:cNvPr id="30722" name="Picture 2" descr="Resultado de imagem para inteligencia emocional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619500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Berlin Sans FB" pitchFamily="34" charset="0"/>
              </a:rPr>
              <a:t>COMO DESENVOLVER A IE?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39752" y="1340768"/>
            <a:ext cx="439248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erlin Sans FB" pitchFamily="34" charset="0"/>
              </a:rPr>
              <a:t>Conhecer seus pontos fracos e pontos fortes</a:t>
            </a:r>
            <a:endParaRPr lang="pt-BR" sz="2000" dirty="0">
              <a:latin typeface="Berlin Sans FB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11760" y="2708920"/>
            <a:ext cx="43204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erlin Sans FB" pitchFamily="34" charset="0"/>
              </a:rPr>
              <a:t>Valorizar pontos fortes e saber delegar</a:t>
            </a:r>
            <a:endParaRPr lang="pt-BR" sz="2000" dirty="0">
              <a:latin typeface="Berlin Sans FB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4149080"/>
            <a:ext cx="43204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erlin Sans FB" pitchFamily="34" charset="0"/>
              </a:rPr>
              <a:t>Identificar características que você precisa desenvolver</a:t>
            </a:r>
            <a:endParaRPr lang="pt-BR" sz="2000" dirty="0">
              <a:latin typeface="Berlin Sans FB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11760" y="5589240"/>
            <a:ext cx="424847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Berlin Sans FB" pitchFamily="34" charset="0"/>
              </a:rPr>
              <a:t>Feedbacks </a:t>
            </a:r>
            <a:endParaRPr lang="pt-BR" sz="2800" dirty="0">
              <a:latin typeface="Berlin Sans FB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427984" y="2204864"/>
            <a:ext cx="288032" cy="36004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4427984" y="3645024"/>
            <a:ext cx="288032" cy="36004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427984" y="5085184"/>
            <a:ext cx="288032" cy="36004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anche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5400600" cy="2457793"/>
          </a:xfrm>
          <a:ln>
            <a:solidFill>
              <a:srgbClr val="7030A0"/>
            </a:solidFill>
          </a:ln>
        </p:spPr>
      </p:pic>
      <p:pic>
        <p:nvPicPr>
          <p:cNvPr id="1026" name="Picture 2" descr="C:\Users\Aluno\Downloads\imag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2183707" cy="3120777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latin typeface="Berlin Sans FB" pitchFamily="34" charset="0"/>
              </a:rPr>
              <a:t>QUANDO O INTELIGENTE É UM IDIOTA</a:t>
            </a:r>
            <a:endParaRPr lang="pt-BR" sz="3600" dirty="0">
              <a:latin typeface="Berlin Sans FB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83568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dirty="0" smtClean="0">
                <a:latin typeface="Berlin Sans FB" pitchFamily="34" charset="0"/>
                <a:hlinkClick r:id="rId4"/>
              </a:rPr>
              <a:t>https://www.nytimes.com/1992/06/23/us/student-who-stabbed-teacher-has-a-warning.html</a:t>
            </a:r>
            <a:endParaRPr lang="pt-BR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644</Words>
  <Application>Microsoft Office PowerPoint</Application>
  <PresentationFormat>Apresentação na tela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CONCEITO</vt:lpstr>
      <vt:lpstr>PERSPECTIVAS TEÓRICAS</vt:lpstr>
      <vt:lpstr>PERSPECTIVAS TEÓRICAS</vt:lpstr>
      <vt:lpstr>PERSPECTIVAS TEÓRICAS</vt:lpstr>
      <vt:lpstr>O QUE É SER EMOCIONALMENTE INTELIGENTE?</vt:lpstr>
      <vt:lpstr>COMO DESENVOLVER A IE?</vt:lpstr>
      <vt:lpstr>COMO DESENVOLVER A IE?</vt:lpstr>
      <vt:lpstr>QUANDO O INTELIGENTE É UM IDIOTA</vt:lpstr>
      <vt:lpstr>QUAL A IMPORTÂNCIA DA IE NOS DIAS DE HOJE?</vt:lpstr>
      <vt:lpstr>RELAÇÃO COM A GESTÃO</vt:lpstr>
      <vt:lpstr>EXEMPLOS DE RELAÇÃO COM A GESTÃO</vt:lpstr>
      <vt:lpstr>JORDAN BELFORT X STEVE JOBS</vt:lpstr>
      <vt:lpstr>Slide 14</vt:lpstr>
      <vt:lpstr>JUSTIN BIEBER X ROBERT DOWNEY JR.</vt:lpstr>
      <vt:lpstr>RODRIGO COWBOY X GRAZI MASSAFERA</vt:lpstr>
      <vt:lpstr>Vídeo </vt:lpstr>
      <vt:lpstr>BIBLIOGRAFIA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Emocional</dc:title>
  <dc:creator>Aluno</dc:creator>
  <cp:lastModifiedBy>Fabi</cp:lastModifiedBy>
  <cp:revision>37</cp:revision>
  <dcterms:created xsi:type="dcterms:W3CDTF">2019-10-11T12:36:04Z</dcterms:created>
  <dcterms:modified xsi:type="dcterms:W3CDTF">2019-10-14T23:37:31Z</dcterms:modified>
</cp:coreProperties>
</file>