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>
                <a:solidFill>
                  <a:srgbClr val="4F86B2"/>
                </a:solidFill>
              </a:rPr>
              <a:t/>
            </a:r>
            <a:br>
              <a:rPr lang="en-GB" altLang="en-US" sz="5400" b="1" dirty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sz="5400" b="1" dirty="0" smtClean="0">
                <a:solidFill>
                  <a:srgbClr val="4F86B2"/>
                </a:solidFill>
              </a:rPr>
              <a:t/>
            </a:r>
            <a:br>
              <a:rPr lang="en-GB" altLang="en-US" sz="5400" b="1" dirty="0" smtClean="0">
                <a:solidFill>
                  <a:srgbClr val="4F86B2"/>
                </a:solidFill>
              </a:rPr>
            </a:br>
            <a:r>
              <a:rPr lang="en-GB" altLang="en-US" b="1" dirty="0">
                <a:solidFill>
                  <a:srgbClr val="4F86B2"/>
                </a:solidFill>
              </a:rPr>
              <a:t/>
            </a:r>
            <a:br>
              <a:rPr lang="en-GB" altLang="en-US" b="1" dirty="0">
                <a:solidFill>
                  <a:srgbClr val="4F86B2"/>
                </a:solidFill>
              </a:rPr>
            </a:br>
            <a:r>
              <a:rPr lang="en-GB" altLang="en-US" b="1" dirty="0"/>
              <a:t>Chapter 9</a:t>
            </a:r>
            <a:br>
              <a:rPr lang="en-GB" altLang="en-US" b="1" dirty="0"/>
            </a:br>
            <a:r>
              <a:rPr lang="en-GB" altLang="en-US" b="1" dirty="0"/>
              <a:t>Technology-Based Industries &amp; the Management of Innovation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55575" y="56525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4ECB9-75A7-4529-ACD9-CE9E800C3CD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933" y="1374338"/>
            <a:ext cx="7924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If rivals can imitate – Time lag is the major advantage of the innovator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400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But maintaining lead-time advantage requires continuous innovation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400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Lead time is reinforced by learning effects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460375" y="318074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Lead-Time</a:t>
            </a:r>
          </a:p>
        </p:txBody>
      </p:sp>
    </p:spTree>
    <p:extLst>
      <p:ext uri="{BB962C8B-B14F-4D97-AF65-F5344CB8AC3E}">
        <p14:creationId xmlns:p14="http://schemas.microsoft.com/office/powerpoint/2010/main" val="41338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E2504-9B2C-43DB-B61F-932240B3F51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>
                <a:solidFill>
                  <a:srgbClr val="4F86B2"/>
                </a:solidFill>
              </a:rPr>
              <a:t>The Effectiveness of Different Mechanisms for Protecting Innovation</a:t>
            </a:r>
          </a:p>
        </p:txBody>
      </p:sp>
      <p:pic>
        <p:nvPicPr>
          <p:cNvPr id="11269" name="Picture 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001713"/>
            <a:ext cx="7607300" cy="48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-1" y="58332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635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The Effectiveness of Different Mechanisms to Protect Innovation in Four Industries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1337"/>
            <a:ext cx="8763000" cy="51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17462" y="560524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579C8-1D15-4296-9BF1-FC34C3E42B5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809078" y="152509"/>
            <a:ext cx="7956550" cy="10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Why Do Firms Patent?</a:t>
            </a:r>
          </a:p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(Responses by 674 US Manufacturers)</a:t>
            </a:r>
          </a:p>
        </p:txBody>
      </p:sp>
      <p:pic>
        <p:nvPicPr>
          <p:cNvPr id="1331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4" y="1290309"/>
            <a:ext cx="7735888" cy="429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34925" y="-14288"/>
            <a:ext cx="91090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Alternative Strategies for Exploiting Innovation</a:t>
            </a:r>
            <a:endParaRPr lang="en-GB" altLang="en-US" sz="3000" b="1" dirty="0">
              <a:solidFill>
                <a:srgbClr val="4F86B2"/>
              </a:solidFill>
            </a:endParaRPr>
          </a:p>
        </p:txBody>
      </p:sp>
      <p:pic>
        <p:nvPicPr>
          <p:cNvPr id="14340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685525"/>
            <a:ext cx="89011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4925" y="5664253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E5B37-88A3-4828-BDC9-85A255B78B4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55575" y="573136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2FDFA-CC7F-4C3A-9BCB-90283A490C0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707231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To Lead or to Follow?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Some Key Considerations</a:t>
            </a:r>
          </a:p>
        </p:txBody>
      </p:sp>
      <p:sp>
        <p:nvSpPr>
          <p:cNvPr id="15367" name="TextBox 17"/>
          <p:cNvSpPr txBox="1">
            <a:spLocks noChangeArrowheads="1"/>
          </p:cNvSpPr>
          <p:nvPr/>
        </p:nvSpPr>
        <p:spPr bwMode="auto">
          <a:xfrm>
            <a:off x="707231" y="1406964"/>
            <a:ext cx="3300412" cy="9223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Can the innovation be protected by intellectual property rights or lead-times advantages</a:t>
            </a: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4907756" y="1683189"/>
            <a:ext cx="3205162" cy="369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800"/>
              <a:t>If so, advantages in leadership?</a:t>
            </a:r>
          </a:p>
        </p:txBody>
      </p:sp>
      <p:cxnSp>
        <p:nvCxnSpPr>
          <p:cNvPr id="22" name="Straight Arrow Connector 21"/>
          <p:cNvCxnSpPr>
            <a:stCxn id="15367" idx="3"/>
            <a:endCxn id="15368" idx="1"/>
          </p:cNvCxnSpPr>
          <p:nvPr/>
        </p:nvCxnSpPr>
        <p:spPr>
          <a:xfrm>
            <a:off x="4007643" y="1868926"/>
            <a:ext cx="90011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707231" y="3307201"/>
            <a:ext cx="3300412" cy="6477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How important are complementary resources</a:t>
            </a:r>
          </a:p>
        </p:txBody>
      </p: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4907756" y="2538851"/>
            <a:ext cx="3205162" cy="2184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42875" indent="-1428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buFont typeface="Arial" charset="0"/>
              <a:buChar char="•"/>
            </a:pPr>
            <a:r>
              <a:rPr lang="en-GB" altLang="en-US" sz="1800">
                <a:cs typeface="Simplified Arabic" pitchFamily="18" charset="-78"/>
              </a:rPr>
              <a:t>Followers can avoid investing in  complementary resources by using better-established industry infrastructure</a:t>
            </a:r>
          </a:p>
          <a:p>
            <a:pPr eaLnBrk="0" hangingPunct="0">
              <a:spcBef>
                <a:spcPts val="1200"/>
              </a:spcBef>
              <a:buFont typeface="Arial" charset="0"/>
              <a:buChar char="•"/>
            </a:pPr>
            <a:r>
              <a:rPr lang="en-US" altLang="en-US" sz="1800">
                <a:ea typeface="Arial Unicode MS" pitchFamily="34" charset="-128"/>
                <a:cs typeface="Arial Unicode MS" pitchFamily="34" charset="-128"/>
              </a:rPr>
              <a:t>Firms possessing  complementary resources have the luxury of waiting</a:t>
            </a:r>
            <a:endParaRPr lang="en-GB" altLang="en-US" sz="1800">
              <a:cs typeface="Simplified Arabic" pitchFamily="18" charset="-78"/>
            </a:endParaRPr>
          </a:p>
        </p:txBody>
      </p:sp>
      <p:cxnSp>
        <p:nvCxnSpPr>
          <p:cNvPr id="25" name="Straight Arrow Connector 24"/>
          <p:cNvCxnSpPr>
            <a:stCxn id="15370" idx="3"/>
            <a:endCxn id="15371" idx="1"/>
          </p:cNvCxnSpPr>
          <p:nvPr/>
        </p:nvCxnSpPr>
        <p:spPr>
          <a:xfrm>
            <a:off x="4007643" y="3631051"/>
            <a:ext cx="90011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4907756" y="5064564"/>
            <a:ext cx="3205162" cy="3683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800"/>
              <a:t>If so, advantages in leadership?</a:t>
            </a:r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707231" y="4926451"/>
            <a:ext cx="3300412" cy="646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How important are complementary resources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007643" y="5248714"/>
            <a:ext cx="90011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4384675" y="575578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50C2C-56C3-4186-9EAA-2573AEB9B73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0" y="160338"/>
            <a:ext cx="9144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Uncertainty and Risk Management in Tech-Based Industries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95400" y="4606105"/>
            <a:ext cx="2924175" cy="150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600" b="1" dirty="0">
                <a:latin typeface="+mj-lt"/>
                <a:cs typeface="Arial" pitchFamily="34" charset="0"/>
              </a:rPr>
              <a:t>Flexibility</a:t>
            </a:r>
          </a:p>
          <a:p>
            <a:pPr marL="285750" indent="-285750" defTabSz="762000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  <a:cs typeface="Arial" pitchFamily="34" charset="0"/>
              </a:rPr>
              <a:t>Keep options open</a:t>
            </a:r>
          </a:p>
          <a:p>
            <a:pPr marL="285750" indent="-285750" defTabSz="762000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  <a:cs typeface="Arial" pitchFamily="34" charset="0"/>
              </a:rPr>
              <a:t>Use speed of response to 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       adapt quickly to new 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       information</a:t>
            </a:r>
          </a:p>
          <a:p>
            <a:pPr marL="285750" indent="-285750" defTabSz="762000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  <a:cs typeface="Arial" pitchFamily="34" charset="0"/>
              </a:rPr>
              <a:t>Learn from mistakes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20688" y="1332680"/>
            <a:ext cx="1651000" cy="889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n-US" sz="1600" b="1" dirty="0">
                <a:latin typeface="+mj-lt"/>
                <a:cs typeface="Arial" pitchFamily="34" charset="0"/>
              </a:rPr>
              <a:t>Sources of</a:t>
            </a:r>
            <a:endParaRPr lang="en-GB" sz="1600" b="1" dirty="0">
              <a:latin typeface="+mj-lt"/>
              <a:cs typeface="Arial" pitchFamily="34" charset="0"/>
            </a:endParaRPr>
          </a:p>
          <a:p>
            <a:pPr algn="ctr" defTabSz="762000" eaLnBrk="0" hangingPunct="0">
              <a:defRPr/>
            </a:pPr>
            <a:r>
              <a:rPr lang="en-GB" sz="1600" b="1" dirty="0">
                <a:latin typeface="+mj-lt"/>
                <a:cs typeface="Arial" pitchFamily="34" charset="0"/>
              </a:rPr>
              <a:t>uncertainty</a:t>
            </a:r>
            <a:endParaRPr 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632075" y="689743"/>
            <a:ext cx="1752600" cy="76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Technological</a:t>
            </a:r>
          </a:p>
          <a:p>
            <a:pPr algn="ctr"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uncertainty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841875" y="570680"/>
            <a:ext cx="3554413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Selection process for standards and 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dominant designs emerge is complex 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and difficult to predict, e.g. future of 3G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841875" y="1713680"/>
            <a:ext cx="3554413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Customer acceptance and adoption rates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of innovations notoriously difficult to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 predict, e.g. PC, Xerox copier, Walkman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632075" y="1786705"/>
            <a:ext cx="1752600" cy="76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Market</a:t>
            </a:r>
          </a:p>
          <a:p>
            <a:pPr algn="ctr"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uncertainty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46075" y="3577405"/>
            <a:ext cx="1981200" cy="889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n-US" sz="1600" b="1" dirty="0">
                <a:latin typeface="+mj-lt"/>
                <a:cs typeface="Arial" pitchFamily="34" charset="0"/>
              </a:rPr>
              <a:t>S</a:t>
            </a:r>
            <a:r>
              <a:rPr lang="en-GB" sz="1600" b="1" dirty="0">
                <a:latin typeface="+mj-lt"/>
                <a:cs typeface="Arial" pitchFamily="34" charset="0"/>
              </a:rPr>
              <a:t>Strategies  </a:t>
            </a:r>
            <a:r>
              <a:rPr lang="en-US" sz="1600" b="1" dirty="0">
                <a:latin typeface="+mj-lt"/>
                <a:cs typeface="Arial" pitchFamily="34" charset="0"/>
              </a:rPr>
              <a:t>f</a:t>
            </a:r>
            <a:r>
              <a:rPr lang="en-GB" sz="1600" b="1" dirty="0">
                <a:latin typeface="+mj-lt"/>
                <a:cs typeface="Arial" pitchFamily="34" charset="0"/>
              </a:rPr>
              <a:t>or</a:t>
            </a:r>
          </a:p>
          <a:p>
            <a:pPr algn="ctr" defTabSz="762000" eaLnBrk="0" hangingPunct="0">
              <a:defRPr/>
            </a:pPr>
            <a:r>
              <a:rPr lang="en-GB" sz="1600" b="1" dirty="0">
                <a:latin typeface="+mj-lt"/>
                <a:cs typeface="Arial" pitchFamily="34" charset="0"/>
              </a:rPr>
              <a:t>managing risk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708275" y="2747143"/>
            <a:ext cx="47244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Cooperating with lead users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 </a:t>
            </a:r>
            <a:r>
              <a:rPr lang="en-US" sz="1600" dirty="0">
                <a:latin typeface="+mj-lt"/>
                <a:cs typeface="Arial" pitchFamily="34" charset="0"/>
              </a:rPr>
              <a:t>early identification of customer requirements </a:t>
            </a:r>
          </a:p>
          <a:p>
            <a:pPr marL="571500" lvl="1" defTabSz="762000" eaLnBrk="0" hangingPunct="0">
              <a:lnSpc>
                <a:spcPct val="90000"/>
              </a:lnSpc>
              <a:buFontTx/>
              <a:buChar char="–"/>
              <a:defRPr/>
            </a:pPr>
            <a:r>
              <a:rPr lang="en-US" sz="1600" dirty="0">
                <a:latin typeface="+mj-lt"/>
                <a:cs typeface="Arial" pitchFamily="34" charset="0"/>
              </a:rPr>
              <a:t>assistance in new product development 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994275" y="3729805"/>
            <a:ext cx="3259138" cy="1752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762000" eaLnBrk="0" hangingPunct="0">
              <a:defRPr/>
            </a:pPr>
            <a:r>
              <a:rPr lang="en-GB" sz="1600" b="1" dirty="0">
                <a:latin typeface="+mj-lt"/>
                <a:cs typeface="Arial" pitchFamily="34" charset="0"/>
              </a:rPr>
              <a:t>Limiting risk exposure</a:t>
            </a:r>
          </a:p>
          <a:p>
            <a:pPr marL="285750" indent="-285750" defTabSz="762000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  <a:cs typeface="Arial" pitchFamily="34" charset="0"/>
              </a:rPr>
              <a:t>Avoid major capital commitments 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      (e.g. lease don’t buy)</a:t>
            </a:r>
          </a:p>
          <a:p>
            <a:pPr marL="285750" indent="-285750" defTabSz="762000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  <a:cs typeface="Arial" pitchFamily="34" charset="0"/>
              </a:rPr>
              <a:t>Outsource</a:t>
            </a:r>
          </a:p>
          <a:p>
            <a:pPr marL="285750" indent="-285750" defTabSz="762000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  <a:cs typeface="Arial" pitchFamily="34" charset="0"/>
              </a:rPr>
              <a:t>Alliances to access other firms’ </a:t>
            </a:r>
          </a:p>
          <a:p>
            <a:pPr defTabSz="762000" eaLnBrk="0" hangingPunct="0">
              <a:defRPr/>
            </a:pPr>
            <a:r>
              <a:rPr lang="en-GB" sz="1600" dirty="0">
                <a:latin typeface="+mj-lt"/>
                <a:cs typeface="Arial" pitchFamily="34" charset="0"/>
              </a:rPr>
              <a:t>      resources &amp; capabilities</a:t>
            </a:r>
          </a:p>
          <a:p>
            <a:pPr marL="285750" indent="-285750" defTabSz="762000" eaLnBrk="0" hangingPunct="0">
              <a:buFont typeface="Arial" pitchFamily="34" charset="0"/>
              <a:buChar char="•"/>
              <a:defRPr/>
            </a:pPr>
            <a:r>
              <a:rPr lang="en-GB" sz="1600" dirty="0">
                <a:latin typeface="+mj-lt"/>
                <a:cs typeface="Arial" pitchFamily="34" charset="0"/>
              </a:rPr>
              <a:t>Keep debt low 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17" idx="3"/>
            <a:endCxn id="24" idx="1"/>
          </p:cNvCxnSpPr>
          <p:nvPr/>
        </p:nvCxnSpPr>
        <p:spPr>
          <a:xfrm>
            <a:off x="2071688" y="1777180"/>
            <a:ext cx="560387" cy="3905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8" idx="3"/>
            <a:endCxn id="19" idx="1"/>
          </p:cNvCxnSpPr>
          <p:nvPr/>
        </p:nvCxnSpPr>
        <p:spPr>
          <a:xfrm flipV="1">
            <a:off x="4384675" y="1065980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4" idx="3"/>
            <a:endCxn id="20" idx="1"/>
          </p:cNvCxnSpPr>
          <p:nvPr/>
        </p:nvCxnSpPr>
        <p:spPr>
          <a:xfrm>
            <a:off x="4384675" y="2167705"/>
            <a:ext cx="457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6" idx="3"/>
            <a:endCxn id="28" idx="1"/>
          </p:cNvCxnSpPr>
          <p:nvPr/>
        </p:nvCxnSpPr>
        <p:spPr>
          <a:xfrm flipV="1">
            <a:off x="2327275" y="3166243"/>
            <a:ext cx="381000" cy="855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6" idx="3"/>
            <a:endCxn id="16" idx="0"/>
          </p:cNvCxnSpPr>
          <p:nvPr/>
        </p:nvCxnSpPr>
        <p:spPr>
          <a:xfrm>
            <a:off x="2327275" y="4021905"/>
            <a:ext cx="430213" cy="584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Arrow Connector 9216"/>
          <p:cNvCxnSpPr>
            <a:stCxn id="26" idx="3"/>
            <a:endCxn id="30" idx="1"/>
          </p:cNvCxnSpPr>
          <p:nvPr/>
        </p:nvCxnSpPr>
        <p:spPr>
          <a:xfrm>
            <a:off x="2327275" y="4021905"/>
            <a:ext cx="2667000" cy="584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Straight Arrow Connector 9221"/>
          <p:cNvCxnSpPr>
            <a:stCxn id="17" idx="3"/>
            <a:endCxn id="18" idx="1"/>
          </p:cNvCxnSpPr>
          <p:nvPr/>
        </p:nvCxnSpPr>
        <p:spPr>
          <a:xfrm flipV="1">
            <a:off x="2071688" y="1070743"/>
            <a:ext cx="560387" cy="7064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7462" y="563765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BA51-BBB6-42C8-A222-509EDCFA27E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340" y="821176"/>
            <a:ext cx="79248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Emergence of a dominant design paradigm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+mn-cs"/>
              </a:rPr>
              <a:t>Model T in autos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+mn-cs"/>
              </a:rPr>
              <a:t>IBM 360 in mainframes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+mn-cs"/>
              </a:rPr>
              <a:t>Douglas DC3 in passenger aircraft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Emergence of technical standards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+mn-cs"/>
              </a:rPr>
              <a:t>Emerge in industries where they are </a:t>
            </a:r>
            <a:r>
              <a:rPr lang="en-GB" sz="2400" b="1" dirty="0">
                <a:latin typeface="+mj-lt"/>
                <a:cs typeface="+mn-cs"/>
              </a:rPr>
              <a:t>network extremities</a:t>
            </a:r>
            <a:endParaRPr lang="en-GB" sz="2400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Entrenchment of the dominant designs and technical standards</a:t>
            </a:r>
            <a:r>
              <a:rPr lang="en-GB" sz="2400" dirty="0">
                <a:latin typeface="+mj-lt"/>
                <a:cs typeface="+mn-cs"/>
              </a:rPr>
              <a:t>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+mn-cs"/>
              </a:rPr>
              <a:t>Learning effects: Incremental improvement of the dominant design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+mn-cs"/>
              </a:rPr>
              <a:t>Switching costs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j-lt"/>
                <a:cs typeface="+mn-cs"/>
              </a:rPr>
              <a:t>Need for coordinated action by multiple players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51423" y="16033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Emergence of Standards</a:t>
            </a:r>
          </a:p>
        </p:txBody>
      </p:sp>
    </p:spTree>
    <p:extLst>
      <p:ext uri="{BB962C8B-B14F-4D97-AF65-F5344CB8AC3E}">
        <p14:creationId xmlns:p14="http://schemas.microsoft.com/office/powerpoint/2010/main" val="1392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72455-3289-4709-83E9-C15FC67BC10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89" y="549275"/>
            <a:ext cx="7924800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User linkages, e.g.: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j-lt"/>
                <a:cs typeface="+mn-cs"/>
              </a:rPr>
              <a:t>Telephone systems – Only value of telephone is connection to other users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j-lt"/>
                <a:cs typeface="+mn-cs"/>
              </a:rPr>
              <a:t>Online auction – Value of auction depends on number of buyers and sellers participating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j-lt"/>
                <a:cs typeface="+mn-cs"/>
              </a:rPr>
              <a:t>Smartphones – Same platform with the biggest user base (currently Android) attracts the most applications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j-lt"/>
                <a:cs typeface="+mn-cs"/>
              </a:rPr>
              <a:t>Also </a:t>
            </a:r>
            <a:r>
              <a:rPr lang="en-GB" sz="2200" b="1" dirty="0">
                <a:latin typeface="+mj-lt"/>
                <a:cs typeface="+mn-cs"/>
              </a:rPr>
              <a:t>social identification</a:t>
            </a:r>
            <a:r>
              <a:rPr lang="en-GB" sz="2200" dirty="0">
                <a:latin typeface="+mj-lt"/>
                <a:cs typeface="+mn-cs"/>
              </a:rPr>
              <a:t> – The desire to conform encourages us to listen to the same music, watch the same TV shows and wear the same clothes as those with whom we identify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Availability of complementary products, e.g.: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j-lt"/>
                <a:cs typeface="+mn-cs"/>
              </a:rPr>
              <a:t>Most PC applications software Written for Windows, not Mac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j-lt"/>
                <a:cs typeface="+mn-cs"/>
              </a:rPr>
              <a:t>In economy autos, easier to get parts and repair for a Ford Focus or Honda Accord than a Kia, Proton or Lamborghini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Economizing on switching costs, e.g.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j-lt"/>
                <a:cs typeface="+mn-cs"/>
              </a:rPr>
              <a:t>Office software (Microsoft Office vs. Lotus SmartSuite)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840608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Sources of Network Externalities</a:t>
            </a:r>
          </a:p>
        </p:txBody>
      </p:sp>
    </p:spTree>
    <p:extLst>
      <p:ext uri="{BB962C8B-B14F-4D97-AF65-F5344CB8AC3E}">
        <p14:creationId xmlns:p14="http://schemas.microsoft.com/office/powerpoint/2010/main" val="26497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ED49D-B976-4F8C-8596-EACD1C4B567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824843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Companies that Own Technical Standards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12782"/>
              </p:ext>
            </p:extLst>
          </p:nvPr>
        </p:nvGraphicFramePr>
        <p:xfrm>
          <a:off x="0" y="630238"/>
          <a:ext cx="9144000" cy="620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662"/>
                <a:gridCol w="4613173"/>
                <a:gridCol w="2465165"/>
              </a:tblGrid>
              <a:tr h="37079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Company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Product Category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Standard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Microsoft 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PC operating systems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Windows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Intel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PC microprocessors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X86 series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Sony/Philips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Compact disks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CD-ROM format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ARM (Holdings)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Microprocessors</a:t>
                      </a:r>
                      <a:r>
                        <a:rPr lang="en-GB" sz="1600" baseline="0" dirty="0" smtClean="0"/>
                        <a:t> for mobile devices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ARM architecture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Oracle Corporation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Programming language for web apps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Java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Rockwell</a:t>
                      </a:r>
                      <a:r>
                        <a:rPr lang="en-GB" sz="1600" baseline="0" dirty="0" smtClean="0"/>
                        <a:t> &amp; 3Com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56K modems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V90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Qualcomm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Digital cellular</a:t>
                      </a:r>
                      <a:r>
                        <a:rPr lang="en-GB" sz="1600" baseline="0" dirty="0" smtClean="0"/>
                        <a:t> wireless communication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CDMA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5791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Adobe Systems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Common file</a:t>
                      </a:r>
                      <a:r>
                        <a:rPr lang="en-GB" sz="1600" baseline="0" dirty="0" smtClean="0"/>
                        <a:t> formats for creating and viewing documents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Acrobat Portable Document Format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Adobe</a:t>
                      </a:r>
                      <a:r>
                        <a:rPr lang="en-GB" sz="1600" baseline="0" dirty="0" smtClean="0"/>
                        <a:t> Systems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Web page animation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Adobe Flash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5791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Adobe Systems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Page description language for document printing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PostScript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5791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Bosch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Antilock braking system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ABS &amp; TCS (Traction</a:t>
                      </a:r>
                      <a:r>
                        <a:rPr lang="en-GB" sz="1600" baseline="0" dirty="0" smtClean="0"/>
                        <a:t> Control System)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IMAX</a:t>
                      </a:r>
                      <a:r>
                        <a:rPr lang="en-GB" sz="1600" baseline="0" dirty="0" smtClean="0"/>
                        <a:t> Corporation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Motion picture</a:t>
                      </a:r>
                      <a:r>
                        <a:rPr lang="en-GB" sz="1600" baseline="0" dirty="0" smtClean="0"/>
                        <a:t> filming/projection system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IMAX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Apple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Music downloading system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iTunes/iPod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352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Sony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 definition DVD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Blu-ray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  <a:tr h="37079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NTT DoCoMo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Mobile</a:t>
                      </a:r>
                      <a:r>
                        <a:rPr lang="en-GB" sz="1600" baseline="0" dirty="0" smtClean="0"/>
                        <a:t> phone payment system in Japan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Osaifu-Keitai</a:t>
                      </a:r>
                      <a:endParaRPr lang="en-GB" sz="1600" dirty="0"/>
                    </a:p>
                  </a:txBody>
                  <a:tcPr marL="91453" marR="91453"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55575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60375" y="6523038"/>
            <a:ext cx="20574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21320-682C-44BB-83BF-E43DA168300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D8660-6BD0-47A5-BC92-9FE8DD147E2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0" y="16033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Sources of Network Externalities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30175" y="562237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821487" y="2239961"/>
            <a:ext cx="18796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n-US" sz="2000" i="1" dirty="0">
                <a:solidFill>
                  <a:schemeClr val="accent3">
                    <a:lumMod val="25000"/>
                  </a:schemeClr>
                </a:solidFill>
                <a:latin typeface="+mj-lt"/>
                <a:cs typeface="+mn-cs"/>
              </a:rPr>
              <a:t>Maximize </a:t>
            </a:r>
          </a:p>
          <a:p>
            <a:pPr algn="ctr" defTabSz="762000" eaLnBrk="0" hangingPunct="0">
              <a:defRPr/>
            </a:pPr>
            <a:r>
              <a:rPr lang="en-US" sz="2000" i="1" dirty="0">
                <a:solidFill>
                  <a:schemeClr val="accent3">
                    <a:lumMod val="25000"/>
                  </a:schemeClr>
                </a:solidFill>
                <a:latin typeface="+mj-lt"/>
                <a:cs typeface="+mn-cs"/>
              </a:rPr>
              <a:t>value </a:t>
            </a:r>
            <a:endParaRPr lang="en-GB" sz="2000" i="1" dirty="0">
              <a:solidFill>
                <a:schemeClr val="accent3">
                  <a:lumMod val="25000"/>
                </a:schemeClr>
              </a:solidFill>
              <a:latin typeface="+mj-lt"/>
              <a:cs typeface="+mn-cs"/>
            </a:endParaRPr>
          </a:p>
          <a:p>
            <a:pPr algn="ctr" defTabSz="762000" eaLnBrk="0" hangingPunct="0">
              <a:defRPr/>
            </a:pPr>
            <a:r>
              <a:rPr lang="en-US" sz="2000" i="1" dirty="0">
                <a:solidFill>
                  <a:schemeClr val="accent3">
                    <a:lumMod val="25000"/>
                  </a:schemeClr>
                </a:solidFill>
                <a:latin typeface="+mj-lt"/>
                <a:cs typeface="+mn-cs"/>
              </a:rPr>
              <a:t>appropriation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30175" y="2314575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sz="2000" i="1" dirty="0">
                <a:solidFill>
                  <a:schemeClr val="accent3">
                    <a:lumMod val="2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Maximize market acceptance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550987" y="3525836"/>
            <a:ext cx="548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93762" y="3675061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1600" b="1">
                <a:solidFill>
                  <a:schemeClr val="tx1"/>
                </a:solidFill>
                <a:latin typeface="Univers" charset="0"/>
              </a:defRPr>
            </a:lvl1pPr>
            <a:lvl2pPr marL="742950" indent="-285750" defTabSz="762000">
              <a:defRPr sz="1600" b="1">
                <a:solidFill>
                  <a:schemeClr val="tx1"/>
                </a:solidFill>
                <a:latin typeface="Univers" charset="0"/>
              </a:defRPr>
            </a:lvl2pPr>
            <a:lvl3pPr marL="11430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3pPr>
            <a:lvl4pPr marL="16002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4pPr>
            <a:lvl5pPr marL="20574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9pPr>
          </a:lstStyle>
          <a:p>
            <a:pPr algn="ctr" eaLnBrk="0" hangingPunct="0">
              <a:defRPr/>
            </a:pPr>
            <a:r>
              <a:rPr lang="en-US" sz="3200" dirty="0">
                <a:solidFill>
                  <a:schemeClr val="accent3">
                    <a:lumMod val="25000"/>
                  </a:schemeClr>
                </a:solidFill>
                <a:latin typeface="+mj-lt"/>
                <a:cs typeface="+mn-cs"/>
              </a:rPr>
              <a:t>LOOSE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459537" y="3675061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1600" b="1">
                <a:solidFill>
                  <a:schemeClr val="tx1"/>
                </a:solidFill>
                <a:latin typeface="Univers" charset="0"/>
              </a:defRPr>
            </a:lvl1pPr>
            <a:lvl2pPr marL="742950" indent="-285750" defTabSz="762000">
              <a:defRPr sz="1600" b="1">
                <a:solidFill>
                  <a:schemeClr val="tx1"/>
                </a:solidFill>
                <a:latin typeface="Univers" charset="0"/>
              </a:defRPr>
            </a:lvl2pPr>
            <a:lvl3pPr marL="11430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3pPr>
            <a:lvl4pPr marL="16002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4pPr>
            <a:lvl5pPr marL="20574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9pPr>
          </a:lstStyle>
          <a:p>
            <a:pPr algn="ctr" eaLnBrk="0" hangingPunct="0">
              <a:defRPr/>
            </a:pPr>
            <a:r>
              <a:rPr lang="en-US" sz="3200" dirty="0">
                <a:solidFill>
                  <a:schemeClr val="accent3">
                    <a:lumMod val="25000"/>
                  </a:schemeClr>
                </a:solidFill>
                <a:latin typeface="+mj-lt"/>
                <a:cs typeface="+mn-cs"/>
              </a:rPr>
              <a:t>TIGHT</a:t>
            </a: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3836987" y="2616199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5360987" y="2692399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863850" y="4125911"/>
            <a:ext cx="973137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defTabSz="762000">
              <a:defRPr sz="1600" b="1">
                <a:solidFill>
                  <a:schemeClr val="tx1"/>
                </a:solidFill>
                <a:latin typeface="Univers" charset="0"/>
              </a:defRPr>
            </a:lvl1pPr>
            <a:lvl2pPr marL="742950" indent="-285750" defTabSz="762000">
              <a:defRPr sz="1600" b="1">
                <a:solidFill>
                  <a:schemeClr val="tx1"/>
                </a:solidFill>
                <a:latin typeface="Univers" charset="0"/>
              </a:defRPr>
            </a:lvl2pPr>
            <a:lvl3pPr marL="11430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3pPr>
            <a:lvl4pPr marL="16002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4pPr>
            <a:lvl5pPr marL="20574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9pPr>
          </a:lstStyle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IBM-PC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208587" y="4137024"/>
            <a:ext cx="809625" cy="708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defTabSz="762000">
              <a:defRPr sz="1600" b="1">
                <a:solidFill>
                  <a:schemeClr val="tx1"/>
                </a:solidFill>
                <a:latin typeface="Univers" charset="0"/>
              </a:defRPr>
            </a:lvl1pPr>
            <a:lvl2pPr marL="742950" indent="-285750" defTabSz="762000">
              <a:defRPr sz="1600" b="1">
                <a:solidFill>
                  <a:schemeClr val="tx1"/>
                </a:solidFill>
                <a:latin typeface="Univers" charset="0"/>
              </a:defRPr>
            </a:lvl2pPr>
            <a:lvl3pPr marL="11430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3pPr>
            <a:lvl4pPr marL="16002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4pPr>
            <a:lvl5pPr marL="20574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9pPr>
          </a:lstStyle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Apple</a:t>
            </a:r>
          </a:p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Mac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3455987" y="3592511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5570537" y="3592511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919662" y="2270124"/>
            <a:ext cx="1120775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Betamax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519487" y="2239961"/>
            <a:ext cx="620713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defTabSz="762000">
              <a:defRPr sz="1600" b="1">
                <a:solidFill>
                  <a:schemeClr val="tx1"/>
                </a:solidFill>
                <a:latin typeface="Univers" charset="0"/>
              </a:defRPr>
            </a:lvl1pPr>
            <a:lvl2pPr marL="742950" indent="-285750" defTabSz="762000">
              <a:defRPr sz="1600" b="1">
                <a:solidFill>
                  <a:schemeClr val="tx1"/>
                </a:solidFill>
                <a:latin typeface="Univers" charset="0"/>
              </a:defRPr>
            </a:lvl2pPr>
            <a:lvl3pPr marL="11430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3pPr>
            <a:lvl4pPr marL="16002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4pPr>
            <a:lvl5pPr marL="2057400" indent="-228600" defTabSz="762000">
              <a:defRPr sz="1600" b="1">
                <a:solidFill>
                  <a:schemeClr val="tx1"/>
                </a:solidFill>
                <a:latin typeface="Univers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Univers" charset="0"/>
              </a:defRPr>
            </a:lvl9pPr>
          </a:lstStyle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VHS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2863850" y="1703386"/>
            <a:ext cx="34163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Video Cassette Recorders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2995612" y="4857749"/>
            <a:ext cx="2751138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Personal Computers</a:t>
            </a:r>
          </a:p>
        </p:txBody>
      </p:sp>
    </p:spTree>
    <p:extLst>
      <p:ext uri="{BB962C8B-B14F-4D97-AF65-F5344CB8AC3E}">
        <p14:creationId xmlns:p14="http://schemas.microsoft.com/office/powerpoint/2010/main" val="25863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77765" y="1052513"/>
            <a:ext cx="7924800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b="1" dirty="0">
                <a:latin typeface="+mj-lt"/>
                <a:cs typeface="+mn-cs"/>
              </a:rPr>
              <a:t>Determine the potential for standards emergence </a:t>
            </a:r>
            <a:r>
              <a:rPr lang="en-GB" sz="2600" dirty="0">
                <a:latin typeface="+mj-lt"/>
                <a:cs typeface="+mn-cs"/>
              </a:rPr>
              <a:t>– Analyze network extremities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b="1" dirty="0">
                <a:latin typeface="+mj-lt"/>
                <a:cs typeface="+mn-cs"/>
              </a:rPr>
              <a:t>Assemble allies </a:t>
            </a:r>
            <a:r>
              <a:rPr lang="en-GB" sz="2600" dirty="0">
                <a:latin typeface="+mj-lt"/>
                <a:cs typeface="+mn-cs"/>
              </a:rPr>
              <a:t>– Enlist partners (customers, complementors, competitors) to build a bandwagon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b="1" dirty="0">
                <a:latin typeface="+mj-lt"/>
                <a:cs typeface="+mn-cs"/>
              </a:rPr>
              <a:t>Pre-empt the market </a:t>
            </a:r>
            <a:r>
              <a:rPr lang="en-GB" sz="2600" dirty="0">
                <a:latin typeface="+mj-lt"/>
                <a:cs typeface="+mn-cs"/>
              </a:rPr>
              <a:t>– Build user base quickly: enter early, attract key customers, adopt penetration marketing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b="1" dirty="0">
                <a:latin typeface="+mj-lt"/>
                <a:cs typeface="+mn-cs"/>
              </a:rPr>
              <a:t>Manage expectations </a:t>
            </a:r>
            <a:r>
              <a:rPr lang="en-GB" sz="2600" dirty="0">
                <a:latin typeface="+mj-lt"/>
                <a:cs typeface="+mn-cs"/>
              </a:rPr>
              <a:t>– Use launch and pre-launch publicity and promotion to convince the market that you will be the winner</a:t>
            </a: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746015" y="16033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Fighting Standards War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7462" y="55894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27422-9C02-4EB3-B540-9E496CBEDA8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93421" y="1270657"/>
            <a:ext cx="79248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dirty="0">
                <a:latin typeface="+mj-lt"/>
                <a:cs typeface="+mn-cs"/>
              </a:rPr>
              <a:t>How can the winner sustain  the standard?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Don’t fall behind on technology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Ensure backward compatibility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Meet the treat of disruptive technology by offering customers a migration path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+mn-cs"/>
              </a:rPr>
              <a:t>Reinforce standard with other resources – e.g. brand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dirty="0">
                <a:latin typeface="+mj-lt"/>
                <a:cs typeface="+mn-cs"/>
              </a:rPr>
              <a:t>What if you’re a loser?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600" dirty="0">
                <a:latin typeface="+mj-lt"/>
                <a:cs typeface="+mn-cs"/>
              </a:rPr>
              <a:t>Ensure compatibility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lphaLcParenR"/>
              <a:defRPr/>
            </a:pPr>
            <a:r>
              <a:rPr lang="en-GB" sz="2600" dirty="0">
                <a:latin typeface="+mj-lt"/>
                <a:cs typeface="+mn-cs"/>
              </a:rPr>
              <a:t>Go for niche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619892" y="302309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Fighting Standards War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55575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3140E-8236-465D-BC02-540F0A8990A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0" y="569135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E1785-C865-4386-A857-BEE3AE79E6F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846138" y="7937"/>
            <a:ext cx="7956550" cy="11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300" b="1" dirty="0">
                <a:solidFill>
                  <a:srgbClr val="4F86B2"/>
                </a:solidFill>
              </a:rPr>
              <a:t>The Characteristics of “Operations” &amp; “Innovating” Organizations</a:t>
            </a:r>
          </a:p>
        </p:txBody>
      </p:sp>
      <p:pic>
        <p:nvPicPr>
          <p:cNvPr id="2355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093787"/>
            <a:ext cx="7589837" cy="45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98374" y="1118312"/>
            <a:ext cx="79248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Cross-functional </a:t>
            </a:r>
            <a:r>
              <a:rPr lang="en-US" sz="2400" dirty="0">
                <a:latin typeface="+mj-lt"/>
                <a:cs typeface="Arial" pitchFamily="34" charset="0"/>
              </a:rPr>
              <a:t>new product development  teams—highly effective in integrating with specialized functional knowledge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Product champions - Provide the direction and motivation needed to link invention with commercialization, drive integration, and counteract organizational inertia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Buying innovation — If start-ups are best at initiating innovation and established companies are rich in complementary resources — Innovation most effective where the latter acquire the former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Open innovation — The sharing of ideas and technical know-how among firms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cs typeface="Arial" pitchFamily="34" charset="0"/>
              </a:rPr>
              <a:t>Corporate incubators — Specialized business development units within established firms</a:t>
            </a:r>
            <a:endParaRPr lang="en-GB" sz="2400" dirty="0">
              <a:latin typeface="+mj-lt"/>
              <a:cs typeface="+mn-cs"/>
            </a:endParaRP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Organizational Initiatives to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Stimulate Innovation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793312" y="618084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C0EEF-BDC7-4931-913B-D61122D4399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87450" y="-14288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4F86B2"/>
                </a:solidFill>
              </a:rPr>
              <a:t>Technology-Based Industries &amp; the Management of Innovation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57848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D3F42-99B2-4A63-974F-38EB1B20927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1125538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8525" y="1404938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277938" y="2492375"/>
            <a:ext cx="77755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Competitive advantage in technology-intensive industries</a:t>
            </a:r>
            <a:br>
              <a:rPr lang="en-GB" altLang="en-US" sz="2600"/>
            </a:br>
            <a:endParaRPr lang="en-GB" altLang="en-US" sz="26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Strategies to exploit innovation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GB" altLang="en-US" sz="26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Competing for standards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GB" altLang="en-US" sz="26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Implementing technology strategy</a:t>
            </a:r>
            <a:endParaRPr lang="en-GB" altLang="en-US" sz="2200"/>
          </a:p>
        </p:txBody>
      </p:sp>
    </p:spTree>
    <p:extLst>
      <p:ext uri="{BB962C8B-B14F-4D97-AF65-F5344CB8AC3E}">
        <p14:creationId xmlns:p14="http://schemas.microsoft.com/office/powerpoint/2010/main" val="7327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0" y="568407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63421-9386-4EA2-81DB-D5BE9A05091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887906" y="364084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Development of Technology: Knowledge Generation to Diffusion</a:t>
            </a:r>
          </a:p>
        </p:txBody>
      </p:sp>
      <p:pic>
        <p:nvPicPr>
          <p:cNvPr id="41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4" y="1916113"/>
            <a:ext cx="75676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7462" y="577866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B5365-B0CE-4D10-BC67-CA720F87C67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872139" y="160338"/>
            <a:ext cx="7956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Compressing the Technology Cycle: Shorter Lags Between Knowledge Generation and Commercialization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80768"/>
              </p:ext>
            </p:extLst>
          </p:nvPr>
        </p:nvGraphicFramePr>
        <p:xfrm>
          <a:off x="835792" y="1702676"/>
          <a:ext cx="7489826" cy="3868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965"/>
                <a:gridCol w="2318966"/>
                <a:gridCol w="1224299"/>
                <a:gridCol w="1224299"/>
                <a:gridCol w="1224297"/>
              </a:tblGrid>
              <a:tr h="6633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Basic Knowledge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First Patents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Product Launch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Imitation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</a:tr>
              <a:tr h="63999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Jet Engines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17</a:t>
                      </a:r>
                      <a:r>
                        <a:rPr lang="en-GB" sz="1800" baseline="30000" dirty="0" smtClean="0"/>
                        <a:t>th</a:t>
                      </a:r>
                      <a:r>
                        <a:rPr lang="en-GB" sz="1800" dirty="0" smtClean="0"/>
                        <a:t> century Newtonian physics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1930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1957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1959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</a:tr>
              <a:tr h="63999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Xerography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Late 19</a:t>
                      </a:r>
                      <a:r>
                        <a:rPr lang="en-GB" sz="1800" baseline="30000" dirty="0" smtClean="0"/>
                        <a:t>th</a:t>
                      </a:r>
                      <a:r>
                        <a:rPr lang="en-GB" sz="1800" baseline="0" dirty="0" smtClean="0"/>
                        <a:t>, early 20</a:t>
                      </a:r>
                      <a:r>
                        <a:rPr lang="en-GB" sz="1800" baseline="30000" dirty="0" smtClean="0"/>
                        <a:t>th</a:t>
                      </a:r>
                      <a:r>
                        <a:rPr lang="en-GB" sz="1800" baseline="0" dirty="0" smtClean="0"/>
                        <a:t> centuries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1940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1958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1974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</a:tr>
              <a:tr h="63999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Fuzzy Logic Controllers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1960s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1981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1987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1988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</a:tr>
              <a:tr h="91429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Automobile Satellite</a:t>
                      </a:r>
                      <a:r>
                        <a:rPr lang="en-GB" sz="1800" baseline="0" dirty="0" smtClean="0"/>
                        <a:t> Navigation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Late 1950s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Early 1960s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1998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2002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</a:tr>
              <a:tr h="37066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MP3 Players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Early 1990s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1994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1997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1999</a:t>
                      </a:r>
                      <a:endParaRPr lang="en-GB" sz="1800" dirty="0"/>
                    </a:p>
                  </a:txBody>
                  <a:tcPr marL="91452" marR="91452" marT="45697" marB="45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6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7462" y="56530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1E0C4-8019-4653-8865-E4E89581EFF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685800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Appropriation of Value: How are the Benefits from Innovation Distributed?</a:t>
            </a: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sp>
        <p:nvSpPr>
          <p:cNvPr id="6152" name="Oval 6"/>
          <p:cNvSpPr>
            <a:spLocks noChangeArrowheads="1"/>
          </p:cNvSpPr>
          <p:nvPr/>
        </p:nvSpPr>
        <p:spPr bwMode="auto">
          <a:xfrm>
            <a:off x="1946166" y="1665288"/>
            <a:ext cx="4445000" cy="39878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2743200" y="2751138"/>
            <a:ext cx="19050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4" name="Line 8"/>
          <p:cNvSpPr>
            <a:spLocks noChangeShapeType="1"/>
          </p:cNvSpPr>
          <p:nvPr/>
        </p:nvSpPr>
        <p:spPr bwMode="auto">
          <a:xfrm flipH="1">
            <a:off x="2720975" y="3846513"/>
            <a:ext cx="1876425" cy="1012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5" name="Line 9"/>
          <p:cNvSpPr>
            <a:spLocks noChangeShapeType="1"/>
          </p:cNvSpPr>
          <p:nvPr/>
        </p:nvSpPr>
        <p:spPr bwMode="auto">
          <a:xfrm>
            <a:off x="4600575" y="3846513"/>
            <a:ext cx="1241425" cy="1546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 flipV="1">
            <a:off x="4598988" y="3736975"/>
            <a:ext cx="2232025" cy="123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359275" y="2744788"/>
            <a:ext cx="1192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Customers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671763" y="3659188"/>
            <a:ext cx="105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Suppliers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652838" y="4573588"/>
            <a:ext cx="15335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Imitators and other “followers”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389563" y="4116388"/>
            <a:ext cx="1114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Innovator</a:t>
            </a:r>
          </a:p>
        </p:txBody>
      </p:sp>
      <p:sp>
        <p:nvSpPr>
          <p:cNvPr id="61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 sz="2000">
              <a:latin typeface="Arial" charset="0"/>
            </a:endParaRPr>
          </a:p>
        </p:txBody>
      </p:sp>
      <p:sp>
        <p:nvSpPr>
          <p:cNvPr id="61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73025" y="565254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1C90-D15D-4429-B391-EF762323F8F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720725" y="332554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Development of Technology: Knowledge Generation to Diffusion</a:t>
            </a:r>
          </a:p>
        </p:txBody>
      </p:sp>
      <p:sp>
        <p:nvSpPr>
          <p:cNvPr id="7175" name="TextBox 17"/>
          <p:cNvSpPr txBox="1">
            <a:spLocks noChangeArrowheads="1"/>
          </p:cNvSpPr>
          <p:nvPr/>
        </p:nvSpPr>
        <p:spPr bwMode="auto">
          <a:xfrm>
            <a:off x="720725" y="2847045"/>
            <a:ext cx="1223963" cy="923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Profits from Innovation</a:t>
            </a:r>
          </a:p>
        </p:txBody>
      </p:sp>
      <p:sp>
        <p:nvSpPr>
          <p:cNvPr id="7176" name="TextBox 17"/>
          <p:cNvSpPr txBox="1">
            <a:spLocks noChangeArrowheads="1"/>
          </p:cNvSpPr>
          <p:nvPr/>
        </p:nvSpPr>
        <p:spPr bwMode="auto">
          <a:xfrm>
            <a:off x="2881313" y="2200933"/>
            <a:ext cx="2016125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Value of the Innovation</a:t>
            </a:r>
          </a:p>
        </p:txBody>
      </p:sp>
      <p:sp>
        <p:nvSpPr>
          <p:cNvPr id="7177" name="TextBox 17"/>
          <p:cNvSpPr txBox="1">
            <a:spLocks noChangeArrowheads="1"/>
          </p:cNvSpPr>
          <p:nvPr/>
        </p:nvSpPr>
        <p:spPr bwMode="auto">
          <a:xfrm>
            <a:off x="2881313" y="3770970"/>
            <a:ext cx="2016125" cy="12001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Innovator’s ability to appropriate the value of the innovation</a:t>
            </a:r>
          </a:p>
        </p:txBody>
      </p:sp>
      <p:cxnSp>
        <p:nvCxnSpPr>
          <p:cNvPr id="3" name="Straight Arrow Connector 2"/>
          <p:cNvCxnSpPr>
            <a:stCxn id="7175" idx="3"/>
            <a:endCxn id="7176" idx="1"/>
          </p:cNvCxnSpPr>
          <p:nvPr/>
        </p:nvCxnSpPr>
        <p:spPr>
          <a:xfrm flipV="1">
            <a:off x="1944688" y="2523195"/>
            <a:ext cx="936625" cy="7858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17"/>
          <p:cNvSpPr txBox="1">
            <a:spLocks noChangeArrowheads="1"/>
          </p:cNvSpPr>
          <p:nvPr/>
        </p:nvSpPr>
        <p:spPr bwMode="auto">
          <a:xfrm>
            <a:off x="5976938" y="2062820"/>
            <a:ext cx="2017712" cy="9223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1800"/>
              <a:t>Legal protection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Complementary Resources</a:t>
            </a:r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5976938" y="3909083"/>
            <a:ext cx="2017712" cy="9223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1800"/>
              <a:t>Imitability of the technology 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Lead time</a:t>
            </a:r>
          </a:p>
        </p:txBody>
      </p:sp>
      <p:cxnSp>
        <p:nvCxnSpPr>
          <p:cNvPr id="20" name="Straight Arrow Connector 19"/>
          <p:cNvCxnSpPr>
            <a:stCxn id="7175" idx="3"/>
            <a:endCxn id="7177" idx="1"/>
          </p:cNvCxnSpPr>
          <p:nvPr/>
        </p:nvCxnSpPr>
        <p:spPr>
          <a:xfrm>
            <a:off x="1944688" y="3309008"/>
            <a:ext cx="936625" cy="10620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176" idx="3"/>
            <a:endCxn id="7179" idx="1"/>
          </p:cNvCxnSpPr>
          <p:nvPr/>
        </p:nvCxnSpPr>
        <p:spPr>
          <a:xfrm>
            <a:off x="4897438" y="2523195"/>
            <a:ext cx="10795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177" idx="3"/>
            <a:endCxn id="7180" idx="1"/>
          </p:cNvCxnSpPr>
          <p:nvPr/>
        </p:nvCxnSpPr>
        <p:spPr>
          <a:xfrm flipV="1">
            <a:off x="4897438" y="4371045"/>
            <a:ext cx="10795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7462" y="571664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3BC97-D22D-4FB4-A27B-93771EFC9A2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389" y="1168018"/>
            <a:ext cx="7924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j-lt"/>
                <a:cs typeface="+mn-cs"/>
              </a:rPr>
              <a:t>Patents</a:t>
            </a:r>
            <a:r>
              <a:rPr lang="en-GB" sz="2400" dirty="0">
                <a:latin typeface="+mj-lt"/>
                <a:cs typeface="+mn-cs"/>
              </a:rPr>
              <a:t> – Exclusive rights to a new product process, substance or design</a:t>
            </a:r>
            <a:endParaRPr lang="en-GB" sz="2400" b="1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j-lt"/>
                <a:cs typeface="+mn-cs"/>
              </a:rPr>
              <a:t>Copyrights</a:t>
            </a:r>
            <a:r>
              <a:rPr lang="en-GB" sz="2400" dirty="0">
                <a:latin typeface="+mj-lt"/>
                <a:cs typeface="+mn-cs"/>
              </a:rPr>
              <a:t> – Exclusive rights to artistic, dramatic and musical works</a:t>
            </a:r>
            <a:endParaRPr lang="en-GB" sz="2400" b="1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j-lt"/>
                <a:cs typeface="+mn-cs"/>
              </a:rPr>
              <a:t>Trademarks</a:t>
            </a:r>
            <a:r>
              <a:rPr lang="en-GB" sz="2400" dirty="0">
                <a:latin typeface="+mj-lt"/>
                <a:cs typeface="+mn-cs"/>
              </a:rPr>
              <a:t> – Exclusive rights to words, symbols or other marks to distinguish goods and services; trademarks are registered with the Patent Office</a:t>
            </a:r>
            <a:endParaRPr lang="en-GB" sz="2400" b="1" dirty="0">
              <a:latin typeface="+mj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j-lt"/>
                <a:cs typeface="+mn-cs"/>
              </a:rPr>
              <a:t>Trade Secrets</a:t>
            </a:r>
            <a:r>
              <a:rPr lang="en-GB" sz="2400" dirty="0">
                <a:latin typeface="+mj-lt"/>
                <a:cs typeface="+mn-cs"/>
              </a:rPr>
              <a:t> – Protection of chemical formulae, recipes and industrial processes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  <a:cs typeface="+mn-cs"/>
              </a:rPr>
              <a:t>Also, </a:t>
            </a:r>
            <a:r>
              <a:rPr lang="en-GB" sz="2400" b="1" dirty="0">
                <a:latin typeface="+mj-lt"/>
                <a:cs typeface="+mn-cs"/>
              </a:rPr>
              <a:t>private contracts </a:t>
            </a:r>
            <a:r>
              <a:rPr lang="en-GB" sz="2400" dirty="0">
                <a:latin typeface="+mj-lt"/>
                <a:cs typeface="+mn-cs"/>
              </a:rPr>
              <a:t>between firms and between a firm and its employees can restrict the transfer of technology and know how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601389" y="300831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Legal Protection of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2176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285476" y="609654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42508-6A63-4761-A426-6A53321B32A1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859605" y="147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Complementary Resources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9605" y="5311611"/>
            <a:ext cx="7391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Bargaining power of owners of complementary resources depends upon whether complementary resources are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generic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specialized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922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64" y="615950"/>
            <a:ext cx="59594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6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1242</Words>
  <Application>Microsoft Office PowerPoint</Application>
  <PresentationFormat>Apresentação na tela (4:3)</PresentationFormat>
  <Paragraphs>285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                 Chapter 9 Technology-Based Industries &amp; the Management of Innovation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59</cp:revision>
  <dcterms:created xsi:type="dcterms:W3CDTF">2015-02-26T17:46:44Z</dcterms:created>
  <dcterms:modified xsi:type="dcterms:W3CDTF">2016-02-12T16:51:36Z</dcterms:modified>
</cp:coreProperties>
</file>