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5"/>
  </p:notesMasterIdLst>
  <p:sldIdLst>
    <p:sldId id="373" r:id="rId3"/>
    <p:sldId id="374" r:id="rId4"/>
    <p:sldId id="424" r:id="rId5"/>
    <p:sldId id="480" r:id="rId6"/>
    <p:sldId id="377" r:id="rId7"/>
    <p:sldId id="378" r:id="rId8"/>
    <p:sldId id="379" r:id="rId9"/>
    <p:sldId id="380" r:id="rId10"/>
    <p:sldId id="381" r:id="rId11"/>
    <p:sldId id="382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81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55E"/>
    <a:srgbClr val="BF5D38"/>
    <a:srgbClr val="530101"/>
    <a:srgbClr val="A67063"/>
    <a:srgbClr val="E3CDA4"/>
    <a:srgbClr val="665657"/>
    <a:srgbClr val="9A2E22"/>
    <a:srgbClr val="006666"/>
    <a:srgbClr val="6D3500"/>
    <a:srgbClr val="480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9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21B16-DC0B-43C4-9EEB-80D668A8D3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F31FF9-3089-4346-89FE-3659790CEC8A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pt-BR" sz="3200" dirty="0"/>
            <a:t>Suponha que uma empresa deseje investir em uma fábrica de um produto XYW. O investimento é completamente irreversível. Suponha ainda que a fábrica possa ser construída instantaneamente com um investimento de R$ 1.600 e que venha a produzir uma unidade do produto por ano, a um custo de operação nulo. </a:t>
          </a:r>
        </a:p>
      </dgm:t>
    </dgm:pt>
    <dgm:pt modelId="{F162F9C4-004A-49C5-AAE7-6BFA4795862A}" type="parTrans" cxnId="{56C0EA89-43DD-482B-B853-9EE54B8307A6}">
      <dgm:prSet/>
      <dgm:spPr/>
      <dgm:t>
        <a:bodyPr/>
        <a:lstStyle/>
        <a:p>
          <a:endParaRPr lang="pt-BR" sz="3200"/>
        </a:p>
      </dgm:t>
    </dgm:pt>
    <dgm:pt modelId="{035055DE-DEEF-4C16-892F-72181B62469D}" type="sibTrans" cxnId="{56C0EA89-43DD-482B-B853-9EE54B8307A6}">
      <dgm:prSet/>
      <dgm:spPr/>
      <dgm:t>
        <a:bodyPr/>
        <a:lstStyle/>
        <a:p>
          <a:endParaRPr lang="pt-BR" sz="3200"/>
        </a:p>
      </dgm:t>
    </dgm:pt>
    <dgm:pt modelId="{DC8F3120-43ED-4F8D-A488-5C412BE79AEF}" type="pres">
      <dgm:prSet presAssocID="{3F221B16-DC0B-43C4-9EEB-80D668A8D3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F9A838-1CDE-45A6-894B-176B0EC3BF34}" type="pres">
      <dgm:prSet presAssocID="{DFF31FF9-3089-4346-89FE-3659790CEC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638509-C767-4F35-AB28-9668DD5A6454}" type="presOf" srcId="{3F221B16-DC0B-43C4-9EEB-80D668A8D38F}" destId="{DC8F3120-43ED-4F8D-A488-5C412BE79AEF}" srcOrd="0" destOrd="0" presId="urn:microsoft.com/office/officeart/2005/8/layout/vList2"/>
    <dgm:cxn modelId="{1476A9B7-A503-408F-8DF2-7405183EF960}" type="presOf" srcId="{DFF31FF9-3089-4346-89FE-3659790CEC8A}" destId="{C9F9A838-1CDE-45A6-894B-176B0EC3BF34}" srcOrd="0" destOrd="0" presId="urn:microsoft.com/office/officeart/2005/8/layout/vList2"/>
    <dgm:cxn modelId="{56C0EA89-43DD-482B-B853-9EE54B8307A6}" srcId="{3F221B16-DC0B-43C4-9EEB-80D668A8D38F}" destId="{DFF31FF9-3089-4346-89FE-3659790CEC8A}" srcOrd="0" destOrd="0" parTransId="{F162F9C4-004A-49C5-AAE7-6BFA4795862A}" sibTransId="{035055DE-DEEF-4C16-892F-72181B62469D}"/>
    <dgm:cxn modelId="{6144BDA5-3A30-4E55-8211-194E932A1307}" type="presParOf" srcId="{DC8F3120-43ED-4F8D-A488-5C412BE79AEF}" destId="{C9F9A838-1CDE-45A6-894B-176B0EC3BF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B84F6-212E-40DF-AE3E-68149AFBE8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A07DE2-A1B4-4879-8C79-865FC7E7007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pt-BR" sz="3200" dirty="0"/>
            <a:t>“A utilização das técnicas tradicionais [de avaliação de projetos] tende a subavaliar certos investimentos, principalmente aqueles que tenham as características de timing, irreversibilidade e incerteza, podendo conduzir a resultados que comprometeriam a introdução de projetos que gerariam resultados significativos para o empreendedor e colocando em risco a sobrevivência da empresa.”</a:t>
          </a:r>
        </a:p>
        <a:p>
          <a:pPr algn="r"/>
          <a:r>
            <a:rPr lang="pt-BR" sz="3200" dirty="0"/>
            <a:t>(Santos &amp; Pamplona, 2005)</a:t>
          </a:r>
        </a:p>
      </dgm:t>
    </dgm:pt>
    <dgm:pt modelId="{E764277B-8906-493B-874C-926206592AF5}" type="parTrans" cxnId="{398C130C-568A-4E9B-AB62-FDA80B1B516D}">
      <dgm:prSet/>
      <dgm:spPr/>
      <dgm:t>
        <a:bodyPr/>
        <a:lstStyle/>
        <a:p>
          <a:endParaRPr lang="pt-BR" sz="3200"/>
        </a:p>
      </dgm:t>
    </dgm:pt>
    <dgm:pt modelId="{E3B89068-980E-4780-9087-45C16742A9F3}" type="sibTrans" cxnId="{398C130C-568A-4E9B-AB62-FDA80B1B516D}">
      <dgm:prSet/>
      <dgm:spPr/>
      <dgm:t>
        <a:bodyPr/>
        <a:lstStyle/>
        <a:p>
          <a:endParaRPr lang="pt-BR" sz="3200"/>
        </a:p>
      </dgm:t>
    </dgm:pt>
    <dgm:pt modelId="{0114352E-06DD-42DB-B6E3-68AABA8C2174}" type="pres">
      <dgm:prSet presAssocID="{780B84F6-212E-40DF-AE3E-68149AFBE8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BFF27A9-D1B2-4912-A92A-800F4BCF13D6}" type="pres">
      <dgm:prSet presAssocID="{B7A07DE2-A1B4-4879-8C79-865FC7E70076}" presName="hierRoot1" presStyleCnt="0">
        <dgm:presLayoutVars>
          <dgm:hierBranch val="init"/>
        </dgm:presLayoutVars>
      </dgm:prSet>
      <dgm:spPr/>
    </dgm:pt>
    <dgm:pt modelId="{ED5C3658-C1F6-4653-8107-EB6126F3326C}" type="pres">
      <dgm:prSet presAssocID="{B7A07DE2-A1B4-4879-8C79-865FC7E70076}" presName="rootComposite1" presStyleCnt="0"/>
      <dgm:spPr/>
    </dgm:pt>
    <dgm:pt modelId="{C94E4CC1-D014-4E33-ABA9-8EC6385DB181}" type="pres">
      <dgm:prSet presAssocID="{B7A07DE2-A1B4-4879-8C79-865FC7E70076}" presName="rootText1" presStyleLbl="node0" presStyleIdx="0" presStyleCnt="1" custScaleX="156635" custScaleY="1719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9804606-1A1B-4DA6-8AFC-73EA99C01419}" type="pres">
      <dgm:prSet presAssocID="{B7A07DE2-A1B4-4879-8C79-865FC7E7007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D714400-4A16-4F8F-B54D-80F045F19522}" type="pres">
      <dgm:prSet presAssocID="{B7A07DE2-A1B4-4879-8C79-865FC7E70076}" presName="hierChild2" presStyleCnt="0"/>
      <dgm:spPr/>
    </dgm:pt>
    <dgm:pt modelId="{3E36A23F-CC15-4077-B992-0EF6C9BD9402}" type="pres">
      <dgm:prSet presAssocID="{B7A07DE2-A1B4-4879-8C79-865FC7E70076}" presName="hierChild3" presStyleCnt="0"/>
      <dgm:spPr/>
    </dgm:pt>
  </dgm:ptLst>
  <dgm:cxnLst>
    <dgm:cxn modelId="{780F032A-B74A-4B70-98B3-B72A8960B388}" type="presOf" srcId="{780B84F6-212E-40DF-AE3E-68149AFBE875}" destId="{0114352E-06DD-42DB-B6E3-68AABA8C2174}" srcOrd="0" destOrd="0" presId="urn:microsoft.com/office/officeart/2005/8/layout/orgChart1"/>
    <dgm:cxn modelId="{DED810C2-5C21-445A-868B-E8ABACA42D13}" type="presOf" srcId="{B7A07DE2-A1B4-4879-8C79-865FC7E70076}" destId="{39804606-1A1B-4DA6-8AFC-73EA99C01419}" srcOrd="1" destOrd="0" presId="urn:microsoft.com/office/officeart/2005/8/layout/orgChart1"/>
    <dgm:cxn modelId="{67502617-34A2-404A-982D-56AB8BCB8D3A}" type="presOf" srcId="{B7A07DE2-A1B4-4879-8C79-865FC7E70076}" destId="{C94E4CC1-D014-4E33-ABA9-8EC6385DB181}" srcOrd="0" destOrd="0" presId="urn:microsoft.com/office/officeart/2005/8/layout/orgChart1"/>
    <dgm:cxn modelId="{398C130C-568A-4E9B-AB62-FDA80B1B516D}" srcId="{780B84F6-212E-40DF-AE3E-68149AFBE875}" destId="{B7A07DE2-A1B4-4879-8C79-865FC7E70076}" srcOrd="0" destOrd="0" parTransId="{E764277B-8906-493B-874C-926206592AF5}" sibTransId="{E3B89068-980E-4780-9087-45C16742A9F3}"/>
    <dgm:cxn modelId="{12183955-6075-4822-A98C-06302A75F946}" type="presParOf" srcId="{0114352E-06DD-42DB-B6E3-68AABA8C2174}" destId="{8BFF27A9-D1B2-4912-A92A-800F4BCF13D6}" srcOrd="0" destOrd="0" presId="urn:microsoft.com/office/officeart/2005/8/layout/orgChart1"/>
    <dgm:cxn modelId="{C30CF44F-EEA4-4256-93DD-43C1E905C233}" type="presParOf" srcId="{8BFF27A9-D1B2-4912-A92A-800F4BCF13D6}" destId="{ED5C3658-C1F6-4653-8107-EB6126F3326C}" srcOrd="0" destOrd="0" presId="urn:microsoft.com/office/officeart/2005/8/layout/orgChart1"/>
    <dgm:cxn modelId="{7D832297-CEF2-4517-96C1-E843278E62E4}" type="presParOf" srcId="{ED5C3658-C1F6-4653-8107-EB6126F3326C}" destId="{C94E4CC1-D014-4E33-ABA9-8EC6385DB181}" srcOrd="0" destOrd="0" presId="urn:microsoft.com/office/officeart/2005/8/layout/orgChart1"/>
    <dgm:cxn modelId="{089858C4-5DC2-4F7E-A30E-A08321B6AB7D}" type="presParOf" srcId="{ED5C3658-C1F6-4653-8107-EB6126F3326C}" destId="{39804606-1A1B-4DA6-8AFC-73EA99C01419}" srcOrd="1" destOrd="0" presId="urn:microsoft.com/office/officeart/2005/8/layout/orgChart1"/>
    <dgm:cxn modelId="{09432D68-8884-4500-AB86-6F9A4268368B}" type="presParOf" srcId="{8BFF27A9-D1B2-4912-A92A-800F4BCF13D6}" destId="{3D714400-4A16-4F8F-B54D-80F045F19522}" srcOrd="1" destOrd="0" presId="urn:microsoft.com/office/officeart/2005/8/layout/orgChart1"/>
    <dgm:cxn modelId="{170AE929-F04D-4BC3-A209-81E191577049}" type="presParOf" srcId="{8BFF27A9-D1B2-4912-A92A-800F4BCF13D6}" destId="{3E36A23F-CC15-4077-B992-0EF6C9BD94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2A05C7-0781-424C-A2D3-1CD409C0581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8DF8268-E283-44C6-B16A-A1237CBB9CD6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pt-BR" dirty="0"/>
            <a:t>Instrumento contratual que dá ao seu </a:t>
          </a:r>
          <a:r>
            <a:rPr lang="pt-BR" dirty="0" smtClean="0"/>
            <a:t>          detentor </a:t>
          </a:r>
          <a:r>
            <a:rPr lang="pt-BR" dirty="0"/>
            <a:t>ou comprador o direito, ou o dever, dependendo  do tipo de contrato, de comprar (opção de compra ou </a:t>
          </a:r>
          <a:r>
            <a:rPr lang="pt-BR" dirty="0" err="1"/>
            <a:t>call</a:t>
          </a:r>
          <a:r>
            <a:rPr lang="pt-BR" dirty="0"/>
            <a:t> </a:t>
          </a:r>
          <a:r>
            <a:rPr lang="pt-BR" dirty="0" err="1"/>
            <a:t>option</a:t>
          </a:r>
          <a:r>
            <a:rPr lang="pt-BR" dirty="0"/>
            <a:t>), ou de vender (opção de venda ou </a:t>
          </a:r>
          <a:r>
            <a:rPr lang="pt-BR" dirty="0" err="1"/>
            <a:t>put</a:t>
          </a:r>
          <a:r>
            <a:rPr lang="pt-BR" dirty="0"/>
            <a:t> </a:t>
          </a:r>
          <a:r>
            <a:rPr lang="pt-BR" dirty="0" err="1"/>
            <a:t>option</a:t>
          </a:r>
          <a:r>
            <a:rPr lang="pt-BR" dirty="0"/>
            <a:t>), bem determinado pelo preço acordado na efetivação do contrato (preço de exercício).  </a:t>
          </a:r>
        </a:p>
        <a:p>
          <a:pPr algn="ctr"/>
          <a:r>
            <a:rPr lang="pt-BR" dirty="0"/>
            <a:t>                                                </a:t>
          </a:r>
          <a:r>
            <a:rPr lang="pt-BR" dirty="0" smtClean="0"/>
            <a:t>(</a:t>
          </a:r>
          <a:r>
            <a:rPr lang="pt-BR" dirty="0"/>
            <a:t>Hull, 1995)</a:t>
          </a:r>
        </a:p>
      </dgm:t>
    </dgm:pt>
    <dgm:pt modelId="{E5C06A6C-0EEF-48BA-B349-C520CE211AB5}" type="parTrans" cxnId="{FFF7DC77-0CD5-4B73-A51B-A060F62E5F1E}">
      <dgm:prSet/>
      <dgm:spPr/>
      <dgm:t>
        <a:bodyPr/>
        <a:lstStyle/>
        <a:p>
          <a:endParaRPr lang="pt-BR"/>
        </a:p>
      </dgm:t>
    </dgm:pt>
    <dgm:pt modelId="{5A8FA734-9F3F-497A-9C8F-F1542CCF0449}" type="sibTrans" cxnId="{FFF7DC77-0CD5-4B73-A51B-A060F62E5F1E}">
      <dgm:prSet/>
      <dgm:spPr/>
      <dgm:t>
        <a:bodyPr/>
        <a:lstStyle/>
        <a:p>
          <a:endParaRPr lang="pt-BR"/>
        </a:p>
      </dgm:t>
    </dgm:pt>
    <dgm:pt modelId="{B5C3E00F-8CEC-4ACE-82BF-8B966F796D50}" type="pres">
      <dgm:prSet presAssocID="{492A05C7-0781-424C-A2D3-1CD409C058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2A0FD7-D3A7-4459-85A0-C747D9C0C3CF}" type="pres">
      <dgm:prSet presAssocID="{48DF8268-E283-44C6-B16A-A1237CBB9CD6}" presName="parTxOnly" presStyleLbl="node1" presStyleIdx="0" presStyleCnt="1" custScaleY="114464" custLinFactNeighborX="-69" custLinFactNeighborY="69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4BBB1F-2A53-40A2-8E08-D0902A4E49E3}" type="presOf" srcId="{492A05C7-0781-424C-A2D3-1CD409C05817}" destId="{B5C3E00F-8CEC-4ACE-82BF-8B966F796D50}" srcOrd="0" destOrd="0" presId="urn:microsoft.com/office/officeart/2005/8/layout/hChevron3"/>
    <dgm:cxn modelId="{10AED267-CBA7-4D31-8D4B-3817DBFACD7F}" type="presOf" srcId="{48DF8268-E283-44C6-B16A-A1237CBB9CD6}" destId="{E32A0FD7-D3A7-4459-85A0-C747D9C0C3CF}" srcOrd="0" destOrd="0" presId="urn:microsoft.com/office/officeart/2005/8/layout/hChevron3"/>
    <dgm:cxn modelId="{FFF7DC77-0CD5-4B73-A51B-A060F62E5F1E}" srcId="{492A05C7-0781-424C-A2D3-1CD409C05817}" destId="{48DF8268-E283-44C6-B16A-A1237CBB9CD6}" srcOrd="0" destOrd="0" parTransId="{E5C06A6C-0EEF-48BA-B349-C520CE211AB5}" sibTransId="{5A8FA734-9F3F-497A-9C8F-F1542CCF0449}"/>
    <dgm:cxn modelId="{485113B7-BDCA-48F5-A02A-94E2B8FD1281}" type="presParOf" srcId="{B5C3E00F-8CEC-4ACE-82BF-8B966F796D50}" destId="{E32A0FD7-D3A7-4459-85A0-C747D9C0C3C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8B509E-908B-48CB-A25F-3063A31FEE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522DDB-A686-47CE-81EA-420BD0197571}">
      <dgm:prSet custT="1"/>
      <dgm:spPr>
        <a:solidFill>
          <a:srgbClr val="530101"/>
        </a:solidFill>
      </dgm:spPr>
      <dgm:t>
        <a:bodyPr/>
        <a:lstStyle/>
        <a:p>
          <a:r>
            <a:rPr lang="pt-BR" sz="3200" dirty="0"/>
            <a:t>Uma opção real é o direito mas não a obrigação, de empreender uma ação a um custo pré-determinado (preço de exercício) por um período previamente estabelecido, que seria a vida da opção.</a:t>
          </a:r>
        </a:p>
      </dgm:t>
    </dgm:pt>
    <dgm:pt modelId="{5A17F2F0-36C2-4AE3-A918-51A4739F79F3}" type="parTrans" cxnId="{F921372E-FAAC-412F-8F56-76A69A317251}">
      <dgm:prSet/>
      <dgm:spPr/>
      <dgm:t>
        <a:bodyPr/>
        <a:lstStyle/>
        <a:p>
          <a:endParaRPr lang="pt-BR" sz="3200"/>
        </a:p>
      </dgm:t>
    </dgm:pt>
    <dgm:pt modelId="{54F8EA10-D75B-488A-B68D-772039A0238D}" type="sibTrans" cxnId="{F921372E-FAAC-412F-8F56-76A69A317251}">
      <dgm:prSet/>
      <dgm:spPr/>
      <dgm:t>
        <a:bodyPr/>
        <a:lstStyle/>
        <a:p>
          <a:endParaRPr lang="pt-BR" sz="3200"/>
        </a:p>
      </dgm:t>
    </dgm:pt>
    <dgm:pt modelId="{A28C351A-682A-4CA4-8C19-8C2991A5FF6A}" type="pres">
      <dgm:prSet presAssocID="{7E8B509E-908B-48CB-A25F-3063A31FEE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708E223-5363-4E67-86BF-5D3AED910972}" type="pres">
      <dgm:prSet presAssocID="{90522DDB-A686-47CE-81EA-420BD0197571}" presName="root" presStyleCnt="0"/>
      <dgm:spPr/>
    </dgm:pt>
    <dgm:pt modelId="{2336F5F9-1A89-4386-AFB1-BE06CF38990F}" type="pres">
      <dgm:prSet presAssocID="{90522DDB-A686-47CE-81EA-420BD0197571}" presName="rootComposite" presStyleCnt="0"/>
      <dgm:spPr/>
    </dgm:pt>
    <dgm:pt modelId="{5D933EE1-8F9E-4940-B6A7-B5EA4F5057CE}" type="pres">
      <dgm:prSet presAssocID="{90522DDB-A686-47CE-81EA-420BD0197571}" presName="rootText" presStyleLbl="node1" presStyleIdx="0" presStyleCnt="1" custScaleX="196927" custScaleY="108414"/>
      <dgm:spPr/>
      <dgm:t>
        <a:bodyPr/>
        <a:lstStyle/>
        <a:p>
          <a:endParaRPr lang="pt-BR"/>
        </a:p>
      </dgm:t>
    </dgm:pt>
    <dgm:pt modelId="{3E3F69E3-7B10-49C2-BE85-AAC9B24E2B31}" type="pres">
      <dgm:prSet presAssocID="{90522DDB-A686-47CE-81EA-420BD0197571}" presName="rootConnector" presStyleLbl="node1" presStyleIdx="0" presStyleCnt="1"/>
      <dgm:spPr/>
      <dgm:t>
        <a:bodyPr/>
        <a:lstStyle/>
        <a:p>
          <a:endParaRPr lang="pt-BR"/>
        </a:p>
      </dgm:t>
    </dgm:pt>
    <dgm:pt modelId="{097F81FA-4FDB-4E84-B0AA-5737BA30230E}" type="pres">
      <dgm:prSet presAssocID="{90522DDB-A686-47CE-81EA-420BD0197571}" presName="childShape" presStyleCnt="0"/>
      <dgm:spPr/>
    </dgm:pt>
  </dgm:ptLst>
  <dgm:cxnLst>
    <dgm:cxn modelId="{33DF271A-A3D1-42EA-B79D-D0BE62456A82}" type="presOf" srcId="{7E8B509E-908B-48CB-A25F-3063A31FEEB7}" destId="{A28C351A-682A-4CA4-8C19-8C2991A5FF6A}" srcOrd="0" destOrd="0" presId="urn:microsoft.com/office/officeart/2005/8/layout/hierarchy3"/>
    <dgm:cxn modelId="{F921372E-FAAC-412F-8F56-76A69A317251}" srcId="{7E8B509E-908B-48CB-A25F-3063A31FEEB7}" destId="{90522DDB-A686-47CE-81EA-420BD0197571}" srcOrd="0" destOrd="0" parTransId="{5A17F2F0-36C2-4AE3-A918-51A4739F79F3}" sibTransId="{54F8EA10-D75B-488A-B68D-772039A0238D}"/>
    <dgm:cxn modelId="{1ACC7E3C-E36F-4979-A471-4734EAB01FD6}" type="presOf" srcId="{90522DDB-A686-47CE-81EA-420BD0197571}" destId="{3E3F69E3-7B10-49C2-BE85-AAC9B24E2B31}" srcOrd="1" destOrd="0" presId="urn:microsoft.com/office/officeart/2005/8/layout/hierarchy3"/>
    <dgm:cxn modelId="{34A9086B-F11B-45CD-9575-C55F8D209F90}" type="presOf" srcId="{90522DDB-A686-47CE-81EA-420BD0197571}" destId="{5D933EE1-8F9E-4940-B6A7-B5EA4F5057CE}" srcOrd="0" destOrd="0" presId="urn:microsoft.com/office/officeart/2005/8/layout/hierarchy3"/>
    <dgm:cxn modelId="{6FF98D74-8E84-4796-83DC-D7511CFCC31A}" type="presParOf" srcId="{A28C351A-682A-4CA4-8C19-8C2991A5FF6A}" destId="{E708E223-5363-4E67-86BF-5D3AED910972}" srcOrd="0" destOrd="0" presId="urn:microsoft.com/office/officeart/2005/8/layout/hierarchy3"/>
    <dgm:cxn modelId="{039B5EA4-4150-4DA1-9999-098FD490F35C}" type="presParOf" srcId="{E708E223-5363-4E67-86BF-5D3AED910972}" destId="{2336F5F9-1A89-4386-AFB1-BE06CF38990F}" srcOrd="0" destOrd="0" presId="urn:microsoft.com/office/officeart/2005/8/layout/hierarchy3"/>
    <dgm:cxn modelId="{08129646-C2FA-44E4-A34F-D6D94BA69864}" type="presParOf" srcId="{2336F5F9-1A89-4386-AFB1-BE06CF38990F}" destId="{5D933EE1-8F9E-4940-B6A7-B5EA4F5057CE}" srcOrd="0" destOrd="0" presId="urn:microsoft.com/office/officeart/2005/8/layout/hierarchy3"/>
    <dgm:cxn modelId="{A988A903-A352-408A-A311-656413B81541}" type="presParOf" srcId="{2336F5F9-1A89-4386-AFB1-BE06CF38990F}" destId="{3E3F69E3-7B10-49C2-BE85-AAC9B24E2B31}" srcOrd="1" destOrd="0" presId="urn:microsoft.com/office/officeart/2005/8/layout/hierarchy3"/>
    <dgm:cxn modelId="{5875CFD5-05B3-4392-A7B1-5F5B30D6B427}" type="presParOf" srcId="{E708E223-5363-4E67-86BF-5D3AED910972}" destId="{097F81FA-4FDB-4E84-B0AA-5737BA30230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9A838-1CDE-45A6-894B-176B0EC3BF34}">
      <dsp:nvSpPr>
        <dsp:cNvPr id="0" name=""/>
        <dsp:cNvSpPr/>
      </dsp:nvSpPr>
      <dsp:spPr>
        <a:xfrm>
          <a:off x="0" y="1231"/>
          <a:ext cx="8610600" cy="355716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Suponha que uma empresa deseje investir em uma fábrica de um produto XYW. O investimento é completamente irreversível. Suponha ainda que a fábrica possa ser construída instantaneamente com um investimento de R$ 1.600 e que venha a produzir uma unidade do produto por ano, a um custo de operação nulo. </a:t>
          </a:r>
        </a:p>
      </dsp:txBody>
      <dsp:txXfrm>
        <a:off x="173646" y="174877"/>
        <a:ext cx="8263308" cy="3209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E4CC1-D014-4E33-ABA9-8EC6385DB181}">
      <dsp:nvSpPr>
        <dsp:cNvPr id="0" name=""/>
        <dsp:cNvSpPr/>
      </dsp:nvSpPr>
      <dsp:spPr>
        <a:xfrm>
          <a:off x="8250" y="11293"/>
          <a:ext cx="8619498" cy="4730034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“A utilização das técnicas tradicionais [de avaliação de projetos] tende a subavaliar certos investimentos, principalmente aqueles que tenham as características de timing, irreversibilidade e incerteza, podendo conduzir a resultados que comprometeriam a introdução de projetos que gerariam resultados significativos para o empreendedor e colocando em risco a sobrevivência da empresa.”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(Santos &amp; Pamplona, 2005)</a:t>
          </a:r>
        </a:p>
      </dsp:txBody>
      <dsp:txXfrm>
        <a:off x="8250" y="11293"/>
        <a:ext cx="8619498" cy="4730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A0FD7-D3A7-4459-85A0-C747D9C0C3CF}">
      <dsp:nvSpPr>
        <dsp:cNvPr id="0" name=""/>
        <dsp:cNvSpPr/>
      </dsp:nvSpPr>
      <dsp:spPr>
        <a:xfrm>
          <a:off x="0" y="3860"/>
          <a:ext cx="8627566" cy="3950183"/>
        </a:xfrm>
        <a:prstGeom prst="homePlate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Instrumento contratual que dá ao seu </a:t>
          </a:r>
          <a:r>
            <a:rPr lang="pt-BR" sz="3000" kern="1200" dirty="0" smtClean="0"/>
            <a:t>          detentor </a:t>
          </a:r>
          <a:r>
            <a:rPr lang="pt-BR" sz="3000" kern="1200" dirty="0"/>
            <a:t>ou comprador o direito, ou o dever, dependendo  do tipo de contrato, de comprar (opção de compra ou </a:t>
          </a:r>
          <a:r>
            <a:rPr lang="pt-BR" sz="3000" kern="1200" dirty="0" err="1"/>
            <a:t>call</a:t>
          </a:r>
          <a:r>
            <a:rPr lang="pt-BR" sz="3000" kern="1200" dirty="0"/>
            <a:t> </a:t>
          </a:r>
          <a:r>
            <a:rPr lang="pt-BR" sz="3000" kern="1200" dirty="0" err="1"/>
            <a:t>option</a:t>
          </a:r>
          <a:r>
            <a:rPr lang="pt-BR" sz="3000" kern="1200" dirty="0"/>
            <a:t>), ou de vender (opção de venda ou </a:t>
          </a:r>
          <a:r>
            <a:rPr lang="pt-BR" sz="3000" kern="1200" dirty="0" err="1"/>
            <a:t>put</a:t>
          </a:r>
          <a:r>
            <a:rPr lang="pt-BR" sz="3000" kern="1200" dirty="0"/>
            <a:t> </a:t>
          </a:r>
          <a:r>
            <a:rPr lang="pt-BR" sz="3000" kern="1200" dirty="0" err="1"/>
            <a:t>option</a:t>
          </a:r>
          <a:r>
            <a:rPr lang="pt-BR" sz="3000" kern="1200" dirty="0"/>
            <a:t>), bem determinado pelo preço acordado na efetivação do contrato (preço de exercício). 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                                                </a:t>
          </a:r>
          <a:r>
            <a:rPr lang="pt-BR" sz="3000" kern="1200" dirty="0" smtClean="0"/>
            <a:t>(</a:t>
          </a:r>
          <a:r>
            <a:rPr lang="pt-BR" sz="3000" kern="1200" dirty="0"/>
            <a:t>Hull, 1995)</a:t>
          </a:r>
        </a:p>
      </dsp:txBody>
      <dsp:txXfrm>
        <a:off x="0" y="3860"/>
        <a:ext cx="7640020" cy="3950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33EE1-8F9E-4940-B6A7-B5EA4F5057CE}">
      <dsp:nvSpPr>
        <dsp:cNvPr id="0" name=""/>
        <dsp:cNvSpPr/>
      </dsp:nvSpPr>
      <dsp:spPr>
        <a:xfrm>
          <a:off x="8250" y="767640"/>
          <a:ext cx="8653366" cy="2381964"/>
        </a:xfrm>
        <a:prstGeom prst="roundRect">
          <a:avLst>
            <a:gd name="adj" fmla="val 10000"/>
          </a:avLst>
        </a:prstGeom>
        <a:solidFill>
          <a:srgbClr val="530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Uma opção real é o direito mas não a obrigação, de empreender uma ação a um custo pré-determinado (preço de exercício) por um período previamente estabelecido, que seria a vida da opção.</a:t>
          </a:r>
        </a:p>
      </dsp:txBody>
      <dsp:txXfrm>
        <a:off x="78015" y="837405"/>
        <a:ext cx="8513836" cy="2242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F4E69-2766-4EFD-BF58-6C83F69E97CC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AD9A2-3B90-4908-A6E9-1496A87E5F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83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1B9353E-D7EF-411D-9F63-CFBE0415C5D3}" type="slidenum">
              <a:rPr lang="pt-BR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66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4616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8EA11ED-92BE-47EE-B38E-0F8B14357CC0}" type="slidenum">
              <a:rPr lang="pt-BR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8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8EA11ED-92BE-47EE-B38E-0F8B14357CC0}" type="slidenum">
              <a:rPr lang="pt-BR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07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8EA11ED-92BE-47EE-B38E-0F8B14357CC0}" type="slidenum">
              <a:rPr lang="pt-BR" sz="1200" smtClean="0">
                <a:solidFill>
                  <a:srgbClr val="000000"/>
                </a:solidFill>
              </a:rPr>
              <a:pPr eaLnBrk="1" hangingPunct="1"/>
              <a:t>12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227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8EA11ED-92BE-47EE-B38E-0F8B14357CC0}" type="slidenum">
              <a:rPr lang="pt-BR" sz="1200" smtClean="0">
                <a:solidFill>
                  <a:srgbClr val="000000"/>
                </a:solidFill>
              </a:rPr>
              <a:pPr eaLnBrk="1" hangingPunct="1"/>
              <a:t>13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408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8EA11ED-92BE-47EE-B38E-0F8B14357CC0}" type="slidenum">
              <a:rPr lang="pt-BR" sz="1200" smtClean="0">
                <a:solidFill>
                  <a:srgbClr val="000000"/>
                </a:solidFill>
              </a:rPr>
              <a:pPr eaLnBrk="1" hangingPunct="1"/>
              <a:t>14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52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8EA11ED-92BE-47EE-B38E-0F8B14357CC0}" type="slidenum">
              <a:rPr lang="pt-BR" sz="1200" smtClean="0">
                <a:solidFill>
                  <a:srgbClr val="000000"/>
                </a:solidFill>
              </a:rPr>
              <a:pPr eaLnBrk="1" hangingPunct="1"/>
              <a:t>15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276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8EA11ED-92BE-47EE-B38E-0F8B14357CC0}" type="slidenum">
              <a:rPr lang="pt-BR" sz="1200" smtClean="0">
                <a:solidFill>
                  <a:srgbClr val="000000"/>
                </a:solidFill>
              </a:rPr>
              <a:pPr eaLnBrk="1" hangingPunct="1"/>
              <a:t>16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964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8EA11ED-92BE-47EE-B38E-0F8B14357CC0}" type="slidenum">
              <a:rPr lang="pt-BR" sz="1200" smtClean="0">
                <a:solidFill>
                  <a:srgbClr val="000000"/>
                </a:solidFill>
              </a:rPr>
              <a:pPr eaLnBrk="1" hangingPunct="1"/>
              <a:t>17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937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8EA11ED-92BE-47EE-B38E-0F8B14357CC0}" type="slidenum">
              <a:rPr lang="pt-BR" sz="1200" smtClean="0">
                <a:solidFill>
                  <a:srgbClr val="000000"/>
                </a:solidFill>
              </a:rPr>
              <a:pPr eaLnBrk="1" hangingPunct="1"/>
              <a:t>18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070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8EA11ED-92BE-47EE-B38E-0F8B14357CC0}" type="slidenum">
              <a:rPr lang="pt-BR" sz="1200" smtClean="0">
                <a:solidFill>
                  <a:srgbClr val="000000"/>
                </a:solidFill>
              </a:rPr>
              <a:pPr eaLnBrk="1" hangingPunct="1"/>
              <a:t>19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97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4B0E5440-8798-4650-A54E-816006C11237}" type="slidenum">
              <a:rPr lang="pt-BR" sz="1200" smtClean="0">
                <a:solidFill>
                  <a:srgbClr val="000000"/>
                </a:solidFill>
              </a:rPr>
              <a:pPr eaLnBrk="1" hangingPunct="1"/>
              <a:t>2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629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8EA11ED-92BE-47EE-B38E-0F8B14357CC0}" type="slidenum">
              <a:rPr lang="pt-BR" sz="1200" smtClean="0">
                <a:solidFill>
                  <a:srgbClr val="000000"/>
                </a:solidFill>
              </a:rPr>
              <a:pPr eaLnBrk="1" hangingPunct="1"/>
              <a:t>20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783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8EA11ED-92BE-47EE-B38E-0F8B14357CC0}" type="slidenum">
              <a:rPr lang="pt-BR" sz="1200" smtClean="0">
                <a:solidFill>
                  <a:srgbClr val="000000"/>
                </a:solidFill>
              </a:rPr>
              <a:pPr eaLnBrk="1" hangingPunct="1"/>
              <a:t>21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20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87055" y="8686362"/>
            <a:ext cx="2970945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97" tIns="46954" rIns="90297" bIns="46954" anchor="b"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/>
            <a:fld id="{9D62D43C-1124-4F14-A8C3-570D48B3C33F}" type="slidenum">
              <a:rPr lang="pt-BR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3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87055" y="8686362"/>
            <a:ext cx="2970945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97" tIns="46954" rIns="90297" bIns="46954" anchor="b"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/>
            <a:fld id="{9D62D43C-1124-4F14-A8C3-570D48B3C33F}" type="slidenum">
              <a:rPr lang="pt-BR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617B12F8-5B7B-43E8-90E2-9BE1FB359627}" type="slidenum">
              <a:rPr lang="pt-BR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68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46C3D1DE-D3E9-41AC-98ED-DD21C13E8F1D}" type="slidenum">
              <a:rPr lang="pt-BR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12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7055" y="8686362"/>
            <a:ext cx="2970945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97" tIns="46954" rIns="90297" bIns="46954" anchor="b"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/>
            <a:fld id="{FE19D7A4-8746-4F46-8851-3CD26745EA29}" type="slidenum">
              <a:rPr lang="pt-BR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251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228FB8C-A4DE-404D-8B88-37F7FB2EE4FA}" type="slidenum">
              <a:rPr lang="pt-BR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00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defTabSz="450850" eaLnBrk="0" hangingPunct="0"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7575" algn="l"/>
                <a:tab pos="1835150" algn="l"/>
                <a:tab pos="2752725" algn="l"/>
                <a:tab pos="3670300" algn="l"/>
                <a:tab pos="4587875" algn="l"/>
                <a:tab pos="5503863" algn="l"/>
                <a:tab pos="6421438" algn="l"/>
                <a:tab pos="7339013" algn="l"/>
                <a:tab pos="8256588" algn="l"/>
                <a:tab pos="9174163" algn="l"/>
                <a:tab pos="1009173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73ACE81-786A-43DC-9BD0-B6AD5042BC9D}" type="slidenum">
              <a:rPr lang="pt-BR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2"/>
            <a:ext cx="5030588" cy="4202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68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36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82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43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51"/>
            <a:ext cx="7772400" cy="76808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611560" y="1316765"/>
            <a:ext cx="7777163" cy="4320117"/>
          </a:xfrm>
        </p:spPr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7794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6952D1-C278-4B5A-A91B-36FFC1399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1650A1C-68CC-450B-AAD3-AF3D2394A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C51A7FC-80B2-4594-8821-CCCF4670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5E0FCB5-DC10-4EA6-B0A7-12D37211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F64BAC8-609C-4AFB-91C3-6AA98242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728251-4986-4CD5-A17B-8F9C8FF8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5C0740F-88F7-41CF-B0F7-387D6BA4F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0B47E5D-EF38-417B-AAED-71478D94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08A9716-512A-414E-9D49-B4335148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F3186A9-9A01-439F-9DFB-47CDCD3D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1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616615-57C9-43E6-B94B-20C86EA9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3378266-2E9C-4F9D-9953-6753D84C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2E6C9C5-B2BF-47DA-B46D-9B9CDA4F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5AFA88D-B521-4B54-B829-2BFA97E0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151B287-79B6-4EC1-9A58-6A1214B0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5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D57B29-8983-419F-9323-4A9D5C01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B8C15F3-0991-4752-AE21-4CE438BE5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700DFCE-8F4E-4AF0-A40B-00752FEF0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ABE43C1-E189-42E3-893D-D9B3AC94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74CA27B-C235-46CF-8ED2-6F5722B3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582C080-28AA-4D52-8597-683A545C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75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D1BA33-81F2-4429-805A-6579E8AF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3F1F6A0-3BB7-4D21-ACF0-C74B8FCC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23DCD51-0D40-48F8-978F-C730F2F1F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D18C2253-3116-4650-A873-ECCA5EDCA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082FED5-7FD3-4ED1-BEC9-866917816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9072241-C6DB-4E00-88D2-6DD54DE1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E244D7EB-4624-4AFF-A954-7B465ED3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83F67E81-F02E-4D0A-AE3F-B4240B88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12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38DCFD-3AB6-4201-A339-E87A77E4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C2909E6-BE84-4EA4-9FAC-719FDBD2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735B312-97D4-4B37-B174-FF4C049E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2E8D143-5757-4DE3-AAF9-7720F79F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27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A37A598-7C56-4FAA-BAC3-69F4320A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CA1037A-8327-40F1-ABF5-F8A1FC8A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F672A81-DC09-4E8B-8E63-E0D41E05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7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40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6FCE5A-6F72-4AFF-9AFD-CD88064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D9B1EBA-4441-466B-8506-90D8F6503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CAB7D5E-7663-40EE-8DD3-0C36A38EA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791F472-DEA5-454E-B810-95DFEFFF4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26592EC-C53B-4668-9A02-48733953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2D0F1EA-3C39-4DBF-9D3F-56217CFA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72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48AA96-F904-4834-B160-74F02443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3F3B0A62-8603-40B6-9A70-A4B81375E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A9EAFD0-5337-4E19-A570-1CB6D5EE8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17A42A8-EB79-4CDE-8A77-6B128B12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5973A6F-5AA3-4E98-A1F3-F792C8CB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1216812-5D8D-45AC-AAB2-AB166804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A1595A-8A9F-43E5-B436-3AECF591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B5FB79D-F99F-4F04-8A32-E56DB8370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8555ECF-5EAE-4BA2-A9D2-8393674B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31DD8F1-50F9-468A-A69B-59EE3817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09C33E8-06C6-403D-9ACD-E51B7B2E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22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263FBF8-CCA6-4664-AF3F-D401CE007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9DCFF35-2C39-470B-A3EC-320D84F93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1FA033C-4812-49B7-9506-2D75D697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67F75E2-35C5-4527-94A3-C7A42ECE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939E565-3CF2-44B0-A22F-48F20E98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74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51"/>
            <a:ext cx="7772400" cy="76808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611560" y="1316765"/>
            <a:ext cx="7777163" cy="4320117"/>
          </a:xfrm>
        </p:spPr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76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9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88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86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63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24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5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7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1516-6D42-4A07-A90C-3116DA11528E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D6A62C9-7006-4627-BD22-D7B86B3E11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" y="0"/>
            <a:ext cx="9124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D6A62C9-7006-4627-BD22-D7B86B3E11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" y="0"/>
            <a:ext cx="9124832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C4EE11A-46B2-4ABB-88F3-0B8A7779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15E8AD3-7CAC-49BE-A3C2-0BED3E00C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F0DB7F7-BFA8-4B4A-B017-9ECF4EE00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1516-6D42-4A07-A90C-3116DA11528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A5E4F82-412A-4435-8DD6-A0C646394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93F0034-908C-44DD-8BD2-B6CF78726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EF29-8E15-4A3A-8081-2027393A0E7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6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61256" y="32659"/>
            <a:ext cx="8795658" cy="750339"/>
          </a:xfrm>
        </p:spPr>
        <p:txBody>
          <a:bodyPr>
            <a:noAutofit/>
          </a:bodyPr>
          <a:lstStyle/>
          <a:p>
            <a:r>
              <a:rPr lang="pt-BR" sz="3600" dirty="0"/>
              <a:t>Opções Gerenciais e Orçamento de Capital</a:t>
            </a:r>
          </a:p>
        </p:txBody>
      </p:sp>
      <p:sp>
        <p:nvSpPr>
          <p:cNvPr id="51201" name="Rectangle 1"/>
          <p:cNvSpPr>
            <a:spLocks noGrp="1" noChangeArrowheads="1"/>
          </p:cNvSpPr>
          <p:nvPr>
            <p:ph sz="quarter" idx="13"/>
          </p:nvPr>
        </p:nvSpPr>
        <p:spPr>
          <a:xfrm>
            <a:off x="261256" y="907754"/>
            <a:ext cx="8632373" cy="1731169"/>
          </a:xfrm>
        </p:spPr>
        <p:txBody>
          <a:bodyPr anchor="t">
            <a:normAutofit/>
          </a:bodyPr>
          <a:lstStyle/>
          <a:p>
            <a:pPr marL="257168" indent="-257168" algn="ctr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tabLst>
                <a:tab pos="2170456" algn="l"/>
                <a:tab pos="2856239" algn="l"/>
                <a:tab pos="3542022" algn="l"/>
                <a:tab pos="4227805" algn="l"/>
                <a:tab pos="4913588" algn="l"/>
                <a:tab pos="5599371" algn="l"/>
                <a:tab pos="6285154" algn="l"/>
                <a:tab pos="6970936" algn="l"/>
                <a:tab pos="7656719" algn="l"/>
                <a:tab pos="8342502" algn="l"/>
                <a:tab pos="9028285" algn="l"/>
              </a:tabLst>
              <a:defRPr/>
            </a:pPr>
            <a:r>
              <a:rPr lang="pt-BR" sz="3200" dirty="0"/>
              <a:t>Opções gerenciais (modificações futuras de um projeto – podemos subestimar o VPL ignorando opções)	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61256" y="2706046"/>
            <a:ext cx="4136573" cy="2540868"/>
          </a:xfrm>
          <a:prstGeom prst="rect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/>
          <a:p>
            <a:pPr marL="255979" indent="-255979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>
                <a:schemeClr val="tx1"/>
              </a:buClr>
              <a:buFont typeface="Lucida Sans Unicode" pitchFamily="34" charset="0"/>
              <a:buChar char="•"/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3200" dirty="0"/>
              <a:t>Planejamento Contingencial </a:t>
            </a:r>
          </a:p>
          <a:p>
            <a:pPr marL="255979" indent="-255979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>
                <a:schemeClr val="tx1"/>
              </a:buClr>
              <a:buFont typeface="Lucida Sans Unicode" pitchFamily="34" charset="0"/>
              <a:buChar char="•"/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3200" dirty="0"/>
              <a:t>Opção de Expansão </a:t>
            </a:r>
          </a:p>
          <a:p>
            <a:pPr marL="255979" indent="-255979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>
                <a:schemeClr val="tx1"/>
              </a:buClr>
              <a:buFont typeface="Lucida Sans Unicode" pitchFamily="34" charset="0"/>
              <a:buChar char="•"/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3200" dirty="0"/>
              <a:t>Opção de Contração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4665" y="5371670"/>
            <a:ext cx="9107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FF0000"/>
                </a:solidFill>
              </a:rPr>
              <a:t>O método do VPL não considera as opções gerenciais!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09063" y="2706046"/>
            <a:ext cx="4084566" cy="1974811"/>
          </a:xfrm>
          <a:prstGeom prst="rect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/>
          <a:p>
            <a:pPr marL="255979" indent="-255979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>
                <a:schemeClr val="tx1"/>
              </a:buClr>
              <a:buFont typeface="Lucida Sans Unicode" pitchFamily="34" charset="0"/>
              <a:buChar char="•"/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3200" dirty="0"/>
              <a:t>Opção de Abandono </a:t>
            </a:r>
          </a:p>
          <a:p>
            <a:pPr marL="255979" indent="-255979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>
                <a:schemeClr val="tx1"/>
              </a:buClr>
              <a:buFont typeface="Lucida Sans Unicode" pitchFamily="34" charset="0"/>
              <a:buChar char="•"/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3200" dirty="0"/>
              <a:t>Opção de Adiamento</a:t>
            </a:r>
          </a:p>
          <a:p>
            <a:pPr marL="255979" indent="-255979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>
                <a:schemeClr val="tx1"/>
              </a:buClr>
              <a:buFont typeface="Lucida Sans Unicode" pitchFamily="34" charset="0"/>
              <a:buChar char="•"/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3200" dirty="0"/>
              <a:t>Opções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1631768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59644" y="-14089"/>
            <a:ext cx="8636000" cy="689651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None/>
              <a:tabLst>
                <a:tab pos="2170456" algn="l"/>
                <a:tab pos="2856239" algn="l"/>
                <a:tab pos="3542022" algn="l"/>
                <a:tab pos="4227805" algn="l"/>
                <a:tab pos="4913588" algn="l"/>
                <a:tab pos="5599371" algn="l"/>
                <a:tab pos="6285154" algn="l"/>
                <a:tab pos="6970936" algn="l"/>
                <a:tab pos="7656719" algn="l"/>
                <a:tab pos="8342502" algn="l"/>
                <a:tab pos="9028285" algn="l"/>
              </a:tabLst>
              <a:defRPr/>
            </a:pPr>
            <a:r>
              <a:rPr lang="pt-BR" sz="3200" dirty="0">
                <a:latin typeface="+mj-lt"/>
                <a:ea typeface="+mj-ea"/>
                <a:cs typeface="+mj-cs"/>
              </a:rPr>
              <a:t>Analogia entre um Projeto de Investimento e uma Opção Financeira: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384333" y="1394350"/>
            <a:ext cx="3761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latin typeface="Arial" charset="0"/>
              </a:rPr>
              <a:t>Projeto de Investimento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3912691" y="1241703"/>
            <a:ext cx="1454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latin typeface="Arial" charset="0"/>
              </a:rPr>
              <a:t>Variável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5443043" y="1386517"/>
            <a:ext cx="2797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latin typeface="Arial" charset="0"/>
              </a:rPr>
              <a:t>Opção Financeira</a:t>
            </a:r>
          </a:p>
        </p:txBody>
      </p:sp>
      <p:grpSp>
        <p:nvGrpSpPr>
          <p:cNvPr id="168972" name="Group 12"/>
          <p:cNvGrpSpPr>
            <a:grpSpLocks/>
          </p:cNvGrpSpPr>
          <p:nvPr/>
        </p:nvGrpSpPr>
        <p:grpSpPr bwMode="auto">
          <a:xfrm>
            <a:off x="5023946" y="5206828"/>
            <a:ext cx="3313113" cy="725297"/>
            <a:chOff x="3097" y="3510"/>
            <a:chExt cx="2087" cy="417"/>
          </a:xfrm>
        </p:grpSpPr>
        <p:sp>
          <p:nvSpPr>
            <p:cNvPr id="87107" name="Rectangle 13"/>
            <p:cNvSpPr>
              <a:spLocks noChangeArrowheads="1"/>
            </p:cNvSpPr>
            <p:nvPr/>
          </p:nvSpPr>
          <p:spPr bwMode="auto">
            <a:xfrm flipH="1">
              <a:off x="3394" y="3510"/>
              <a:ext cx="1738" cy="417"/>
            </a:xfrm>
            <a:prstGeom prst="rect">
              <a:avLst/>
            </a:prstGeom>
            <a:gradFill rotWithShape="1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2133">
                <a:latin typeface="Arial" charset="0"/>
              </a:endParaRPr>
            </a:p>
          </p:txBody>
        </p:sp>
        <p:sp>
          <p:nvSpPr>
            <p:cNvPr id="87108" name="AutoShape 14"/>
            <p:cNvSpPr>
              <a:spLocks noChangeArrowheads="1"/>
            </p:cNvSpPr>
            <p:nvPr/>
          </p:nvSpPr>
          <p:spPr bwMode="auto">
            <a:xfrm flipH="1">
              <a:off x="3097" y="3589"/>
              <a:ext cx="306" cy="258"/>
            </a:xfrm>
            <a:prstGeom prst="rightArrow">
              <a:avLst>
                <a:gd name="adj1" fmla="val 50000"/>
                <a:gd name="adj2" fmla="val 29651"/>
              </a:avLst>
            </a:prstGeom>
            <a:gradFill rotWithShape="1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rgbClr val="99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2133">
                <a:latin typeface="Arial" charset="0"/>
              </a:endParaRPr>
            </a:p>
          </p:txBody>
        </p:sp>
        <p:sp>
          <p:nvSpPr>
            <p:cNvPr id="87109" name="Text Box 15"/>
            <p:cNvSpPr txBox="1">
              <a:spLocks noChangeArrowheads="1"/>
            </p:cNvSpPr>
            <p:nvPr/>
          </p:nvSpPr>
          <p:spPr bwMode="auto">
            <a:xfrm>
              <a:off x="3400" y="3612"/>
              <a:ext cx="178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133" b="1" dirty="0">
                  <a:latin typeface="Arial" charset="0"/>
                </a:rPr>
                <a:t>Volatilidade</a:t>
              </a:r>
            </a:p>
          </p:txBody>
        </p:sp>
      </p:grpSp>
      <p:grpSp>
        <p:nvGrpSpPr>
          <p:cNvPr id="168976" name="Group 16"/>
          <p:cNvGrpSpPr>
            <a:grpSpLocks/>
          </p:cNvGrpSpPr>
          <p:nvPr/>
        </p:nvGrpSpPr>
        <p:grpSpPr bwMode="auto">
          <a:xfrm>
            <a:off x="5033468" y="1846459"/>
            <a:ext cx="3282951" cy="748178"/>
            <a:chOff x="3103" y="1561"/>
            <a:chExt cx="2068" cy="439"/>
          </a:xfrm>
        </p:grpSpPr>
        <p:sp>
          <p:nvSpPr>
            <p:cNvPr id="87104" name="Rectangle 17"/>
            <p:cNvSpPr>
              <a:spLocks noChangeArrowheads="1"/>
            </p:cNvSpPr>
            <p:nvPr/>
          </p:nvSpPr>
          <p:spPr bwMode="auto">
            <a:xfrm flipH="1">
              <a:off x="3400" y="1574"/>
              <a:ext cx="1738" cy="417"/>
            </a:xfrm>
            <a:prstGeom prst="rect">
              <a:avLst/>
            </a:prstGeom>
            <a:gradFill rotWithShape="1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2133">
                <a:latin typeface="Arial" charset="0"/>
              </a:endParaRPr>
            </a:p>
          </p:txBody>
        </p:sp>
        <p:sp>
          <p:nvSpPr>
            <p:cNvPr id="87105" name="Text Box 18"/>
            <p:cNvSpPr txBox="1">
              <a:spLocks noChangeArrowheads="1"/>
            </p:cNvSpPr>
            <p:nvPr/>
          </p:nvSpPr>
          <p:spPr bwMode="auto">
            <a:xfrm>
              <a:off x="3387" y="1561"/>
              <a:ext cx="178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133" b="1" dirty="0">
                  <a:latin typeface="Arial" charset="0"/>
                </a:rPr>
                <a:t>Preço do Ativo Subjacente</a:t>
              </a:r>
            </a:p>
          </p:txBody>
        </p:sp>
        <p:sp>
          <p:nvSpPr>
            <p:cNvPr id="87106" name="AutoShape 19"/>
            <p:cNvSpPr>
              <a:spLocks noChangeArrowheads="1"/>
            </p:cNvSpPr>
            <p:nvPr/>
          </p:nvSpPr>
          <p:spPr bwMode="auto">
            <a:xfrm flipH="1">
              <a:off x="3103" y="1653"/>
              <a:ext cx="306" cy="258"/>
            </a:xfrm>
            <a:prstGeom prst="rightArrow">
              <a:avLst>
                <a:gd name="adj1" fmla="val 50000"/>
                <a:gd name="adj2" fmla="val 29651"/>
              </a:avLst>
            </a:prstGeom>
            <a:gradFill rotWithShape="1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rgbClr val="99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2133">
                <a:latin typeface="Arial" charset="0"/>
              </a:endParaRPr>
            </a:p>
          </p:txBody>
        </p:sp>
      </p:grpSp>
      <p:grpSp>
        <p:nvGrpSpPr>
          <p:cNvPr id="168980" name="Group 20"/>
          <p:cNvGrpSpPr>
            <a:grpSpLocks/>
          </p:cNvGrpSpPr>
          <p:nvPr/>
        </p:nvGrpSpPr>
        <p:grpSpPr bwMode="auto">
          <a:xfrm>
            <a:off x="5019179" y="2705867"/>
            <a:ext cx="3290888" cy="662844"/>
            <a:chOff x="3094" y="2061"/>
            <a:chExt cx="2073" cy="417"/>
          </a:xfrm>
        </p:grpSpPr>
        <p:sp>
          <p:nvSpPr>
            <p:cNvPr id="87101" name="Rectangle 21"/>
            <p:cNvSpPr>
              <a:spLocks noChangeArrowheads="1"/>
            </p:cNvSpPr>
            <p:nvPr/>
          </p:nvSpPr>
          <p:spPr bwMode="auto">
            <a:xfrm flipH="1">
              <a:off x="3391" y="2061"/>
              <a:ext cx="1738" cy="417"/>
            </a:xfrm>
            <a:prstGeom prst="rect">
              <a:avLst/>
            </a:prstGeom>
            <a:gradFill rotWithShape="1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2133">
                <a:latin typeface="Arial" charset="0"/>
              </a:endParaRPr>
            </a:p>
          </p:txBody>
        </p:sp>
        <p:sp>
          <p:nvSpPr>
            <p:cNvPr id="87102" name="Text Box 22"/>
            <p:cNvSpPr txBox="1">
              <a:spLocks noChangeArrowheads="1"/>
            </p:cNvSpPr>
            <p:nvPr/>
          </p:nvSpPr>
          <p:spPr bwMode="auto">
            <a:xfrm>
              <a:off x="3383" y="2124"/>
              <a:ext cx="17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133" b="1" dirty="0">
                  <a:latin typeface="Arial" charset="0"/>
                </a:rPr>
                <a:t>Preço de Exercício</a:t>
              </a:r>
            </a:p>
          </p:txBody>
        </p:sp>
        <p:sp>
          <p:nvSpPr>
            <p:cNvPr id="87103" name="AutoShape 23"/>
            <p:cNvSpPr>
              <a:spLocks noChangeArrowheads="1"/>
            </p:cNvSpPr>
            <p:nvPr/>
          </p:nvSpPr>
          <p:spPr bwMode="auto">
            <a:xfrm flipH="1">
              <a:off x="3094" y="2140"/>
              <a:ext cx="306" cy="258"/>
            </a:xfrm>
            <a:prstGeom prst="rightArrow">
              <a:avLst>
                <a:gd name="adj1" fmla="val 50000"/>
                <a:gd name="adj2" fmla="val 29651"/>
              </a:avLst>
            </a:prstGeom>
            <a:gradFill rotWithShape="1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rgbClr val="99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2133">
                <a:latin typeface="Arial" charset="0"/>
              </a:endParaRPr>
            </a:p>
          </p:txBody>
        </p:sp>
      </p:grpSp>
      <p:grpSp>
        <p:nvGrpSpPr>
          <p:cNvPr id="168984" name="Group 24"/>
          <p:cNvGrpSpPr>
            <a:grpSpLocks/>
          </p:cNvGrpSpPr>
          <p:nvPr/>
        </p:nvGrpSpPr>
        <p:grpSpPr bwMode="auto">
          <a:xfrm>
            <a:off x="5019179" y="3509889"/>
            <a:ext cx="3290888" cy="749013"/>
            <a:chOff x="3094" y="2543"/>
            <a:chExt cx="2073" cy="430"/>
          </a:xfrm>
        </p:grpSpPr>
        <p:sp>
          <p:nvSpPr>
            <p:cNvPr id="87098" name="Rectangle 25"/>
            <p:cNvSpPr>
              <a:spLocks noChangeArrowheads="1"/>
            </p:cNvSpPr>
            <p:nvPr/>
          </p:nvSpPr>
          <p:spPr bwMode="auto">
            <a:xfrm flipH="1">
              <a:off x="3391" y="2547"/>
              <a:ext cx="1738" cy="417"/>
            </a:xfrm>
            <a:prstGeom prst="rect">
              <a:avLst/>
            </a:prstGeom>
            <a:gradFill rotWithShape="1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2133">
                <a:latin typeface="Arial" charset="0"/>
              </a:endParaRPr>
            </a:p>
          </p:txBody>
        </p:sp>
        <p:sp>
          <p:nvSpPr>
            <p:cNvPr id="87099" name="Text Box 26"/>
            <p:cNvSpPr txBox="1">
              <a:spLocks noChangeArrowheads="1"/>
            </p:cNvSpPr>
            <p:nvPr/>
          </p:nvSpPr>
          <p:spPr bwMode="auto">
            <a:xfrm>
              <a:off x="3383" y="2543"/>
              <a:ext cx="1784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133" b="1" dirty="0">
                  <a:latin typeface="Arial" charset="0"/>
                </a:rPr>
                <a:t>Tempo até o vencimento</a:t>
              </a:r>
            </a:p>
          </p:txBody>
        </p:sp>
        <p:sp>
          <p:nvSpPr>
            <p:cNvPr id="87100" name="AutoShape 27"/>
            <p:cNvSpPr>
              <a:spLocks noChangeArrowheads="1"/>
            </p:cNvSpPr>
            <p:nvPr/>
          </p:nvSpPr>
          <p:spPr bwMode="auto">
            <a:xfrm flipH="1">
              <a:off x="3094" y="2626"/>
              <a:ext cx="306" cy="258"/>
            </a:xfrm>
            <a:prstGeom prst="rightArrow">
              <a:avLst>
                <a:gd name="adj1" fmla="val 50000"/>
                <a:gd name="adj2" fmla="val 29651"/>
              </a:avLst>
            </a:prstGeom>
            <a:gradFill rotWithShape="1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rgbClr val="99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2133">
                <a:latin typeface="Arial" charset="0"/>
              </a:endParaRPr>
            </a:p>
          </p:txBody>
        </p:sp>
      </p:grpSp>
      <p:grpSp>
        <p:nvGrpSpPr>
          <p:cNvPr id="168988" name="Group 28"/>
          <p:cNvGrpSpPr>
            <a:grpSpLocks/>
          </p:cNvGrpSpPr>
          <p:nvPr/>
        </p:nvGrpSpPr>
        <p:grpSpPr bwMode="auto">
          <a:xfrm>
            <a:off x="5033468" y="4332166"/>
            <a:ext cx="3241675" cy="748368"/>
            <a:chOff x="3103" y="3015"/>
            <a:chExt cx="2042" cy="440"/>
          </a:xfrm>
        </p:grpSpPr>
        <p:sp>
          <p:nvSpPr>
            <p:cNvPr id="87095" name="Rectangle 29"/>
            <p:cNvSpPr>
              <a:spLocks noChangeArrowheads="1"/>
            </p:cNvSpPr>
            <p:nvPr/>
          </p:nvSpPr>
          <p:spPr bwMode="auto">
            <a:xfrm flipH="1">
              <a:off x="3400" y="3026"/>
              <a:ext cx="1738" cy="417"/>
            </a:xfrm>
            <a:prstGeom prst="rect">
              <a:avLst/>
            </a:prstGeom>
            <a:gradFill rotWithShape="1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2133">
                <a:latin typeface="Arial" charset="0"/>
              </a:endParaRPr>
            </a:p>
          </p:txBody>
        </p:sp>
        <p:sp>
          <p:nvSpPr>
            <p:cNvPr id="87096" name="Text Box 30"/>
            <p:cNvSpPr txBox="1">
              <a:spLocks noChangeArrowheads="1"/>
            </p:cNvSpPr>
            <p:nvPr/>
          </p:nvSpPr>
          <p:spPr bwMode="auto">
            <a:xfrm>
              <a:off x="3361" y="3015"/>
              <a:ext cx="178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133" b="1" dirty="0">
                  <a:latin typeface="Arial" charset="0"/>
                </a:rPr>
                <a:t>Taxa de Retorno Livre de Risco</a:t>
              </a:r>
            </a:p>
          </p:txBody>
        </p:sp>
        <p:sp>
          <p:nvSpPr>
            <p:cNvPr id="87097" name="AutoShape 31"/>
            <p:cNvSpPr>
              <a:spLocks noChangeArrowheads="1"/>
            </p:cNvSpPr>
            <p:nvPr/>
          </p:nvSpPr>
          <p:spPr bwMode="auto">
            <a:xfrm flipH="1">
              <a:off x="3103" y="3105"/>
              <a:ext cx="306" cy="258"/>
            </a:xfrm>
            <a:prstGeom prst="rightArrow">
              <a:avLst>
                <a:gd name="adj1" fmla="val 50000"/>
                <a:gd name="adj2" fmla="val 29651"/>
              </a:avLst>
            </a:prstGeom>
            <a:gradFill rotWithShape="1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rgbClr val="99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2133">
                <a:latin typeface="Arial" charset="0"/>
              </a:endParaRPr>
            </a:p>
          </p:txBody>
        </p:sp>
      </p:grpSp>
      <p:grpSp>
        <p:nvGrpSpPr>
          <p:cNvPr id="168993" name="Group 33"/>
          <p:cNvGrpSpPr>
            <a:grpSpLocks/>
          </p:cNvGrpSpPr>
          <p:nvPr/>
        </p:nvGrpSpPr>
        <p:grpSpPr bwMode="auto">
          <a:xfrm>
            <a:off x="801192" y="1846458"/>
            <a:ext cx="3354555" cy="754841"/>
            <a:chOff x="467" y="1576"/>
            <a:chExt cx="2067" cy="417"/>
          </a:xfrm>
        </p:grpSpPr>
        <p:grpSp>
          <p:nvGrpSpPr>
            <p:cNvPr id="87091" name="Group 34"/>
            <p:cNvGrpSpPr>
              <a:grpSpLocks/>
            </p:cNvGrpSpPr>
            <p:nvPr/>
          </p:nvGrpSpPr>
          <p:grpSpPr bwMode="auto">
            <a:xfrm>
              <a:off x="514" y="1576"/>
              <a:ext cx="2020" cy="417"/>
              <a:chOff x="458" y="3922"/>
              <a:chExt cx="2020" cy="417"/>
            </a:xfrm>
          </p:grpSpPr>
          <p:sp>
            <p:nvSpPr>
              <p:cNvPr id="87093" name="Rectangle 35"/>
              <p:cNvSpPr>
                <a:spLocks noChangeArrowheads="1"/>
              </p:cNvSpPr>
              <p:nvPr/>
            </p:nvSpPr>
            <p:spPr bwMode="auto">
              <a:xfrm>
                <a:off x="458" y="3922"/>
                <a:ext cx="1738" cy="417"/>
              </a:xfrm>
              <a:prstGeom prst="rect">
                <a:avLst/>
              </a:pr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2133">
                  <a:latin typeface="Arial" charset="0"/>
                </a:endParaRPr>
              </a:p>
            </p:txBody>
          </p:sp>
          <p:sp>
            <p:nvSpPr>
              <p:cNvPr id="87094" name="AutoShape 36"/>
              <p:cNvSpPr>
                <a:spLocks noChangeArrowheads="1"/>
              </p:cNvSpPr>
              <p:nvPr/>
            </p:nvSpPr>
            <p:spPr bwMode="auto">
              <a:xfrm>
                <a:off x="2172" y="4001"/>
                <a:ext cx="306" cy="258"/>
              </a:xfrm>
              <a:prstGeom prst="rightArrow">
                <a:avLst>
                  <a:gd name="adj1" fmla="val 50000"/>
                  <a:gd name="adj2" fmla="val 29651"/>
                </a:avLst>
              </a:pr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2133">
                  <a:latin typeface="Arial" charset="0"/>
                </a:endParaRPr>
              </a:p>
            </p:txBody>
          </p:sp>
        </p:grpSp>
        <p:sp>
          <p:nvSpPr>
            <p:cNvPr id="87092" name="Text Box 37"/>
            <p:cNvSpPr txBox="1">
              <a:spLocks noChangeArrowheads="1"/>
            </p:cNvSpPr>
            <p:nvPr/>
          </p:nvSpPr>
          <p:spPr bwMode="auto">
            <a:xfrm>
              <a:off x="467" y="1579"/>
              <a:ext cx="1724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133" b="1" dirty="0">
                  <a:latin typeface="Arial" charset="0"/>
                </a:rPr>
                <a:t>Valor Presente do Projeto</a:t>
              </a:r>
            </a:p>
          </p:txBody>
        </p:sp>
      </p:grpSp>
      <p:grpSp>
        <p:nvGrpSpPr>
          <p:cNvPr id="168998" name="Group 38"/>
          <p:cNvGrpSpPr>
            <a:grpSpLocks/>
          </p:cNvGrpSpPr>
          <p:nvPr/>
        </p:nvGrpSpPr>
        <p:grpSpPr bwMode="auto">
          <a:xfrm>
            <a:off x="812304" y="2652493"/>
            <a:ext cx="3303588" cy="749259"/>
            <a:chOff x="444" y="2018"/>
            <a:chExt cx="2081" cy="479"/>
          </a:xfrm>
        </p:grpSpPr>
        <p:grpSp>
          <p:nvGrpSpPr>
            <p:cNvPr id="87087" name="Group 39"/>
            <p:cNvGrpSpPr>
              <a:grpSpLocks/>
            </p:cNvGrpSpPr>
            <p:nvPr/>
          </p:nvGrpSpPr>
          <p:grpSpPr bwMode="auto">
            <a:xfrm>
              <a:off x="490" y="2063"/>
              <a:ext cx="2035" cy="417"/>
              <a:chOff x="443" y="3922"/>
              <a:chExt cx="2035" cy="417"/>
            </a:xfrm>
          </p:grpSpPr>
          <p:sp>
            <p:nvSpPr>
              <p:cNvPr id="87089" name="Rectangle 40"/>
              <p:cNvSpPr>
                <a:spLocks noChangeArrowheads="1"/>
              </p:cNvSpPr>
              <p:nvPr/>
            </p:nvSpPr>
            <p:spPr bwMode="auto">
              <a:xfrm>
                <a:off x="443" y="3922"/>
                <a:ext cx="1738" cy="417"/>
              </a:xfrm>
              <a:prstGeom prst="rect">
                <a:avLst/>
              </a:pr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2133">
                  <a:latin typeface="Arial" charset="0"/>
                </a:endParaRPr>
              </a:p>
            </p:txBody>
          </p:sp>
          <p:sp>
            <p:nvSpPr>
              <p:cNvPr id="87090" name="AutoShape 41"/>
              <p:cNvSpPr>
                <a:spLocks noChangeArrowheads="1"/>
              </p:cNvSpPr>
              <p:nvPr/>
            </p:nvSpPr>
            <p:spPr bwMode="auto">
              <a:xfrm>
                <a:off x="2172" y="4001"/>
                <a:ext cx="306" cy="258"/>
              </a:xfrm>
              <a:prstGeom prst="rightArrow">
                <a:avLst>
                  <a:gd name="adj1" fmla="val 50000"/>
                  <a:gd name="adj2" fmla="val 29651"/>
                </a:avLst>
              </a:pr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2133">
                  <a:latin typeface="Arial" charset="0"/>
                </a:endParaRPr>
              </a:p>
            </p:txBody>
          </p:sp>
        </p:grpSp>
        <p:sp>
          <p:nvSpPr>
            <p:cNvPr id="87088" name="Text Box 42"/>
            <p:cNvSpPr txBox="1">
              <a:spLocks noChangeArrowheads="1"/>
            </p:cNvSpPr>
            <p:nvPr/>
          </p:nvSpPr>
          <p:spPr bwMode="auto">
            <a:xfrm>
              <a:off x="444" y="2018"/>
              <a:ext cx="1831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133" b="1" dirty="0">
                  <a:latin typeface="Arial" charset="0"/>
                </a:rPr>
                <a:t>Custo (ou benefício) pontual da ação</a:t>
              </a:r>
            </a:p>
          </p:txBody>
        </p:sp>
      </p:grpSp>
      <p:grpSp>
        <p:nvGrpSpPr>
          <p:cNvPr id="169003" name="Group 43"/>
          <p:cNvGrpSpPr>
            <a:grpSpLocks/>
          </p:cNvGrpSpPr>
          <p:nvPr/>
        </p:nvGrpSpPr>
        <p:grpSpPr bwMode="auto">
          <a:xfrm>
            <a:off x="872630" y="3508296"/>
            <a:ext cx="3243263" cy="664285"/>
            <a:chOff x="482" y="2764"/>
            <a:chExt cx="2043" cy="417"/>
          </a:xfrm>
        </p:grpSpPr>
        <p:grpSp>
          <p:nvGrpSpPr>
            <p:cNvPr id="87083" name="Group 44"/>
            <p:cNvGrpSpPr>
              <a:grpSpLocks/>
            </p:cNvGrpSpPr>
            <p:nvPr/>
          </p:nvGrpSpPr>
          <p:grpSpPr bwMode="auto">
            <a:xfrm>
              <a:off x="490" y="2764"/>
              <a:ext cx="2035" cy="417"/>
              <a:chOff x="443" y="4137"/>
              <a:chExt cx="2035" cy="417"/>
            </a:xfrm>
          </p:grpSpPr>
          <p:sp>
            <p:nvSpPr>
              <p:cNvPr id="87085" name="Rectangle 45"/>
              <p:cNvSpPr>
                <a:spLocks noChangeArrowheads="1"/>
              </p:cNvSpPr>
              <p:nvPr/>
            </p:nvSpPr>
            <p:spPr bwMode="auto">
              <a:xfrm>
                <a:off x="443" y="4137"/>
                <a:ext cx="1738" cy="417"/>
              </a:xfrm>
              <a:prstGeom prst="rect">
                <a:avLst/>
              </a:pr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2133">
                  <a:latin typeface="Arial" charset="0"/>
                </a:endParaRPr>
              </a:p>
            </p:txBody>
          </p:sp>
          <p:sp>
            <p:nvSpPr>
              <p:cNvPr id="87086" name="AutoShape 46"/>
              <p:cNvSpPr>
                <a:spLocks noChangeArrowheads="1"/>
              </p:cNvSpPr>
              <p:nvPr/>
            </p:nvSpPr>
            <p:spPr bwMode="auto">
              <a:xfrm>
                <a:off x="2172" y="4222"/>
                <a:ext cx="306" cy="258"/>
              </a:xfrm>
              <a:prstGeom prst="rightArrow">
                <a:avLst>
                  <a:gd name="adj1" fmla="val 50000"/>
                  <a:gd name="adj2" fmla="val 29651"/>
                </a:avLst>
              </a:pr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2133">
                  <a:latin typeface="Arial" charset="0"/>
                </a:endParaRPr>
              </a:p>
            </p:txBody>
          </p:sp>
        </p:grpSp>
        <p:sp>
          <p:nvSpPr>
            <p:cNvPr id="87084" name="Text Box 47"/>
            <p:cNvSpPr txBox="1">
              <a:spLocks noChangeArrowheads="1"/>
            </p:cNvSpPr>
            <p:nvPr/>
          </p:nvSpPr>
          <p:spPr bwMode="auto">
            <a:xfrm>
              <a:off x="482" y="2835"/>
              <a:ext cx="172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133" b="1" dirty="0">
                  <a:latin typeface="Arial" charset="0"/>
                </a:rPr>
                <a:t>Vida Útil do Projeto</a:t>
              </a:r>
            </a:p>
          </p:txBody>
        </p:sp>
      </p:grpSp>
      <p:grpSp>
        <p:nvGrpSpPr>
          <p:cNvPr id="169008" name="Group 48"/>
          <p:cNvGrpSpPr>
            <a:grpSpLocks/>
          </p:cNvGrpSpPr>
          <p:nvPr/>
        </p:nvGrpSpPr>
        <p:grpSpPr bwMode="auto">
          <a:xfrm>
            <a:off x="874219" y="4352654"/>
            <a:ext cx="3255963" cy="709247"/>
            <a:chOff x="483" y="3028"/>
            <a:chExt cx="2051" cy="417"/>
          </a:xfrm>
        </p:grpSpPr>
        <p:grpSp>
          <p:nvGrpSpPr>
            <p:cNvPr id="87079" name="Group 49"/>
            <p:cNvGrpSpPr>
              <a:grpSpLocks/>
            </p:cNvGrpSpPr>
            <p:nvPr/>
          </p:nvGrpSpPr>
          <p:grpSpPr bwMode="auto">
            <a:xfrm>
              <a:off x="499" y="3028"/>
              <a:ext cx="2035" cy="417"/>
              <a:chOff x="443" y="3922"/>
              <a:chExt cx="2035" cy="417"/>
            </a:xfrm>
          </p:grpSpPr>
          <p:sp>
            <p:nvSpPr>
              <p:cNvPr id="87081" name="Rectangle 50"/>
              <p:cNvSpPr>
                <a:spLocks noChangeArrowheads="1"/>
              </p:cNvSpPr>
              <p:nvPr/>
            </p:nvSpPr>
            <p:spPr bwMode="auto">
              <a:xfrm>
                <a:off x="443" y="3922"/>
                <a:ext cx="1738" cy="417"/>
              </a:xfrm>
              <a:prstGeom prst="rect">
                <a:avLst/>
              </a:pr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2133">
                  <a:latin typeface="Arial" charset="0"/>
                </a:endParaRPr>
              </a:p>
            </p:txBody>
          </p:sp>
          <p:sp>
            <p:nvSpPr>
              <p:cNvPr id="87082" name="AutoShape 51"/>
              <p:cNvSpPr>
                <a:spLocks noChangeArrowheads="1"/>
              </p:cNvSpPr>
              <p:nvPr/>
            </p:nvSpPr>
            <p:spPr bwMode="auto">
              <a:xfrm>
                <a:off x="2172" y="4001"/>
                <a:ext cx="306" cy="258"/>
              </a:xfrm>
              <a:prstGeom prst="rightArrow">
                <a:avLst>
                  <a:gd name="adj1" fmla="val 50000"/>
                  <a:gd name="adj2" fmla="val 29651"/>
                </a:avLst>
              </a:pr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2133">
                  <a:latin typeface="Arial" charset="0"/>
                </a:endParaRPr>
              </a:p>
            </p:txBody>
          </p:sp>
        </p:grpSp>
        <p:sp>
          <p:nvSpPr>
            <p:cNvPr id="87080" name="Text Box 52"/>
            <p:cNvSpPr txBox="1">
              <a:spLocks noChangeArrowheads="1"/>
            </p:cNvSpPr>
            <p:nvPr/>
          </p:nvSpPr>
          <p:spPr bwMode="auto">
            <a:xfrm>
              <a:off x="483" y="3106"/>
              <a:ext cx="17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133" b="1" dirty="0">
                  <a:latin typeface="Arial" charset="0"/>
                </a:rPr>
                <a:t>Taxa de Desconto</a:t>
              </a:r>
            </a:p>
          </p:txBody>
        </p:sp>
      </p:grpSp>
      <p:grpSp>
        <p:nvGrpSpPr>
          <p:cNvPr id="169013" name="Group 53"/>
          <p:cNvGrpSpPr>
            <a:grpSpLocks/>
          </p:cNvGrpSpPr>
          <p:nvPr/>
        </p:nvGrpSpPr>
        <p:grpSpPr bwMode="auto">
          <a:xfrm>
            <a:off x="898278" y="5206829"/>
            <a:ext cx="3241676" cy="763129"/>
            <a:chOff x="486" y="3512"/>
            <a:chExt cx="2042" cy="438"/>
          </a:xfrm>
        </p:grpSpPr>
        <p:grpSp>
          <p:nvGrpSpPr>
            <p:cNvPr id="87075" name="Group 54"/>
            <p:cNvGrpSpPr>
              <a:grpSpLocks/>
            </p:cNvGrpSpPr>
            <p:nvPr/>
          </p:nvGrpSpPr>
          <p:grpSpPr bwMode="auto">
            <a:xfrm>
              <a:off x="493" y="3512"/>
              <a:ext cx="2035" cy="417"/>
              <a:chOff x="443" y="3922"/>
              <a:chExt cx="2035" cy="417"/>
            </a:xfrm>
          </p:grpSpPr>
          <p:sp>
            <p:nvSpPr>
              <p:cNvPr id="87077" name="Rectangle 55"/>
              <p:cNvSpPr>
                <a:spLocks noChangeArrowheads="1"/>
              </p:cNvSpPr>
              <p:nvPr/>
            </p:nvSpPr>
            <p:spPr bwMode="auto">
              <a:xfrm>
                <a:off x="443" y="3922"/>
                <a:ext cx="1738" cy="417"/>
              </a:xfrm>
              <a:prstGeom prst="rect">
                <a:avLst/>
              </a:pr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2133">
                  <a:latin typeface="Arial" charset="0"/>
                </a:endParaRPr>
              </a:p>
            </p:txBody>
          </p:sp>
          <p:sp>
            <p:nvSpPr>
              <p:cNvPr id="87078" name="AutoShape 56"/>
              <p:cNvSpPr>
                <a:spLocks noChangeArrowheads="1"/>
              </p:cNvSpPr>
              <p:nvPr/>
            </p:nvSpPr>
            <p:spPr bwMode="auto">
              <a:xfrm>
                <a:off x="2172" y="4001"/>
                <a:ext cx="306" cy="258"/>
              </a:xfrm>
              <a:prstGeom prst="rightArrow">
                <a:avLst>
                  <a:gd name="adj1" fmla="val 50000"/>
                  <a:gd name="adj2" fmla="val 29651"/>
                </a:avLst>
              </a:prstGeom>
              <a:gradFill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2133">
                  <a:latin typeface="Arial" charset="0"/>
                </a:endParaRPr>
              </a:p>
            </p:txBody>
          </p:sp>
        </p:grpSp>
        <p:sp>
          <p:nvSpPr>
            <p:cNvPr id="87076" name="Text Box 57"/>
            <p:cNvSpPr txBox="1">
              <a:spLocks noChangeArrowheads="1"/>
            </p:cNvSpPr>
            <p:nvPr/>
          </p:nvSpPr>
          <p:spPr bwMode="auto">
            <a:xfrm>
              <a:off x="486" y="3520"/>
              <a:ext cx="1724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133" b="1" dirty="0">
                  <a:latin typeface="Arial" charset="0"/>
                </a:rPr>
                <a:t>Incerteza sobre o Fluxo de Caixa</a:t>
              </a:r>
            </a:p>
          </p:txBody>
        </p:sp>
      </p:grpSp>
      <p:grpSp>
        <p:nvGrpSpPr>
          <p:cNvPr id="169018" name="Group 58"/>
          <p:cNvGrpSpPr>
            <a:grpSpLocks/>
          </p:cNvGrpSpPr>
          <p:nvPr/>
        </p:nvGrpSpPr>
        <p:grpSpPr bwMode="auto">
          <a:xfrm>
            <a:off x="4206379" y="1864637"/>
            <a:ext cx="723900" cy="683059"/>
            <a:chOff x="2582" y="1540"/>
            <a:chExt cx="456" cy="472"/>
          </a:xfrm>
        </p:grpSpPr>
        <p:sp>
          <p:nvSpPr>
            <p:cNvPr id="87073" name="Oval 59"/>
            <p:cNvSpPr>
              <a:spLocks noChangeArrowheads="1"/>
            </p:cNvSpPr>
            <p:nvPr/>
          </p:nvSpPr>
          <p:spPr bwMode="auto">
            <a:xfrm>
              <a:off x="2582" y="1565"/>
              <a:ext cx="456" cy="447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3200">
                <a:latin typeface="Arial" charset="0"/>
              </a:endParaRPr>
            </a:p>
          </p:txBody>
        </p:sp>
        <p:sp>
          <p:nvSpPr>
            <p:cNvPr id="87074" name="Text Box 60"/>
            <p:cNvSpPr txBox="1">
              <a:spLocks noChangeArrowheads="1"/>
            </p:cNvSpPr>
            <p:nvPr/>
          </p:nvSpPr>
          <p:spPr bwMode="auto">
            <a:xfrm>
              <a:off x="2673" y="1540"/>
              <a:ext cx="294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733" b="1" dirty="0">
                  <a:latin typeface="Arial" charset="0"/>
                </a:rPr>
                <a:t>S</a:t>
              </a:r>
            </a:p>
          </p:txBody>
        </p:sp>
      </p:grpSp>
      <p:grpSp>
        <p:nvGrpSpPr>
          <p:cNvPr id="169021" name="Group 61"/>
          <p:cNvGrpSpPr>
            <a:grpSpLocks/>
          </p:cNvGrpSpPr>
          <p:nvPr/>
        </p:nvGrpSpPr>
        <p:grpSpPr bwMode="auto">
          <a:xfrm>
            <a:off x="4206379" y="2681014"/>
            <a:ext cx="723900" cy="678722"/>
            <a:chOff x="2582" y="2042"/>
            <a:chExt cx="456" cy="447"/>
          </a:xfrm>
        </p:grpSpPr>
        <p:sp>
          <p:nvSpPr>
            <p:cNvPr id="87071" name="Oval 62"/>
            <p:cNvSpPr>
              <a:spLocks noChangeArrowheads="1"/>
            </p:cNvSpPr>
            <p:nvPr/>
          </p:nvSpPr>
          <p:spPr bwMode="auto">
            <a:xfrm>
              <a:off x="2582" y="2042"/>
              <a:ext cx="456" cy="447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3200">
                <a:latin typeface="Arial" charset="0"/>
              </a:endParaRPr>
            </a:p>
          </p:txBody>
        </p:sp>
        <p:sp>
          <p:nvSpPr>
            <p:cNvPr id="87072" name="Text Box 63"/>
            <p:cNvSpPr txBox="1">
              <a:spLocks noChangeArrowheads="1"/>
            </p:cNvSpPr>
            <p:nvPr/>
          </p:nvSpPr>
          <p:spPr bwMode="auto">
            <a:xfrm>
              <a:off x="2669" y="2068"/>
              <a:ext cx="294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 dirty="0">
                  <a:latin typeface="Arial" charset="0"/>
                </a:rPr>
                <a:t>E</a:t>
              </a:r>
            </a:p>
          </p:txBody>
        </p:sp>
      </p:grpSp>
      <p:grpSp>
        <p:nvGrpSpPr>
          <p:cNvPr id="169024" name="Group 64"/>
          <p:cNvGrpSpPr>
            <a:grpSpLocks/>
          </p:cNvGrpSpPr>
          <p:nvPr/>
        </p:nvGrpSpPr>
        <p:grpSpPr bwMode="auto">
          <a:xfrm>
            <a:off x="4206379" y="3478639"/>
            <a:ext cx="723900" cy="732691"/>
            <a:chOff x="2582" y="2508"/>
            <a:chExt cx="456" cy="478"/>
          </a:xfrm>
        </p:grpSpPr>
        <p:sp>
          <p:nvSpPr>
            <p:cNvPr id="87069" name="Oval 65"/>
            <p:cNvSpPr>
              <a:spLocks noChangeArrowheads="1"/>
            </p:cNvSpPr>
            <p:nvPr/>
          </p:nvSpPr>
          <p:spPr bwMode="auto">
            <a:xfrm>
              <a:off x="2582" y="2539"/>
              <a:ext cx="456" cy="447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3200">
                <a:latin typeface="Arial" charset="0"/>
              </a:endParaRPr>
            </a:p>
          </p:txBody>
        </p:sp>
        <p:sp>
          <p:nvSpPr>
            <p:cNvPr id="87070" name="Text Box 66"/>
            <p:cNvSpPr txBox="1">
              <a:spLocks noChangeArrowheads="1"/>
            </p:cNvSpPr>
            <p:nvPr/>
          </p:nvSpPr>
          <p:spPr bwMode="auto">
            <a:xfrm>
              <a:off x="2669" y="2508"/>
              <a:ext cx="294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733" b="1" dirty="0">
                  <a:latin typeface="Arial" charset="0"/>
                </a:rPr>
                <a:t>t</a:t>
              </a:r>
            </a:p>
          </p:txBody>
        </p:sp>
      </p:grpSp>
      <p:grpSp>
        <p:nvGrpSpPr>
          <p:cNvPr id="169027" name="Group 67"/>
          <p:cNvGrpSpPr>
            <a:grpSpLocks/>
          </p:cNvGrpSpPr>
          <p:nvPr/>
        </p:nvGrpSpPr>
        <p:grpSpPr bwMode="auto">
          <a:xfrm>
            <a:off x="4200030" y="4303541"/>
            <a:ext cx="723900" cy="783156"/>
            <a:chOff x="2578" y="2973"/>
            <a:chExt cx="456" cy="475"/>
          </a:xfrm>
        </p:grpSpPr>
        <p:sp>
          <p:nvSpPr>
            <p:cNvPr id="87067" name="Oval 68"/>
            <p:cNvSpPr>
              <a:spLocks noChangeArrowheads="1"/>
            </p:cNvSpPr>
            <p:nvPr/>
          </p:nvSpPr>
          <p:spPr bwMode="auto">
            <a:xfrm>
              <a:off x="2578" y="3001"/>
              <a:ext cx="456" cy="447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3200">
                <a:latin typeface="Arial" charset="0"/>
              </a:endParaRPr>
            </a:p>
          </p:txBody>
        </p:sp>
        <p:sp>
          <p:nvSpPr>
            <p:cNvPr id="87068" name="Text Box 69"/>
            <p:cNvSpPr txBox="1">
              <a:spLocks noChangeArrowheads="1"/>
            </p:cNvSpPr>
            <p:nvPr/>
          </p:nvSpPr>
          <p:spPr bwMode="auto">
            <a:xfrm>
              <a:off x="2669" y="2973"/>
              <a:ext cx="2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733" b="1" dirty="0">
                  <a:latin typeface="Arial" charset="0"/>
                </a:rPr>
                <a:t>r</a:t>
              </a:r>
            </a:p>
          </p:txBody>
        </p:sp>
      </p:grpSp>
      <p:grpSp>
        <p:nvGrpSpPr>
          <p:cNvPr id="169030" name="Group 70"/>
          <p:cNvGrpSpPr>
            <a:grpSpLocks/>
          </p:cNvGrpSpPr>
          <p:nvPr/>
        </p:nvGrpSpPr>
        <p:grpSpPr bwMode="auto">
          <a:xfrm>
            <a:off x="4206379" y="5182073"/>
            <a:ext cx="723900" cy="722593"/>
            <a:chOff x="2582" y="3463"/>
            <a:chExt cx="456" cy="478"/>
          </a:xfrm>
        </p:grpSpPr>
        <p:sp>
          <p:nvSpPr>
            <p:cNvPr id="87065" name="Oval 71"/>
            <p:cNvSpPr>
              <a:spLocks noChangeArrowheads="1"/>
            </p:cNvSpPr>
            <p:nvPr/>
          </p:nvSpPr>
          <p:spPr bwMode="auto">
            <a:xfrm>
              <a:off x="2582" y="3494"/>
              <a:ext cx="456" cy="447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3200">
                <a:latin typeface="Arial" charset="0"/>
              </a:endParaRPr>
            </a:p>
          </p:txBody>
        </p:sp>
        <p:sp>
          <p:nvSpPr>
            <p:cNvPr id="87066" name="Text Box 72"/>
            <p:cNvSpPr txBox="1">
              <a:spLocks noChangeArrowheads="1"/>
            </p:cNvSpPr>
            <p:nvPr/>
          </p:nvSpPr>
          <p:spPr bwMode="auto">
            <a:xfrm>
              <a:off x="2648" y="3463"/>
              <a:ext cx="328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733" b="1" dirty="0">
                  <a:latin typeface="Arial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27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9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6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build="p"/>
      <p:bldP spid="168969" grpId="0"/>
      <p:bldP spid="168970" grpId="0"/>
      <p:bldP spid="1689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7721" y="796066"/>
            <a:ext cx="8590061" cy="49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Uma empresa agropecuária tem um projeto e está considerando a possibilidade de não colocá-lo em operação hoje, por conta de dúvidas a respeito do comportamento futuro de sua principal matéria-prima, uma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commodity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agrícola.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projeto tem seus valores guiados pelos preços de uma determinada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commodity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(café, boi gordo, soja, milho </a:t>
            </a:r>
            <a:r>
              <a:rPr lang="pt-BR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etc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), isto quer dizer que, o fluxo do projeto tem correlação positiva forte com os preços desta commodity. Esta é a principal matéria-prima deste projeto. Com isso, pode-se dizer, então, que a volatilidade (variabilidade dos fluxos ao longo do tempo) deste projeto é parecida com a volatilidade dos preços da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commodity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em referência. Para simplificar será considerado que a única incerteza existente é o valor dos fluxos no futuro. Desta maneira, estará sendo eliminando por simplificação, as incertezas com relação aos investimentos iniciais, à demanda pelo produto e outros fatores que certamente influenciariam o valor do projeto. 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2362" y="148829"/>
            <a:ext cx="6172200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sz="3300" dirty="0">
                <a:solidFill>
                  <a:srgbClr val="000000"/>
                </a:solidFill>
              </a:rPr>
              <a:t>Exercício – Valor de Opção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74" y="5989413"/>
            <a:ext cx="7744809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(exemplo adaptado de MACEDO, M.A.S.; NARDELLI, P.M.  </a:t>
            </a:r>
            <a:r>
              <a:rPr lang="pt-BR" sz="825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Utilizando opções reais na análise de viabilidade de projetos de investimento agropecuários: um ensaio teórico</a:t>
            </a:r>
            <a:r>
              <a:rPr lang="pt-BR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Trabalho apresentado ao 46º Congresso da Sociedade Brasileira de Economia, Administração e Sociologia Rural, em Rio Branco (AC), julho de 2008) </a:t>
            </a: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42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7154" y="875016"/>
            <a:ext cx="8662204" cy="407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Vamos admitir que as oscilações de preço do ativo-objeto (produto do projeto ou por  equivalência a commodity) respeitam uma distribuição binomial, num curto período de tempo (∆t). Isto significa dizer que partindo de um preço S, na data atual (t), o ativo-objeto poderá ter um preço </a:t>
            </a:r>
            <a:r>
              <a:rPr lang="pt-BR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BR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Sd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no futuro (t+1), sendo </a:t>
            </a:r>
            <a:r>
              <a:rPr lang="pt-BR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&gt; S &gt; </a:t>
            </a:r>
            <a:r>
              <a:rPr lang="pt-BR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Sd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Isto significa que a mudança para </a:t>
            </a:r>
            <a:r>
              <a:rPr lang="pt-BR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representa um movimento ascendente do preço, que tem probabilidade (p), e a mudança para </a:t>
            </a:r>
            <a:r>
              <a:rPr lang="pt-BR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Sd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um movimento descendente, com probabilidade (1 – p).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 cada intervalo de tempo (∆t) será calculado um novo valor esperado para o preço do ativo objeto como sendo o valor presente (trazido em relação a uma taxa livre de risco) da média ponderada dos preços futuros </a:t>
            </a:r>
            <a:r>
              <a:rPr lang="pt-BR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Sd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em relação às suas respectivas probabilidades de ocorrência. 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7153" y="171979"/>
            <a:ext cx="6172200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sz="3300" dirty="0">
                <a:solidFill>
                  <a:srgbClr val="000000"/>
                </a:solidFill>
              </a:rPr>
              <a:t>Exercício – Valor de Opção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74" y="5989413"/>
            <a:ext cx="7744809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(exemplo adaptado de MACEDO, M.A.S.; NARDELLI, P.M.  </a:t>
            </a:r>
            <a:r>
              <a:rPr lang="pt-BR" sz="825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Utilizando opções reais na análise de viabilidade de projetos de investimento agropecuários: um ensaio teórico</a:t>
            </a:r>
            <a:r>
              <a:rPr lang="pt-BR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Trabalho apresentado ao 46º Congresso da Sociedade Brasileira de Economia, Administração e Sociologia Rural, em Rio Branco (AC), julho de 2008) </a:t>
            </a: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89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5579" y="2723624"/>
            <a:ext cx="8676424" cy="130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Qual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valor da opção de adiar o investimento por um período?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(considere que o valor do investimento é corrigido anualmente de acordo com a taxa livre de isco)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664" y="939745"/>
            <a:ext cx="8645806" cy="16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valor atual do projeto é de $ 1.000,00 (valor presente dos fluxos de caixa futuros), mas o mesmo necessita de um investimento inicial de $ 800,00. Isto gera um VPL de $ 200,00. A taxa livre de risco (r) igual a 12 % ao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período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volatilidade anual (</a:t>
            </a:r>
            <a:r>
              <a:rPr lang="pt-BR" sz="2000" dirty="0">
                <a:solidFill>
                  <a:prstClr val="black"/>
                </a:solidFill>
              </a:rPr>
              <a:t>σ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commodity usada como referência de 35 %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preço atual da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commodity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é de $ 100,00.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578" y="161511"/>
            <a:ext cx="6172200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sz="3300" dirty="0">
                <a:solidFill>
                  <a:srgbClr val="000000"/>
                </a:solidFill>
              </a:rPr>
              <a:t>Exercício – Valor de Opção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474" y="5989413"/>
            <a:ext cx="7744809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(exemplo adaptado de MACEDO, M.A.S.; NARDELLI, P.M.  </a:t>
            </a:r>
            <a:r>
              <a:rPr lang="pt-BR" sz="825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Utilizando opções reais na análise de viabilidade de projetos de investimento agropecuários: um ensaio teórico</a:t>
            </a:r>
            <a:r>
              <a:rPr lang="pt-BR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Trabalho apresentado ao 46º Congresso da Sociedade Brasileira de Economia, Administração e Sociologia Rural, em Rio Branco (AC), julho de 2008) </a:t>
            </a: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9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915" y="4021066"/>
            <a:ext cx="45873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000000"/>
                </a:solidFill>
              </a:rPr>
              <a:t>Preço do ativo = 1.000,00</a:t>
            </a:r>
          </a:p>
          <a:p>
            <a:pPr algn="ctr"/>
            <a:r>
              <a:rPr lang="pt-BR" sz="2100" dirty="0">
                <a:solidFill>
                  <a:srgbClr val="000000"/>
                </a:solidFill>
              </a:rPr>
              <a:t>VPL = 1.000,00 – 800,00 = 200,00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664" y="939745"/>
            <a:ext cx="8645806" cy="16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valor atual do projeto é de $ 1.000,00 (valor presente dos fluxos de caixa futuros), mas o mesmo necessita de um investimento inicial de $ 800,00. Isto gera um VPL de $ 200,00. A taxa livre de risco (r) igual a 12 % ao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período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volatilidade anual (</a:t>
            </a:r>
            <a:r>
              <a:rPr lang="pt-BR" sz="2000" dirty="0">
                <a:solidFill>
                  <a:prstClr val="black"/>
                </a:solidFill>
              </a:rPr>
              <a:t>σ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commodity usada como referência de 35 %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preço atual da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commodity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é de $ 100,00.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5578" y="161511"/>
            <a:ext cx="6172200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sz="3300" dirty="0">
                <a:solidFill>
                  <a:srgbClr val="000000"/>
                </a:solidFill>
              </a:rPr>
              <a:t>Exercício – Valor de Opção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1630" y="2713050"/>
            <a:ext cx="169722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ED7D31">
                    <a:lumMod val="75000"/>
                  </a:srgbClr>
                </a:solidFill>
              </a:rPr>
              <a:t>VPL = 200,00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474" y="5989413"/>
            <a:ext cx="7744809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(exemplo adaptado de MACEDO, M.A.S.; NARDELLI, P.M.  </a:t>
            </a:r>
            <a:r>
              <a:rPr lang="pt-BR" sz="825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Utilizando opções reais na análise de viabilidade de projetos de investimento agropecuários: um ensaio teórico</a:t>
            </a: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Trabalho apresentado ao 46º Congresso da Sociedade Brasileira de Economia, Administração e Sociologia Rural, em Rio Branco (AC), julho de 2008) </a:t>
            </a:r>
            <a:endParaRPr lang="pt-BR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71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915" y="4021066"/>
            <a:ext cx="275034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000000"/>
                </a:solidFill>
              </a:rPr>
              <a:t>Preço do ativo = S</a:t>
            </a:r>
          </a:p>
          <a:p>
            <a:pPr algn="ctr"/>
            <a:r>
              <a:rPr lang="pt-BR" sz="2100" dirty="0">
                <a:solidFill>
                  <a:srgbClr val="000000"/>
                </a:solidFill>
              </a:rPr>
              <a:t>Preço da opção = f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14653" y="3061918"/>
            <a:ext cx="275034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</a:t>
            </a:r>
            <a:r>
              <a:rPr lang="pt-BR" sz="2100" dirty="0" err="1">
                <a:solidFill>
                  <a:srgbClr val="000000"/>
                </a:solidFill>
              </a:rPr>
              <a:t>Su</a:t>
            </a:r>
            <a:endParaRPr lang="pt-BR" sz="2100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14653" y="4540674"/>
            <a:ext cx="275034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</a:t>
            </a:r>
            <a:r>
              <a:rPr lang="pt-BR" sz="2100" dirty="0" err="1">
                <a:solidFill>
                  <a:srgbClr val="000000"/>
                </a:solidFill>
              </a:rPr>
              <a:t>Sd</a:t>
            </a:r>
            <a:endParaRPr lang="pt-BR" sz="2100" dirty="0">
              <a:solidFill>
                <a:srgbClr val="00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976552" y="3362558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976305" y="4860287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756284" y="4164662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cxnSp>
        <p:nvCxnSpPr>
          <p:cNvPr id="11" name="Conector de seta reta 10"/>
          <p:cNvCxnSpPr>
            <a:stCxn id="10" idx="6"/>
            <a:endCxn id="8" idx="3"/>
          </p:cNvCxnSpPr>
          <p:nvPr/>
        </p:nvCxnSpPr>
        <p:spPr>
          <a:xfrm flipV="1">
            <a:off x="2837248" y="3448721"/>
            <a:ext cx="1151162" cy="7664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10" idx="6"/>
            <a:endCxn id="9" idx="2"/>
          </p:cNvCxnSpPr>
          <p:nvPr/>
        </p:nvCxnSpPr>
        <p:spPr>
          <a:xfrm>
            <a:off x="2837247" y="4215136"/>
            <a:ext cx="1139058" cy="695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478508" y="3009812"/>
                <a:ext cx="1204369" cy="383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pt-BR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344" y="2870082"/>
                <a:ext cx="1624547" cy="5111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7785690" y="3609886"/>
                <a:ext cx="737318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919" y="3670182"/>
                <a:ext cx="984692" cy="8093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7383685" y="4458349"/>
                <a:ext cx="1530034" cy="656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913" y="4801466"/>
                <a:ext cx="2038571" cy="8756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271630" y="2713050"/>
            <a:ext cx="169722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ED7D31">
                    <a:lumMod val="75000"/>
                  </a:srgbClr>
                </a:solidFill>
              </a:rPr>
              <a:t>VPL = 200,00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5664" y="939745"/>
            <a:ext cx="8645806" cy="16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valor atual do projeto é de $ 1.000,00 (valor presente dos fluxos de caixa futuros), mas o mesmo necessita de um investimento inicial de $ 800,00. Isto gera um VPL de $ 200,00. A taxa livre de risco (r) igual a 12 % ao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período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volatilidade anual (</a:t>
            </a:r>
            <a:r>
              <a:rPr lang="pt-BR" sz="2000" dirty="0">
                <a:solidFill>
                  <a:prstClr val="black"/>
                </a:solidFill>
              </a:rPr>
              <a:t>σ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commodity usada como referência de 35 %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preço atual da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commodity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é de $ 100,00.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15578" y="161511"/>
            <a:ext cx="6172200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sz="3300" dirty="0">
                <a:solidFill>
                  <a:srgbClr val="000000"/>
                </a:solidFill>
              </a:rPr>
              <a:t>Exercício – Valor de Opção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474" y="5989413"/>
            <a:ext cx="7744809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(exemplo adaptado de MACEDO, M.A.S.; NARDELLI, P.M.  </a:t>
            </a:r>
            <a:r>
              <a:rPr lang="pt-BR" sz="825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Utilizando opções reais na análise de viabilidade de projetos de investimento agropecuários: um ensaio teórico</a:t>
            </a: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Trabalho apresentado ao 46º Congresso da Sociedade Brasileira de Economia, Administração e Sociologia Rural, em Rio Branco (AC), julho de 2008) </a:t>
            </a:r>
            <a:endParaRPr lang="pt-BR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51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664" y="939745"/>
            <a:ext cx="8645806" cy="16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valor atual do projeto é de $ 1.000,00 (valor presente dos fluxos de caixa futuros), mas o mesmo necessita de um investimento inicial de $ 800,00. Isto gera um VPL de $ 200,00. A taxa livre de risco (r) igual a 12 % ao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período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volatilidade anual (</a:t>
            </a:r>
            <a:r>
              <a:rPr lang="pt-BR" sz="2000" dirty="0">
                <a:solidFill>
                  <a:prstClr val="black"/>
                </a:solidFill>
              </a:rPr>
              <a:t>σ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commodity usada como referência de 35 %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preço atual da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commodity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é de $ 100,00.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5578" y="161511"/>
            <a:ext cx="6172200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sz="3300" dirty="0">
                <a:solidFill>
                  <a:srgbClr val="000000"/>
                </a:solidFill>
              </a:rPr>
              <a:t>Exercício – Valor de Opção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915" y="4021066"/>
            <a:ext cx="275034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000000"/>
                </a:solidFill>
              </a:rPr>
              <a:t>Preço do ativo = S</a:t>
            </a:r>
          </a:p>
          <a:p>
            <a:pPr algn="ctr"/>
            <a:r>
              <a:rPr lang="pt-BR" sz="2100" dirty="0">
                <a:solidFill>
                  <a:srgbClr val="000000"/>
                </a:solidFill>
              </a:rPr>
              <a:t>Preço da opção = f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14653" y="3061918"/>
            <a:ext cx="275034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</a:t>
            </a:r>
            <a:r>
              <a:rPr lang="pt-BR" sz="2100" dirty="0" err="1">
                <a:solidFill>
                  <a:srgbClr val="000000"/>
                </a:solidFill>
              </a:rPr>
              <a:t>Su</a:t>
            </a:r>
            <a:endParaRPr lang="pt-BR" sz="2100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14653" y="4540674"/>
            <a:ext cx="275034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</a:t>
            </a:r>
            <a:r>
              <a:rPr lang="pt-BR" sz="2100" dirty="0" err="1">
                <a:solidFill>
                  <a:srgbClr val="000000"/>
                </a:solidFill>
              </a:rPr>
              <a:t>Sd</a:t>
            </a:r>
            <a:endParaRPr lang="pt-BR" sz="2100" dirty="0">
              <a:solidFill>
                <a:srgbClr val="00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976552" y="3362558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976305" y="4860287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756284" y="4164662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cxnSp>
        <p:nvCxnSpPr>
          <p:cNvPr id="11" name="Conector de seta reta 10"/>
          <p:cNvCxnSpPr>
            <a:stCxn id="10" idx="6"/>
            <a:endCxn id="8" idx="3"/>
          </p:cNvCxnSpPr>
          <p:nvPr/>
        </p:nvCxnSpPr>
        <p:spPr>
          <a:xfrm flipV="1">
            <a:off x="2837248" y="3448721"/>
            <a:ext cx="1151162" cy="7664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10" idx="6"/>
            <a:endCxn id="9" idx="2"/>
          </p:cNvCxnSpPr>
          <p:nvPr/>
        </p:nvCxnSpPr>
        <p:spPr>
          <a:xfrm>
            <a:off x="2837247" y="4215136"/>
            <a:ext cx="1139058" cy="695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815569" y="3014210"/>
                <a:ext cx="2115900" cy="32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0,35</m:t>
                          </m:r>
                        </m:sup>
                      </m:sSup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=1,419</m:t>
                      </m:r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424" y="2875946"/>
                <a:ext cx="2824428" cy="4357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803097" y="3354150"/>
                <a:ext cx="2229841" cy="641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1,419</m:t>
                          </m:r>
                        </m:den>
                      </m:f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=0,705</m:t>
                      </m:r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795" y="3329200"/>
                <a:ext cx="2973699" cy="8550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803097" y="4067016"/>
                <a:ext cx="2338845" cy="647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1,1275</m:t>
                          </m:r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−0,705</m:t>
                          </m:r>
                        </m:num>
                        <m:den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1,419</m:t>
                          </m:r>
                          <m:r>
                            <a:rPr lang="pt-BR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−0,705</m:t>
                          </m:r>
                        </m:den>
                      </m:f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795" y="4279688"/>
                <a:ext cx="3117392" cy="8638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6860246" y="4855686"/>
                <a:ext cx="108157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1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0,592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995" y="5331248"/>
                <a:ext cx="1441036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25714" r="-13502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285664" y="2703745"/>
            <a:ext cx="169722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ED7D31">
                    <a:lumMod val="75000"/>
                  </a:srgbClr>
                </a:solidFill>
              </a:rPr>
              <a:t>VPL = 200,00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474" y="5989413"/>
            <a:ext cx="7744809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(exemplo adaptado de MACEDO, M.A.S.; NARDELLI, P.M.  </a:t>
            </a:r>
            <a:r>
              <a:rPr lang="pt-BR" sz="825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Utilizando opções reais na análise de viabilidade de projetos de investimento agropecuários: um ensaio teórico</a:t>
            </a: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Trabalho apresentado ao 46º Congresso da Sociedade Brasileira de Economia, Administração e Sociologia Rural, em Rio Branco (AC), julho de 2008) </a:t>
            </a:r>
            <a:endParaRPr lang="pt-BR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6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915" y="4021066"/>
            <a:ext cx="275034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000000"/>
                </a:solidFill>
              </a:rPr>
              <a:t>Preço do ativo = S</a:t>
            </a:r>
          </a:p>
          <a:p>
            <a:pPr algn="ctr"/>
            <a:r>
              <a:rPr lang="pt-BR" sz="2100" dirty="0">
                <a:solidFill>
                  <a:srgbClr val="000000"/>
                </a:solidFill>
              </a:rPr>
              <a:t>Preço da opção = f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14653" y="3061918"/>
            <a:ext cx="275034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</a:t>
            </a:r>
            <a:r>
              <a:rPr lang="pt-BR" sz="2100" dirty="0" err="1">
                <a:solidFill>
                  <a:srgbClr val="000000"/>
                </a:solidFill>
              </a:rPr>
              <a:t>Su</a:t>
            </a:r>
            <a:endParaRPr lang="pt-BR" sz="2100" dirty="0">
              <a:solidFill>
                <a:srgbClr val="000000"/>
              </a:solidFill>
            </a:endParaRPr>
          </a:p>
          <a:p>
            <a:pPr algn="ctr"/>
            <a:r>
              <a:rPr lang="pt-BR" sz="2100" dirty="0">
                <a:solidFill>
                  <a:srgbClr val="000000"/>
                </a:solidFill>
              </a:rPr>
              <a:t>Preço da opção = f</a:t>
            </a:r>
            <a:r>
              <a:rPr lang="pt-BR" sz="2100" baseline="-25000" dirty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14653" y="4540674"/>
            <a:ext cx="275034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</a:t>
            </a:r>
            <a:r>
              <a:rPr lang="pt-BR" sz="2100" dirty="0" err="1">
                <a:solidFill>
                  <a:srgbClr val="000000"/>
                </a:solidFill>
              </a:rPr>
              <a:t>Sd</a:t>
            </a:r>
            <a:endParaRPr lang="pt-BR" sz="2100" dirty="0">
              <a:solidFill>
                <a:srgbClr val="000000"/>
              </a:solidFill>
            </a:endParaRPr>
          </a:p>
          <a:p>
            <a:pPr algn="ctr"/>
            <a:r>
              <a:rPr lang="pt-BR" sz="2100" dirty="0">
                <a:solidFill>
                  <a:srgbClr val="000000"/>
                </a:solidFill>
              </a:rPr>
              <a:t>Preço da opção = </a:t>
            </a:r>
            <a:r>
              <a:rPr lang="pt-BR" sz="2100" dirty="0" err="1">
                <a:solidFill>
                  <a:srgbClr val="000000"/>
                </a:solidFill>
              </a:rPr>
              <a:t>f</a:t>
            </a:r>
            <a:r>
              <a:rPr lang="pt-BR" sz="2100" baseline="-25000" dirty="0" err="1">
                <a:solidFill>
                  <a:srgbClr val="000000"/>
                </a:solidFill>
              </a:rPr>
              <a:t>d</a:t>
            </a:r>
            <a:endParaRPr lang="pt-BR" sz="2100" baseline="-25000" dirty="0">
              <a:solidFill>
                <a:srgbClr val="00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976552" y="3362558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976305" y="4860287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756284" y="4164662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cxnSp>
        <p:nvCxnSpPr>
          <p:cNvPr id="11" name="Conector de seta reta 10"/>
          <p:cNvCxnSpPr>
            <a:stCxn id="10" idx="6"/>
            <a:endCxn id="8" idx="3"/>
          </p:cNvCxnSpPr>
          <p:nvPr/>
        </p:nvCxnSpPr>
        <p:spPr>
          <a:xfrm flipV="1">
            <a:off x="2837248" y="3448721"/>
            <a:ext cx="1151162" cy="7664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10" idx="6"/>
            <a:endCxn id="9" idx="2"/>
          </p:cNvCxnSpPr>
          <p:nvPr/>
        </p:nvCxnSpPr>
        <p:spPr>
          <a:xfrm>
            <a:off x="2837247" y="4215136"/>
            <a:ext cx="1139058" cy="695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809978" y="3014210"/>
                <a:ext cx="122411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=1,419</m:t>
                      </m:r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304" y="2875946"/>
                <a:ext cx="163371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7808937" y="3411300"/>
                <a:ext cx="122738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=0,705</m:t>
                      </m:r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915" y="3405400"/>
                <a:ext cx="163762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7879950" y="3780791"/>
                <a:ext cx="108157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1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0,592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00" y="3898054"/>
                <a:ext cx="1441036" cy="430887"/>
              </a:xfrm>
              <a:prstGeom prst="rect">
                <a:avLst/>
              </a:prstGeom>
              <a:blipFill rotWithShape="0">
                <a:blip r:embed="rId5"/>
                <a:stretch>
                  <a:fillRect t="-25352" r="-13559" b="-492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283207" y="2724625"/>
            <a:ext cx="169722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ED7D31">
                    <a:lumMod val="75000"/>
                  </a:srgbClr>
                </a:solidFill>
              </a:rPr>
              <a:t>VPL = 200,00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85664" y="939745"/>
            <a:ext cx="8645806" cy="16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valor atual do projeto é de $ 1.000,00 (valor presente dos fluxos de caixa futuros), mas o mesmo necessita de um investimento inicial de $ 800,00. Isto gera um VPL de $ 200,00. A taxa livre de risco (r) igual a 12 % ao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período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volatilidade anual (</a:t>
            </a:r>
            <a:r>
              <a:rPr lang="pt-BR" sz="2000" dirty="0">
                <a:solidFill>
                  <a:prstClr val="black"/>
                </a:solidFill>
              </a:rPr>
              <a:t>σ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commodity usada como referência de 35 %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preço atual da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commodity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é de $ 100,00.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15578" y="161511"/>
            <a:ext cx="6172200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sz="3300" dirty="0">
                <a:solidFill>
                  <a:srgbClr val="000000"/>
                </a:solidFill>
              </a:rPr>
              <a:t>Exercício – Valor de Opção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474" y="5989413"/>
            <a:ext cx="7744809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(exemplo adaptado de MACEDO, M.A.S.; NARDELLI, P.M.  </a:t>
            </a:r>
            <a:r>
              <a:rPr lang="pt-BR" sz="825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Utilizando opções reais na análise de viabilidade de projetos de investimento agropecuários: um ensaio teórico</a:t>
            </a: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Trabalho apresentado ao 46º Congresso da Sociedade Brasileira de Economia, Administração e Sociologia Rural, em Rio Branco (AC), julho de 2008) </a:t>
            </a:r>
            <a:endParaRPr lang="pt-BR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04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915" y="3781036"/>
            <a:ext cx="29528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000000"/>
                </a:solidFill>
              </a:rPr>
              <a:t>VPL= ?</a:t>
            </a:r>
          </a:p>
          <a:p>
            <a:pPr algn="ctr"/>
            <a:r>
              <a:rPr lang="pt-BR" sz="2100" dirty="0">
                <a:solidFill>
                  <a:srgbClr val="000000"/>
                </a:solidFill>
              </a:rPr>
              <a:t>Preço da opção = f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14652" y="3061918"/>
            <a:ext cx="405492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1.419,07</a:t>
            </a:r>
          </a:p>
          <a:p>
            <a:r>
              <a:rPr lang="pt-BR" sz="2100" dirty="0">
                <a:solidFill>
                  <a:srgbClr val="000000"/>
                </a:solidFill>
              </a:rPr>
              <a:t>  VPL = 1.419,07 – 896,00 = 523,07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14653" y="4540674"/>
            <a:ext cx="304590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704,69</a:t>
            </a:r>
          </a:p>
          <a:p>
            <a:r>
              <a:rPr lang="pt-BR" sz="2100" dirty="0">
                <a:solidFill>
                  <a:srgbClr val="000000"/>
                </a:solidFill>
              </a:rPr>
              <a:t>  VPL = 0</a:t>
            </a:r>
            <a:endParaRPr lang="pt-BR" sz="2100" baseline="-25000" dirty="0">
              <a:solidFill>
                <a:srgbClr val="00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976552" y="3362558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976305" y="4860287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756284" y="4164662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cxnSp>
        <p:nvCxnSpPr>
          <p:cNvPr id="11" name="Conector de seta reta 10"/>
          <p:cNvCxnSpPr>
            <a:stCxn id="10" idx="6"/>
            <a:endCxn id="8" idx="3"/>
          </p:cNvCxnSpPr>
          <p:nvPr/>
        </p:nvCxnSpPr>
        <p:spPr>
          <a:xfrm flipV="1">
            <a:off x="2837248" y="3448721"/>
            <a:ext cx="1151162" cy="7664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10" idx="6"/>
            <a:endCxn id="9" idx="2"/>
          </p:cNvCxnSpPr>
          <p:nvPr/>
        </p:nvCxnSpPr>
        <p:spPr>
          <a:xfrm>
            <a:off x="2837247" y="4215136"/>
            <a:ext cx="1139058" cy="695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809978" y="3014210"/>
                <a:ext cx="122411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=1,419</m:t>
                      </m:r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304" y="2875946"/>
                <a:ext cx="163371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7808937" y="4119960"/>
                <a:ext cx="122738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=0,705</m:t>
                      </m:r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915" y="4350280"/>
                <a:ext cx="163762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7879950" y="4489451"/>
                <a:ext cx="108157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1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0,592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00" y="4842934"/>
                <a:ext cx="1441036" cy="430887"/>
              </a:xfrm>
              <a:prstGeom prst="rect">
                <a:avLst/>
              </a:prstGeom>
              <a:blipFill rotWithShape="0">
                <a:blip r:embed="rId5"/>
                <a:stretch>
                  <a:fillRect t="-25352" r="-13559" b="-492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271630" y="2713049"/>
            <a:ext cx="169722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ED7D31">
                    <a:lumMod val="75000"/>
                  </a:srgbClr>
                </a:solidFill>
              </a:rPr>
              <a:t>VPL = 200,00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85664" y="939745"/>
            <a:ext cx="8645806" cy="16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valor atual do projeto é de $ 1.000,00 (valor presente dos fluxos de caixa futuros), mas o mesmo necessita de um investimento inicial de $ 800,00. Isto gera um VPL de $ 200,00. A taxa livre de risco (r) igual a 12 % ao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período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volatilidade anual (</a:t>
            </a:r>
            <a:r>
              <a:rPr lang="pt-BR" sz="2000" dirty="0">
                <a:solidFill>
                  <a:prstClr val="black"/>
                </a:solidFill>
              </a:rPr>
              <a:t>σ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commodity usada como referência de 35 %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preço atual da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commodity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é de $ 100,00.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15578" y="161511"/>
            <a:ext cx="6172200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sz="3300" dirty="0">
                <a:solidFill>
                  <a:srgbClr val="000000"/>
                </a:solidFill>
              </a:rPr>
              <a:t>Exercício – Valor de Opção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474" y="5989413"/>
            <a:ext cx="7744809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(exemplo adaptado de MACEDO, M.A.S.; NARDELLI, P.M.  </a:t>
            </a:r>
            <a:r>
              <a:rPr lang="pt-BR" sz="825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Utilizando opções reais na análise de viabilidade de projetos de investimento agropecuários: um ensaio teórico</a:t>
            </a: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Trabalho apresentado ao 46º Congresso da Sociedade Brasileira de Economia, Administração e Sociologia Rural, em Rio Branco (AC), julho de 2008) </a:t>
            </a:r>
            <a:endParaRPr lang="pt-BR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82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915" y="3781036"/>
            <a:ext cx="29528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000000"/>
                </a:solidFill>
              </a:rPr>
              <a:t>VPL = ?</a:t>
            </a:r>
          </a:p>
          <a:p>
            <a:pPr algn="ctr"/>
            <a:r>
              <a:rPr lang="pt-BR" sz="2100" dirty="0">
                <a:solidFill>
                  <a:srgbClr val="000000"/>
                </a:solidFill>
              </a:rPr>
              <a:t>Preço da opção = f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14652" y="3061918"/>
            <a:ext cx="404349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1.419,07</a:t>
            </a:r>
          </a:p>
          <a:p>
            <a:r>
              <a:rPr lang="pt-BR" sz="2100" dirty="0">
                <a:solidFill>
                  <a:srgbClr val="000000"/>
                </a:solidFill>
              </a:rPr>
              <a:t>  VPL = 1.419,07 – 896,00 = 523,07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14653" y="4540674"/>
            <a:ext cx="297645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704,69</a:t>
            </a:r>
          </a:p>
          <a:p>
            <a:r>
              <a:rPr lang="pt-BR" sz="2100" dirty="0">
                <a:solidFill>
                  <a:srgbClr val="000000"/>
                </a:solidFill>
              </a:rPr>
              <a:t>  VPL = 0</a:t>
            </a:r>
            <a:endParaRPr lang="pt-BR" sz="2100" baseline="-25000" dirty="0">
              <a:solidFill>
                <a:srgbClr val="00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976552" y="3362558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976305" y="4860287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756284" y="4164662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cxnSp>
        <p:nvCxnSpPr>
          <p:cNvPr id="11" name="Conector de seta reta 10"/>
          <p:cNvCxnSpPr>
            <a:stCxn id="10" idx="6"/>
            <a:endCxn id="8" idx="3"/>
          </p:cNvCxnSpPr>
          <p:nvPr/>
        </p:nvCxnSpPr>
        <p:spPr>
          <a:xfrm flipV="1">
            <a:off x="2837248" y="3448721"/>
            <a:ext cx="1151162" cy="7664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10" idx="6"/>
            <a:endCxn id="9" idx="2"/>
          </p:cNvCxnSpPr>
          <p:nvPr/>
        </p:nvCxnSpPr>
        <p:spPr>
          <a:xfrm>
            <a:off x="2837247" y="4215136"/>
            <a:ext cx="1139058" cy="695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809978" y="3014210"/>
                <a:ext cx="122411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=1,419</m:t>
                      </m:r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304" y="2875946"/>
                <a:ext cx="163371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7808937" y="4119960"/>
                <a:ext cx="122738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=0,705</m:t>
                      </m:r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915" y="4350280"/>
                <a:ext cx="163762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7879950" y="4489451"/>
                <a:ext cx="108157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1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0,592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00" y="4842934"/>
                <a:ext cx="1441036" cy="430887"/>
              </a:xfrm>
              <a:prstGeom prst="rect">
                <a:avLst/>
              </a:prstGeom>
              <a:blipFill rotWithShape="0">
                <a:blip r:embed="rId5"/>
                <a:stretch>
                  <a:fillRect t="-25352" r="-13559" b="-492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 rot="19652776">
            <a:off x="2956927" y="3523541"/>
            <a:ext cx="740587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  <a:latin typeface="Cambria Math" panose="02040503050406030204" pitchFamily="18" charset="0"/>
              </a:rPr>
              <a:t>59,2%</a:t>
            </a:r>
          </a:p>
        </p:txBody>
      </p:sp>
      <p:sp>
        <p:nvSpPr>
          <p:cNvPr id="18" name="CaixaDeTexto 17"/>
          <p:cNvSpPr txBox="1"/>
          <p:nvPr/>
        </p:nvSpPr>
        <p:spPr>
          <a:xfrm rot="2108505">
            <a:off x="2997314" y="4562770"/>
            <a:ext cx="740587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  <a:latin typeface="Cambria Math" panose="02040503050406030204" pitchFamily="18" charset="0"/>
              </a:rPr>
              <a:t>40,8%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74089" y="2725809"/>
            <a:ext cx="169722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ED7D31">
                    <a:lumMod val="75000"/>
                  </a:srgbClr>
                </a:solidFill>
              </a:rPr>
              <a:t>VPL = 200,00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5664" y="939745"/>
            <a:ext cx="8645806" cy="16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valor atual do projeto é de $ 1.000,00 (valor presente dos fluxos de caixa futuros), mas o mesmo necessita de um investimento inicial de $ 800,00. Isto gera um VPL de $ 200,00. A taxa livre de risco (r) igual a 12 % ao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período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volatilidade anual (</a:t>
            </a:r>
            <a:r>
              <a:rPr lang="pt-BR" sz="2000" dirty="0">
                <a:solidFill>
                  <a:prstClr val="black"/>
                </a:solidFill>
              </a:rPr>
              <a:t>σ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commodity usada como referência de 35 %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preço atual da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commodity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é de $ 100,00.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15578" y="161511"/>
            <a:ext cx="6172200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sz="3300" dirty="0">
                <a:solidFill>
                  <a:srgbClr val="000000"/>
                </a:solidFill>
              </a:rPr>
              <a:t>Exercício – Valor de Opção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474" y="5989413"/>
            <a:ext cx="7744809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(exemplo adaptado de MACEDO, M.A.S.; NARDELLI, P.M.  </a:t>
            </a:r>
            <a:r>
              <a:rPr lang="pt-BR" sz="825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Utilizando opções reais na análise de viabilidade de projetos de investimento agropecuários: um ensaio teórico</a:t>
            </a: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Trabalho apresentado ao 46º Congresso da Sociedade Brasileira de Economia, Administração e Sociologia Rural, em Rio Branco (AC), julho de 2008) </a:t>
            </a:r>
            <a:endParaRPr lang="pt-BR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40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F787BC7F-30D5-4427-B492-FFD040526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957475"/>
              </p:ext>
            </p:extLst>
          </p:nvPr>
        </p:nvGraphicFramePr>
        <p:xfrm>
          <a:off x="272143" y="2024743"/>
          <a:ext cx="8610600" cy="355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ítulo 2"/>
          <p:cNvSpPr>
            <a:spLocks noGrp="1"/>
          </p:cNvSpPr>
          <p:nvPr>
            <p:ph type="ctrTitle"/>
          </p:nvPr>
        </p:nvSpPr>
        <p:spPr>
          <a:xfrm>
            <a:off x="272143" y="1"/>
            <a:ext cx="7163708" cy="749899"/>
          </a:xfrm>
        </p:spPr>
        <p:txBody>
          <a:bodyPr>
            <a:noAutofit/>
          </a:bodyPr>
          <a:lstStyle/>
          <a:p>
            <a:r>
              <a:rPr lang="pt-BR" dirty="0"/>
              <a:t>Opções Gerenciais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E963F4B-146E-4601-9A12-901FED01106D}"/>
              </a:ext>
            </a:extLst>
          </p:cNvPr>
          <p:cNvSpPr/>
          <p:nvPr/>
        </p:nvSpPr>
        <p:spPr>
          <a:xfrm>
            <a:off x="272143" y="1126391"/>
            <a:ext cx="2008691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>
                <a:srgbClr val="FFFFFF"/>
              </a:buClr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4000" dirty="0"/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val="4240408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915" y="3781036"/>
            <a:ext cx="29528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000000"/>
                </a:solidFill>
              </a:rPr>
              <a:t>VPL = 309,58 / 1,12</a:t>
            </a:r>
          </a:p>
          <a:p>
            <a:pPr algn="ctr"/>
            <a:r>
              <a:rPr lang="pt-BR" sz="2100" dirty="0">
                <a:solidFill>
                  <a:srgbClr val="000000"/>
                </a:solidFill>
              </a:rPr>
              <a:t>Preço da opção = f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14652" y="3061918"/>
            <a:ext cx="404349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1.419,07</a:t>
            </a:r>
          </a:p>
          <a:p>
            <a:r>
              <a:rPr lang="pt-BR" sz="2100" dirty="0">
                <a:solidFill>
                  <a:srgbClr val="000000"/>
                </a:solidFill>
              </a:rPr>
              <a:t>  VPL = 1.419,07 – 896,00 = 523,07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14653" y="4540674"/>
            <a:ext cx="33236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704,69</a:t>
            </a:r>
          </a:p>
          <a:p>
            <a:r>
              <a:rPr lang="pt-BR" sz="2100" dirty="0">
                <a:solidFill>
                  <a:srgbClr val="000000"/>
                </a:solidFill>
              </a:rPr>
              <a:t>  VPL = 0</a:t>
            </a:r>
            <a:endParaRPr lang="pt-BR" sz="2100" baseline="-25000" dirty="0">
              <a:solidFill>
                <a:srgbClr val="00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976552" y="3362558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976305" y="4860287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756284" y="4164662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cxnSp>
        <p:nvCxnSpPr>
          <p:cNvPr id="11" name="Conector de seta reta 10"/>
          <p:cNvCxnSpPr>
            <a:stCxn id="10" idx="6"/>
            <a:endCxn id="8" idx="3"/>
          </p:cNvCxnSpPr>
          <p:nvPr/>
        </p:nvCxnSpPr>
        <p:spPr>
          <a:xfrm flipV="1">
            <a:off x="2837248" y="3448721"/>
            <a:ext cx="1151162" cy="7664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10" idx="6"/>
            <a:endCxn id="9" idx="2"/>
          </p:cNvCxnSpPr>
          <p:nvPr/>
        </p:nvCxnSpPr>
        <p:spPr>
          <a:xfrm>
            <a:off x="2837247" y="4215136"/>
            <a:ext cx="1139058" cy="695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809978" y="3014210"/>
                <a:ext cx="122411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=1,419</m:t>
                      </m:r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304" y="2875946"/>
                <a:ext cx="163371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7808937" y="4119960"/>
                <a:ext cx="122738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=0,705</m:t>
                      </m:r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915" y="4350280"/>
                <a:ext cx="163762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7879950" y="4489451"/>
                <a:ext cx="108157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1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0,592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00" y="4842934"/>
                <a:ext cx="1441036" cy="430887"/>
              </a:xfrm>
              <a:prstGeom prst="rect">
                <a:avLst/>
              </a:prstGeom>
              <a:blipFill rotWithShape="0">
                <a:blip r:embed="rId5"/>
                <a:stretch>
                  <a:fillRect t="-25352" r="-13559" b="-492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 rot="19652776">
            <a:off x="2956927" y="3523541"/>
            <a:ext cx="740587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  <a:latin typeface="Cambria Math" panose="02040503050406030204" pitchFamily="18" charset="0"/>
              </a:rPr>
              <a:t>59,2%</a:t>
            </a:r>
          </a:p>
        </p:txBody>
      </p:sp>
      <p:sp>
        <p:nvSpPr>
          <p:cNvPr id="18" name="CaixaDeTexto 17"/>
          <p:cNvSpPr txBox="1"/>
          <p:nvPr/>
        </p:nvSpPr>
        <p:spPr>
          <a:xfrm rot="2108505">
            <a:off x="2997806" y="4551717"/>
            <a:ext cx="740587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  <a:latin typeface="Cambria Math" panose="02040503050406030204" pitchFamily="18" charset="0"/>
              </a:rPr>
              <a:t>40,8%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71626" y="2724624"/>
            <a:ext cx="169722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ED7D31">
                    <a:lumMod val="75000"/>
                  </a:srgbClr>
                </a:solidFill>
              </a:rPr>
              <a:t>VPL = 200,00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5664" y="939745"/>
            <a:ext cx="8645806" cy="16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valor atual do projeto é de $ 1.000,00 (valor presente dos fluxos de caixa futuros), mas o mesmo necessita de um investimento inicial de $ 800,00. Isto gera um VPL de $ 200,00. A taxa livre de risco (r) igual a 12 % ao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período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volatilidade anual (</a:t>
            </a:r>
            <a:r>
              <a:rPr lang="pt-BR" sz="2000" dirty="0">
                <a:solidFill>
                  <a:prstClr val="black"/>
                </a:solidFill>
              </a:rPr>
              <a:t>σ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commodity usada como referência de 35 %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preço atual da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commodity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é de $ 100,00.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15578" y="161511"/>
            <a:ext cx="6172200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sz="3300" dirty="0">
                <a:solidFill>
                  <a:srgbClr val="000000"/>
                </a:solidFill>
              </a:rPr>
              <a:t>Exercício – Valor de Opção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474" y="5989413"/>
            <a:ext cx="7744809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(exemplo adaptado de MACEDO, M.A.S.; NARDELLI, P.M.  </a:t>
            </a:r>
            <a:r>
              <a:rPr lang="pt-BR" sz="825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Utilizando opções reais na análise de viabilidade de projetos de investimento agropecuários: um ensaio teórico</a:t>
            </a: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Trabalho apresentado ao 46º Congresso da Sociedade Brasileira de Economia, Administração e Sociologia Rural, em Rio Branco (AC), julho de 2008) </a:t>
            </a:r>
            <a:endParaRPr lang="pt-BR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91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74" y="5989413"/>
            <a:ext cx="7744809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(exemplo adaptado de MACEDO, M.A.S.; NARDELLI, P.M.  </a:t>
            </a:r>
            <a:r>
              <a:rPr lang="pt-BR" sz="825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Utilizando opções reais na análise de viabilidade de projetos de investimento agropecuários: um ensaio teórico</a:t>
            </a:r>
            <a:r>
              <a:rPr lang="pt-BR" sz="82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Trabalho apresentado ao 46º Congresso da Sociedade Brasileira de Economia, Administração e Sociologia Rural, em Rio Branco (AC), julho de 2008) </a:t>
            </a:r>
            <a:endParaRPr lang="pt-BR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915" y="3781036"/>
            <a:ext cx="29528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000000"/>
                </a:solidFill>
              </a:rPr>
              <a:t>VPL = 276,41</a:t>
            </a:r>
          </a:p>
          <a:p>
            <a:pPr algn="ctr"/>
            <a:r>
              <a:rPr lang="pt-BR" sz="2100" b="1" dirty="0">
                <a:solidFill>
                  <a:srgbClr val="FF0000"/>
                </a:solidFill>
              </a:rPr>
              <a:t>Preço da opção = 76,41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14652" y="3061918"/>
            <a:ext cx="404349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1.419,07</a:t>
            </a:r>
          </a:p>
          <a:p>
            <a:r>
              <a:rPr lang="pt-BR" sz="2100" dirty="0">
                <a:solidFill>
                  <a:srgbClr val="000000"/>
                </a:solidFill>
              </a:rPr>
              <a:t>  VPL = 1.419,07 – 896,00 = 523,07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14653" y="4540674"/>
            <a:ext cx="2750344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0000"/>
                </a:solidFill>
              </a:rPr>
              <a:t> Preço do ativo = 704,69</a:t>
            </a:r>
          </a:p>
          <a:p>
            <a:r>
              <a:rPr lang="pt-BR" sz="2100" dirty="0">
                <a:solidFill>
                  <a:srgbClr val="000000"/>
                </a:solidFill>
              </a:rPr>
              <a:t>  VPL = 0</a:t>
            </a:r>
            <a:endParaRPr lang="pt-BR" sz="2100" baseline="-25000" dirty="0">
              <a:solidFill>
                <a:srgbClr val="00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976552" y="3362558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976305" y="4860287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756284" y="4164662"/>
            <a:ext cx="80963" cy="100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cxnSp>
        <p:nvCxnSpPr>
          <p:cNvPr id="11" name="Conector de seta reta 10"/>
          <p:cNvCxnSpPr>
            <a:stCxn id="10" idx="6"/>
            <a:endCxn id="8" idx="3"/>
          </p:cNvCxnSpPr>
          <p:nvPr/>
        </p:nvCxnSpPr>
        <p:spPr>
          <a:xfrm flipV="1">
            <a:off x="2837248" y="3448721"/>
            <a:ext cx="1151162" cy="7664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10" idx="6"/>
            <a:endCxn id="9" idx="2"/>
          </p:cNvCxnSpPr>
          <p:nvPr/>
        </p:nvCxnSpPr>
        <p:spPr>
          <a:xfrm>
            <a:off x="2837247" y="4215136"/>
            <a:ext cx="1139058" cy="695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809978" y="3014210"/>
                <a:ext cx="122411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=1,419</m:t>
                      </m:r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304" y="2875946"/>
                <a:ext cx="163371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7808937" y="4119960"/>
                <a:ext cx="122738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=0,705</m:t>
                      </m:r>
                    </m:oMath>
                  </m:oMathPara>
                </a14:m>
                <a:endParaRPr lang="pt-BR" sz="13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915" y="4350280"/>
                <a:ext cx="163762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7879950" y="4489451"/>
                <a:ext cx="108157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1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0,592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00" y="4842934"/>
                <a:ext cx="1441036" cy="430887"/>
              </a:xfrm>
              <a:prstGeom prst="rect">
                <a:avLst/>
              </a:prstGeom>
              <a:blipFill rotWithShape="0">
                <a:blip r:embed="rId5"/>
                <a:stretch>
                  <a:fillRect t="-25352" r="-13559" b="-492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 rot="19652776">
            <a:off x="2956927" y="3523541"/>
            <a:ext cx="740587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  <a:latin typeface="Cambria Math" panose="02040503050406030204" pitchFamily="18" charset="0"/>
              </a:rPr>
              <a:t>59,2%</a:t>
            </a:r>
          </a:p>
        </p:txBody>
      </p:sp>
      <p:sp>
        <p:nvSpPr>
          <p:cNvPr id="18" name="CaixaDeTexto 17"/>
          <p:cNvSpPr txBox="1"/>
          <p:nvPr/>
        </p:nvSpPr>
        <p:spPr>
          <a:xfrm rot="2108505">
            <a:off x="2997806" y="4551717"/>
            <a:ext cx="740587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  <a:latin typeface="Cambria Math" panose="02040503050406030204" pitchFamily="18" charset="0"/>
              </a:rPr>
              <a:t>40,8%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74089" y="2718744"/>
            <a:ext cx="169722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ED7D31">
                    <a:lumMod val="75000"/>
                  </a:srgbClr>
                </a:solidFill>
              </a:rPr>
              <a:t>VPL = 200,00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5664" y="928170"/>
            <a:ext cx="8645806" cy="16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valor atual do projeto é de $ 1.000,00 (valor presente dos fluxos de caixa futuros), mas o mesmo necessita de um investimento inicial de $ 800,00. Isto gera um VPL de $ 200,00. A taxa livre de risco (r) igual a 12 % ao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período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volatilidade anual (</a:t>
            </a:r>
            <a:r>
              <a:rPr lang="pt-BR" sz="2000" dirty="0">
                <a:solidFill>
                  <a:prstClr val="black"/>
                </a:solidFill>
              </a:rPr>
              <a:t>σ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commodity usada como referência de 35 %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preço atual da 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commodity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é de $ 100,00.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15578" y="149936"/>
            <a:ext cx="6172200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sz="3300" dirty="0">
                <a:solidFill>
                  <a:srgbClr val="000000"/>
                </a:solidFill>
              </a:rPr>
              <a:t>Exercício – Valor de Opção</a:t>
            </a:r>
          </a:p>
        </p:txBody>
      </p:sp>
    </p:spTree>
    <p:extLst>
      <p:ext uri="{BB962C8B-B14F-4D97-AF65-F5344CB8AC3E}">
        <p14:creationId xmlns:p14="http://schemas.microsoft.com/office/powerpoint/2010/main" val="4176840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99" y="323849"/>
            <a:ext cx="8124001" cy="62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8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ctrTitle"/>
          </p:nvPr>
        </p:nvSpPr>
        <p:spPr>
          <a:xfrm>
            <a:off x="254643" y="1"/>
            <a:ext cx="7181208" cy="816089"/>
          </a:xfrm>
        </p:spPr>
        <p:txBody>
          <a:bodyPr>
            <a:noAutofit/>
          </a:bodyPr>
          <a:lstStyle/>
          <a:p>
            <a:r>
              <a:rPr lang="pt-BR" dirty="0"/>
              <a:t>Opções Gerenciais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C94B5EF-4254-4EFF-9000-6969867D3440}"/>
              </a:ext>
            </a:extLst>
          </p:cNvPr>
          <p:cNvSpPr/>
          <p:nvPr/>
        </p:nvSpPr>
        <p:spPr>
          <a:xfrm>
            <a:off x="254643" y="1131857"/>
            <a:ext cx="2008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>
                <a:srgbClr val="FFFFFF"/>
              </a:buClr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4000" dirty="0"/>
              <a:t>Exercício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8415CEF4-90DC-4277-9A1D-69D193E994B8}"/>
              </a:ext>
            </a:extLst>
          </p:cNvPr>
          <p:cNvGrpSpPr/>
          <p:nvPr/>
        </p:nvGrpSpPr>
        <p:grpSpPr>
          <a:xfrm>
            <a:off x="254642" y="2002421"/>
            <a:ext cx="8701789" cy="2475794"/>
            <a:chOff x="2729" y="482157"/>
            <a:chExt cx="5119720" cy="255986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8D104B3B-ACF5-41A9-BEA3-BEC33205305B}"/>
                </a:ext>
              </a:extLst>
            </p:cNvPr>
            <p:cNvSpPr/>
            <p:nvPr/>
          </p:nvSpPr>
          <p:spPr>
            <a:xfrm>
              <a:off x="2729" y="482157"/>
              <a:ext cx="5119720" cy="25598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D4F33AB4-585F-43F0-BCB2-5318600DE96C}"/>
                </a:ext>
              </a:extLst>
            </p:cNvPr>
            <p:cNvSpPr txBox="1"/>
            <p:nvPr/>
          </p:nvSpPr>
          <p:spPr>
            <a:xfrm>
              <a:off x="2729" y="482157"/>
              <a:ext cx="5119720" cy="25598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dirty="0"/>
                <a:t>Atualmente o preço de venda de uma unidade é de R$ 200, mas no próximo ano irá mudar. Com probabilidade de 50% subirá para R$ 300 e com probabilidade de 50% cairá para R$ 100. Considere taxa de desconto de 10%.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376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ctrTitle"/>
          </p:nvPr>
        </p:nvSpPr>
        <p:spPr>
          <a:xfrm>
            <a:off x="254643" y="1"/>
            <a:ext cx="7181208" cy="816089"/>
          </a:xfrm>
        </p:spPr>
        <p:txBody>
          <a:bodyPr>
            <a:noAutofit/>
          </a:bodyPr>
          <a:lstStyle/>
          <a:p>
            <a:r>
              <a:rPr lang="pt-BR" dirty="0"/>
              <a:t>Opções Gerenciais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C94B5EF-4254-4EFF-9000-6969867D3440}"/>
              </a:ext>
            </a:extLst>
          </p:cNvPr>
          <p:cNvSpPr/>
          <p:nvPr/>
        </p:nvSpPr>
        <p:spPr>
          <a:xfrm>
            <a:off x="254643" y="1131857"/>
            <a:ext cx="2008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>
                <a:srgbClr val="FFFFFF"/>
              </a:buClr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4000" dirty="0"/>
              <a:t>Exercício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B32AE943-B8E6-4CCC-8A2C-84E5B1A8C134}"/>
              </a:ext>
            </a:extLst>
          </p:cNvPr>
          <p:cNvGrpSpPr/>
          <p:nvPr/>
        </p:nvGrpSpPr>
        <p:grpSpPr>
          <a:xfrm>
            <a:off x="254643" y="1901298"/>
            <a:ext cx="8669438" cy="4007131"/>
            <a:chOff x="6197590" y="482157"/>
            <a:chExt cx="5119721" cy="2559860"/>
          </a:xfrm>
          <a:solidFill>
            <a:schemeClr val="accent6">
              <a:lumMod val="50000"/>
            </a:schemeClr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4879B7BF-E1A2-4C39-8707-5327E8D17C1D}"/>
                </a:ext>
              </a:extLst>
            </p:cNvPr>
            <p:cNvSpPr/>
            <p:nvPr/>
          </p:nvSpPr>
          <p:spPr>
            <a:xfrm>
              <a:off x="6197591" y="482157"/>
              <a:ext cx="5119720" cy="255986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303F2EC5-CB7B-4B55-B2C9-F582BB03CC69}"/>
                </a:ext>
              </a:extLst>
            </p:cNvPr>
            <p:cNvSpPr txBox="1"/>
            <p:nvPr/>
          </p:nvSpPr>
          <p:spPr>
            <a:xfrm>
              <a:off x="6197590" y="691653"/>
              <a:ext cx="5119720" cy="23503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258763" indent="-258763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arenR"/>
              </a:pPr>
              <a:r>
                <a:rPr lang="pt-BR" sz="2800" dirty="0"/>
                <a:t>Trata-se de um bom investimento?</a:t>
              </a:r>
            </a:p>
            <a:p>
              <a:pPr marL="258763" indent="-258763">
                <a:tabLst>
                  <a:tab pos="255979" algn="l"/>
                  <a:tab pos="941762" algn="l"/>
                  <a:tab pos="1627545" algn="l"/>
                  <a:tab pos="2313327" algn="l"/>
                  <a:tab pos="2999110" algn="l"/>
                  <a:tab pos="3684893" algn="l"/>
                  <a:tab pos="4370676" algn="l"/>
                  <a:tab pos="5056459" algn="l"/>
                  <a:tab pos="5742242" algn="l"/>
                  <a:tab pos="6428025" algn="l"/>
                  <a:tab pos="7113807" algn="l"/>
                  <a:tab pos="7799590" algn="l"/>
                </a:tabLst>
                <a:defRPr/>
              </a:pPr>
              <a:r>
                <a:rPr lang="pt-BR" sz="2800" dirty="0"/>
                <a:t>2) Deveria a empresa investir agora ou seria melhor esperar um ano e ver se os preços sobem ou descem? </a:t>
              </a:r>
            </a:p>
            <a:p>
              <a:pPr marL="258763" indent="-258763">
                <a:tabLst>
                  <a:tab pos="255979" algn="l"/>
                  <a:tab pos="941762" algn="l"/>
                  <a:tab pos="1627545" algn="l"/>
                  <a:tab pos="2313327" algn="l"/>
                  <a:tab pos="2999110" algn="l"/>
                  <a:tab pos="3684893" algn="l"/>
                  <a:tab pos="4370676" algn="l"/>
                  <a:tab pos="5056459" algn="l"/>
                  <a:tab pos="5742242" algn="l"/>
                  <a:tab pos="6428025" algn="l"/>
                  <a:tab pos="7113807" algn="l"/>
                  <a:tab pos="7799590" algn="l"/>
                </a:tabLst>
                <a:defRPr/>
              </a:pPr>
              <a:endParaRPr lang="pt-BR" sz="2800" dirty="0"/>
            </a:p>
            <a:p>
              <a:pPr marL="258763" indent="-258763">
                <a:tabLst>
                  <a:tab pos="255979" algn="l"/>
                  <a:tab pos="941762" algn="l"/>
                  <a:tab pos="1627545" algn="l"/>
                  <a:tab pos="2313327" algn="l"/>
                  <a:tab pos="2999110" algn="l"/>
                  <a:tab pos="3684893" algn="l"/>
                  <a:tab pos="4370676" algn="l"/>
                  <a:tab pos="5056459" algn="l"/>
                  <a:tab pos="5742242" algn="l"/>
                  <a:tab pos="6428025" algn="l"/>
                  <a:tab pos="7113807" algn="l"/>
                  <a:tab pos="7799590" algn="l"/>
                </a:tabLst>
                <a:defRPr/>
              </a:pPr>
              <a:r>
                <a:rPr lang="pt-BR" sz="2800" dirty="0"/>
                <a:t>3) Qual é o valor da flexibilidade de tomar a decisão de investimento no próximo ano, em vez de investir </a:t>
              </a:r>
              <a:r>
                <a:rPr lang="pt-BR" sz="2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agora ou nunca</a:t>
              </a:r>
              <a:r>
                <a:rPr lang="pt-BR" sz="2800" dirty="0" smtClean="0"/>
                <a:t>?</a:t>
              </a:r>
              <a:endParaRPr lang="pt-BR" sz="2800" dirty="0"/>
            </a:p>
            <a:p>
              <a:pPr marL="402421" indent="-402421" algn="r">
                <a:lnSpc>
                  <a:spcPct val="110000"/>
                </a:lnSpc>
                <a:spcBef>
                  <a:spcPts val="375"/>
                </a:spcBef>
                <a:spcAft>
                  <a:spcPts val="600"/>
                </a:spcAft>
                <a:buClr>
                  <a:srgbClr val="FFFFFF"/>
                </a:buClr>
                <a:tabLst>
                  <a:tab pos="255979" algn="l"/>
                  <a:tab pos="941762" algn="l"/>
                  <a:tab pos="1627545" algn="l"/>
                  <a:tab pos="2313327" algn="l"/>
                  <a:tab pos="2999110" algn="l"/>
                  <a:tab pos="3684893" algn="l"/>
                  <a:tab pos="4370676" algn="l"/>
                  <a:tab pos="5056459" algn="l"/>
                  <a:tab pos="5742242" algn="l"/>
                  <a:tab pos="6428025" algn="l"/>
                  <a:tab pos="7113807" algn="l"/>
                  <a:tab pos="7799590" algn="l"/>
                </a:tabLst>
                <a:defRPr/>
              </a:pPr>
              <a:r>
                <a:rPr lang="pt-BR" sz="2400" dirty="0"/>
                <a:t>(baseado em Santos &amp; Pamplona, 2005)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949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248356" y="2232148"/>
            <a:ext cx="8624711" cy="2723673"/>
          </a:xfrm>
          <a:prstGeom prst="rect">
            <a:avLst/>
          </a:prstGeom>
          <a:noFill/>
          <a:ln w="28575">
            <a:solidFill>
              <a:srgbClr val="A670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/>
          <a:p>
            <a:pPr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3200" dirty="0"/>
              <a:t>“Poderiam ser pagos R$ 173 a mais por um projeto que dê flexibilidade de esperar um ano para tomar a decisão, se comparado a um projeto com as mesmas características, mas sem essa opção.”</a:t>
            </a:r>
          </a:p>
          <a:p>
            <a:pPr algn="r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>
                <a:srgbClr val="FFFFFF"/>
              </a:buClr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3200" dirty="0"/>
              <a:t>(Santos &amp; Pamplona, 2005)</a:t>
            </a:r>
          </a:p>
        </p:txBody>
      </p:sp>
      <p:sp>
        <p:nvSpPr>
          <p:cNvPr id="6" name="Título 2"/>
          <p:cNvSpPr>
            <a:spLocks noGrp="1"/>
          </p:cNvSpPr>
          <p:nvPr>
            <p:ph type="ctrTitle"/>
          </p:nvPr>
        </p:nvSpPr>
        <p:spPr>
          <a:xfrm>
            <a:off x="248356" y="33868"/>
            <a:ext cx="7187495" cy="723005"/>
          </a:xfrm>
        </p:spPr>
        <p:txBody>
          <a:bodyPr>
            <a:noAutofit/>
          </a:bodyPr>
          <a:lstStyle/>
          <a:p>
            <a:r>
              <a:rPr lang="pt-BR" dirty="0"/>
              <a:t>Opções Gerenciais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031B396-1233-490F-9F0B-2B99E24B9B2E}"/>
              </a:ext>
            </a:extLst>
          </p:cNvPr>
          <p:cNvSpPr/>
          <p:nvPr/>
        </p:nvSpPr>
        <p:spPr>
          <a:xfrm>
            <a:off x="248356" y="1158874"/>
            <a:ext cx="4078039" cy="671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>
                <a:srgbClr val="FFFFFF"/>
              </a:buClr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3600" dirty="0"/>
              <a:t>Exercício (conclusão)</a:t>
            </a:r>
          </a:p>
        </p:txBody>
      </p:sp>
    </p:spTree>
    <p:extLst>
      <p:ext uri="{BB962C8B-B14F-4D97-AF65-F5344CB8AC3E}">
        <p14:creationId xmlns:p14="http://schemas.microsoft.com/office/powerpoint/2010/main" val="4168353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1" dur="500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B7165244-8549-4E3A-9951-E68423CE8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244288"/>
              </p:ext>
            </p:extLst>
          </p:nvPr>
        </p:nvGraphicFramePr>
        <p:xfrm>
          <a:off x="248356" y="1038578"/>
          <a:ext cx="8636000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248356" y="33867"/>
            <a:ext cx="7187495" cy="720078"/>
          </a:xfrm>
        </p:spPr>
        <p:txBody>
          <a:bodyPr>
            <a:noAutofit/>
          </a:bodyPr>
          <a:lstStyle/>
          <a:p>
            <a:r>
              <a:rPr lang="pt-BR" dirty="0"/>
              <a:t>Opções Gerenciais</a:t>
            </a:r>
          </a:p>
        </p:txBody>
      </p:sp>
    </p:spTree>
    <p:extLst>
      <p:ext uri="{BB962C8B-B14F-4D97-AF65-F5344CB8AC3E}">
        <p14:creationId xmlns:p14="http://schemas.microsoft.com/office/powerpoint/2010/main" val="4161900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57944" y="2648514"/>
            <a:ext cx="9028113" cy="78048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/>
          <a:p>
            <a:pPr algn="ctr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>
                <a:srgbClr val="FFFFFF"/>
              </a:buClr>
              <a:tabLst>
                <a:tab pos="255979" algn="l"/>
                <a:tab pos="941762" algn="l"/>
                <a:tab pos="1627545" algn="l"/>
                <a:tab pos="2313327" algn="l"/>
                <a:tab pos="2999110" algn="l"/>
                <a:tab pos="3684893" algn="l"/>
                <a:tab pos="4370676" algn="l"/>
                <a:tab pos="5056459" algn="l"/>
                <a:tab pos="5742242" algn="l"/>
                <a:tab pos="6428025" algn="l"/>
                <a:tab pos="7113807" algn="l"/>
                <a:tab pos="7799590" algn="l"/>
              </a:tabLst>
            </a:pPr>
            <a:r>
              <a:rPr lang="pt-BR" sz="3733" dirty="0" err="1"/>
              <a:t>VPL</a:t>
            </a:r>
            <a:r>
              <a:rPr lang="pt-BR" sz="3733" baseline="-25000" dirty="0" err="1"/>
              <a:t>expandido</a:t>
            </a:r>
            <a:r>
              <a:rPr lang="pt-BR" sz="3733" dirty="0"/>
              <a:t> = </a:t>
            </a:r>
            <a:r>
              <a:rPr lang="pt-BR" sz="3733" dirty="0" err="1"/>
              <a:t>VPL</a:t>
            </a:r>
            <a:r>
              <a:rPr lang="pt-BR" sz="3733" baseline="-25000" dirty="0" err="1"/>
              <a:t>tradicional</a:t>
            </a:r>
            <a:r>
              <a:rPr lang="pt-BR" sz="3733" dirty="0"/>
              <a:t> + </a:t>
            </a:r>
            <a:r>
              <a:rPr lang="pt-BR" sz="3733" dirty="0" err="1"/>
              <a:t>VPL</a:t>
            </a:r>
            <a:r>
              <a:rPr lang="pt-BR" sz="3733" baseline="-25000" dirty="0" err="1"/>
              <a:t>flexibilidade</a:t>
            </a:r>
            <a:r>
              <a:rPr lang="pt-BR" sz="3733" dirty="0"/>
              <a:t> </a:t>
            </a:r>
            <a:r>
              <a:rPr lang="pt-BR" sz="3733" baseline="-25000" dirty="0"/>
              <a:t>gerencial</a:t>
            </a:r>
          </a:p>
        </p:txBody>
      </p:sp>
      <p:sp>
        <p:nvSpPr>
          <p:cNvPr id="6" name="Título 2"/>
          <p:cNvSpPr>
            <a:spLocks noGrp="1"/>
          </p:cNvSpPr>
          <p:nvPr>
            <p:ph type="ctrTitle"/>
          </p:nvPr>
        </p:nvSpPr>
        <p:spPr>
          <a:xfrm>
            <a:off x="248356" y="0"/>
            <a:ext cx="7187495" cy="884370"/>
          </a:xfrm>
        </p:spPr>
        <p:txBody>
          <a:bodyPr>
            <a:noAutofit/>
          </a:bodyPr>
          <a:lstStyle/>
          <a:p>
            <a:r>
              <a:rPr lang="pt-BR" dirty="0"/>
              <a:t>Opções Gerenciais</a:t>
            </a:r>
          </a:p>
        </p:txBody>
      </p:sp>
    </p:spTree>
    <p:extLst>
      <p:ext uri="{BB962C8B-B14F-4D97-AF65-F5344CB8AC3E}">
        <p14:creationId xmlns:p14="http://schemas.microsoft.com/office/powerpoint/2010/main" val="1821351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ctrTitle"/>
          </p:nvPr>
        </p:nvSpPr>
        <p:spPr>
          <a:xfrm>
            <a:off x="248356" y="56445"/>
            <a:ext cx="7187495" cy="672074"/>
          </a:xfrm>
        </p:spPr>
        <p:txBody>
          <a:bodyPr>
            <a:noAutofit/>
          </a:bodyPr>
          <a:lstStyle/>
          <a:p>
            <a:r>
              <a:rPr lang="pt-BR" dirty="0"/>
              <a:t>Opções Reais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48356" y="1197456"/>
            <a:ext cx="7005996" cy="768086"/>
          </a:xfrm>
          <a:noFill/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None/>
              <a:tabLst>
                <a:tab pos="2170456" algn="l"/>
                <a:tab pos="2856239" algn="l"/>
                <a:tab pos="3542022" algn="l"/>
                <a:tab pos="4227805" algn="l"/>
                <a:tab pos="4913588" algn="l"/>
                <a:tab pos="5599371" algn="l"/>
                <a:tab pos="6285154" algn="l"/>
                <a:tab pos="6970936" algn="l"/>
                <a:tab pos="7656719" algn="l"/>
                <a:tab pos="8342502" algn="l"/>
                <a:tab pos="9028285" algn="l"/>
              </a:tabLst>
              <a:defRPr/>
            </a:pPr>
            <a:r>
              <a:rPr lang="pt-BR" sz="4000" dirty="0"/>
              <a:t>Opções financeira: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87FA72DC-3E6D-4E64-9965-76E51951B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867508"/>
              </p:ext>
            </p:extLst>
          </p:nvPr>
        </p:nvGraphicFramePr>
        <p:xfrm>
          <a:off x="248356" y="1964267"/>
          <a:ext cx="8636000" cy="395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27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7784454F-84BF-46CF-8D5C-FB593A6B4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491478"/>
              </p:ext>
            </p:extLst>
          </p:nvPr>
        </p:nvGraphicFramePr>
        <p:xfrm>
          <a:off x="248355" y="1275644"/>
          <a:ext cx="8669867" cy="391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2"/>
          <p:cNvSpPr>
            <a:spLocks noGrp="1"/>
          </p:cNvSpPr>
          <p:nvPr>
            <p:ph type="ctrTitle"/>
          </p:nvPr>
        </p:nvSpPr>
        <p:spPr>
          <a:xfrm>
            <a:off x="248356" y="0"/>
            <a:ext cx="7187495" cy="884370"/>
          </a:xfrm>
        </p:spPr>
        <p:txBody>
          <a:bodyPr>
            <a:noAutofit/>
          </a:bodyPr>
          <a:lstStyle/>
          <a:p>
            <a:r>
              <a:rPr lang="pt-BR" dirty="0"/>
              <a:t>Opções Reais</a:t>
            </a:r>
          </a:p>
        </p:txBody>
      </p:sp>
    </p:spTree>
    <p:extLst>
      <p:ext uri="{BB962C8B-B14F-4D97-AF65-F5344CB8AC3E}">
        <p14:creationId xmlns:p14="http://schemas.microsoft.com/office/powerpoint/2010/main" val="3301166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2738</TotalTime>
  <Words>2586</Words>
  <Application>Microsoft Office PowerPoint</Application>
  <PresentationFormat>Apresentação na tela (4:3)</PresentationFormat>
  <Paragraphs>193</Paragraphs>
  <Slides>22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Lucida Sans Unicode</vt:lpstr>
      <vt:lpstr>Times New Roman</vt:lpstr>
      <vt:lpstr>Tema do Office</vt:lpstr>
      <vt:lpstr>1_Tema do Office</vt:lpstr>
      <vt:lpstr>Opções Gerenciais e Orçamento de Capital</vt:lpstr>
      <vt:lpstr>Opções Gerenciais</vt:lpstr>
      <vt:lpstr>Opções Gerenciais</vt:lpstr>
      <vt:lpstr>Opções Gerenciais</vt:lpstr>
      <vt:lpstr>Opções Gerenciais</vt:lpstr>
      <vt:lpstr>Opções Gerenciais</vt:lpstr>
      <vt:lpstr>Opções Gerenciais</vt:lpstr>
      <vt:lpstr>Opções Reais</vt:lpstr>
      <vt:lpstr>Opções Reais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Kitovsk</dc:creator>
  <cp:lastModifiedBy>Roberto Arruda de Souza Lima</cp:lastModifiedBy>
  <cp:revision>234</cp:revision>
  <dcterms:created xsi:type="dcterms:W3CDTF">2017-10-17T18:02:09Z</dcterms:created>
  <dcterms:modified xsi:type="dcterms:W3CDTF">2019-06-05T20:59:00Z</dcterms:modified>
</cp:coreProperties>
</file>