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7" r:id="rId1"/>
  </p:sldMasterIdLst>
  <p:notesMasterIdLst>
    <p:notesMasterId r:id="rId7"/>
  </p:notesMasterIdLst>
  <p:sldIdLst>
    <p:sldId id="277" r:id="rId2"/>
    <p:sldId id="310" r:id="rId3"/>
    <p:sldId id="311" r:id="rId4"/>
    <p:sldId id="312" r:id="rId5"/>
    <p:sldId id="313" r:id="rId6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288" autoAdjust="0"/>
  </p:normalViewPr>
  <p:slideViewPr>
    <p:cSldViewPr>
      <p:cViewPr>
        <p:scale>
          <a:sx n="64" d="100"/>
          <a:sy n="64" d="100"/>
        </p:scale>
        <p:origin x="134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FD31F1D-4F74-43CA-B3D0-EBE3A49BEF65}" type="datetimeFigureOut">
              <a:rPr lang="pt-BR"/>
              <a:pPr>
                <a:defRPr/>
              </a:pPr>
              <a:t>14/06/2018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pt-BR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07C1BB0-6BDF-4306-B270-8AF06D070FD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25822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>
              <a:solidFill>
                <a:srgbClr val="FF000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BE24575-15E1-4BF0-9334-D251CEDF2C55}" type="slidenum">
              <a:rPr lang="pt-BR" smtClean="0"/>
              <a:pPr>
                <a:defRPr/>
              </a:pPr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90160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>
              <a:solidFill>
                <a:srgbClr val="FF000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BE24575-15E1-4BF0-9334-D251CEDF2C55}" type="slidenum">
              <a:rPr lang="pt-BR" smtClean="0"/>
              <a:pPr>
                <a:defRPr/>
              </a:pPr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98088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>
              <a:solidFill>
                <a:srgbClr val="FF000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BE24575-15E1-4BF0-9334-D251CEDF2C55}" type="slidenum">
              <a:rPr lang="pt-BR" smtClean="0"/>
              <a:pPr>
                <a:defRPr/>
              </a:pPr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77205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>
              <a:solidFill>
                <a:srgbClr val="FF000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BE24575-15E1-4BF0-9334-D251CEDF2C55}" type="slidenum">
              <a:rPr lang="pt-BR" smtClean="0"/>
              <a:pPr>
                <a:defRPr/>
              </a:pPr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93176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>
              <a:solidFill>
                <a:srgbClr val="FF000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BE24575-15E1-4BF0-9334-D251CEDF2C55}" type="slidenum">
              <a:rPr lang="pt-BR" smtClean="0"/>
              <a:pPr>
                <a:defRPr/>
              </a:pPr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6556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9CA736B-ED2C-46D0-A2DE-50EB901A316D}" type="datetimeFigureOut">
              <a:rPr lang="pt-BR" smtClean="0"/>
              <a:pPr>
                <a:defRPr/>
              </a:pPr>
              <a:t>14/06/2018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CF2FC7A-4404-4E2D-99DD-D2598458766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CA736B-ED2C-46D0-A2DE-50EB901A316D}" type="datetimeFigureOut">
              <a:rPr lang="pt-BR" smtClean="0"/>
              <a:pPr>
                <a:defRPr/>
              </a:pPr>
              <a:t>14/06/2018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2FC7A-4404-4E2D-99DD-D2598458766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>
              <a:defRPr/>
            </a:pPr>
            <a:fld id="{89CA736B-ED2C-46D0-A2DE-50EB901A316D}" type="datetimeFigureOut">
              <a:rPr lang="pt-BR" smtClean="0"/>
              <a:pPr>
                <a:defRPr/>
              </a:pPr>
              <a:t>14/06/2018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pPr>
              <a:defRPr/>
            </a:pPr>
            <a:fld id="{2CF2FC7A-4404-4E2D-99DD-D2598458766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CA736B-ED2C-46D0-A2DE-50EB901A316D}" type="datetimeFigureOut">
              <a:rPr lang="pt-BR" smtClean="0"/>
              <a:pPr>
                <a:defRPr/>
              </a:pPr>
              <a:t>14/06/2018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CF2FC7A-4404-4E2D-99DD-D2598458766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7" name="Retângu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CA736B-ED2C-46D0-A2DE-50EB901A316D}" type="datetimeFigureOut">
              <a:rPr lang="pt-BR" smtClean="0"/>
              <a:pPr>
                <a:defRPr/>
              </a:pPr>
              <a:t>14/06/2018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CF2FC7A-4404-4E2D-99DD-D2598458766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fld id="{89CA736B-ED2C-46D0-A2DE-50EB901A316D}" type="datetimeFigureOut">
              <a:rPr lang="pt-BR" smtClean="0"/>
              <a:pPr>
                <a:defRPr/>
              </a:pPr>
              <a:t>14/06/2018</a:t>
            </a:fld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2CF2FC7A-4404-4E2D-99DD-D2598458766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fld id="{89CA736B-ED2C-46D0-A2DE-50EB901A316D}" type="datetimeFigureOut">
              <a:rPr lang="pt-BR" smtClean="0"/>
              <a:pPr>
                <a:defRPr/>
              </a:pPr>
              <a:t>14/06/2018</a:t>
            </a:fld>
            <a:endParaRPr lang="pt-BR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2CF2FC7A-4404-4E2D-99DD-D2598458766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pt-BR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CA736B-ED2C-46D0-A2DE-50EB901A316D}" type="datetimeFigureOut">
              <a:rPr lang="pt-BR" smtClean="0"/>
              <a:pPr>
                <a:defRPr/>
              </a:pPr>
              <a:t>14/06/2018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CF2FC7A-4404-4E2D-99DD-D2598458766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CA736B-ED2C-46D0-A2DE-50EB901A316D}" type="datetimeFigureOut">
              <a:rPr lang="pt-BR" smtClean="0"/>
              <a:pPr>
                <a:defRPr/>
              </a:pPr>
              <a:t>14/06/2018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CF2FC7A-4404-4E2D-99DD-D2598458766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CA736B-ED2C-46D0-A2DE-50EB901A316D}" type="datetimeFigureOut">
              <a:rPr lang="pt-BR" smtClean="0"/>
              <a:pPr>
                <a:defRPr/>
              </a:pPr>
              <a:t>14/06/2018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CF2FC7A-4404-4E2D-99DD-D2598458766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8" name="Retângu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11" name="Retângu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>
              <a:defRPr/>
            </a:pPr>
            <a:fld id="{89CA736B-ED2C-46D0-A2DE-50EB901A316D}" type="datetimeFigureOut">
              <a:rPr lang="pt-BR" smtClean="0"/>
              <a:pPr>
                <a:defRPr/>
              </a:pPr>
              <a:t>14/06/2018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2CF2FC7A-4404-4E2D-99DD-D2598458766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9CA736B-ED2C-46D0-A2DE-50EB901A316D}" type="datetimeFigureOut">
              <a:rPr lang="pt-BR" smtClean="0"/>
              <a:pPr>
                <a:defRPr/>
              </a:pPr>
              <a:t>14/06/2018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CF2FC7A-4404-4E2D-99DD-D2598458766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2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Aula S11</a:t>
            </a:r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900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/>
              <a:t>ROTEIRO DA AULA S11  </a:t>
            </a:r>
            <a:endParaRPr lang="pt-BR" dirty="0"/>
          </a:p>
          <a:p>
            <a:pPr marL="514350" indent="-514350">
              <a:buClr>
                <a:schemeClr val="tx1"/>
              </a:buClr>
            </a:pPr>
            <a:r>
              <a:rPr lang="pt-BR" sz="2400" b="1" dirty="0"/>
              <a:t>1. Fechamento do projeto</a:t>
            </a:r>
          </a:p>
          <a:p>
            <a:pPr marL="514350" indent="-514350">
              <a:buClr>
                <a:schemeClr val="tx1"/>
              </a:buClr>
            </a:pPr>
            <a:r>
              <a:rPr lang="pt-BR" sz="2400" b="1" dirty="0"/>
              <a:t>2. Seleção da melhor alternativa</a:t>
            </a:r>
          </a:p>
          <a:p>
            <a:pPr marL="514350" indent="-514350">
              <a:buClr>
                <a:schemeClr val="tx1"/>
              </a:buClr>
            </a:pPr>
            <a:r>
              <a:rPr lang="pt-BR" sz="2400" b="1" dirty="0"/>
              <a:t>3. Preparação do relatório e da apresentação final</a:t>
            </a:r>
          </a:p>
        </p:txBody>
      </p:sp>
      <p:sp>
        <p:nvSpPr>
          <p:cNvPr id="6" name="CaixaDeTexto 40">
            <a:extLst>
              <a:ext uri="{FF2B5EF4-FFF2-40B4-BE49-F238E27FC236}">
                <a16:creationId xmlns:a16="http://schemas.microsoft.com/office/drawing/2014/main" id="{47131CDD-9A8C-4DD9-8DD8-932276E822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7704" y="725965"/>
            <a:ext cx="496572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ndar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ndar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ndar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ndara" pitchFamily="34" charset="0"/>
                <a:ea typeface="+mn-ea"/>
                <a:cs typeface="Arial" charset="0"/>
              </a:defRPr>
            </a:lvl9pPr>
          </a:lstStyle>
          <a:p>
            <a:r>
              <a:rPr lang="pt-BR" sz="1600" dirty="0">
                <a:latin typeface="Arial" charset="0"/>
              </a:rPr>
              <a:t> 0313101  Introdução à Engenharia Civil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2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Aula S11</a:t>
            </a:r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idx="1"/>
          </p:nvPr>
        </p:nvSpPr>
        <p:spPr>
          <a:xfrm>
            <a:off x="611560" y="2708920"/>
            <a:ext cx="8380040" cy="3288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b="1" dirty="0"/>
              <a:t>Verificação dos Relatórios de Integração</a:t>
            </a:r>
            <a:endParaRPr lang="pt-BR" dirty="0"/>
          </a:p>
          <a:p>
            <a:r>
              <a:rPr lang="pt-BR" b="1" dirty="0"/>
              <a:t>Discussão da Escolha da Melhor Alternativa</a:t>
            </a:r>
            <a:endParaRPr lang="pt-BR" dirty="0"/>
          </a:p>
          <a:p>
            <a:r>
              <a:rPr lang="pt-BR" dirty="0"/>
              <a:t>Os grupos A e B discutem o procedimento proposto para a seleção da melhor alternativa e a versão inicial de sua aplicação.  Os grupos A e B aperfeiçoam e finalizam o projeto, verificando se a avaliação das soluções está devidamente justificada.</a:t>
            </a:r>
          </a:p>
        </p:txBody>
      </p:sp>
      <p:sp>
        <p:nvSpPr>
          <p:cNvPr id="6" name="CaixaDeTexto 40">
            <a:extLst>
              <a:ext uri="{FF2B5EF4-FFF2-40B4-BE49-F238E27FC236}">
                <a16:creationId xmlns:a16="http://schemas.microsoft.com/office/drawing/2014/main" id="{CD891454-581F-448B-A3EA-CA74F53226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7704" y="725965"/>
            <a:ext cx="496572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ndar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ndar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ndar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ndara" pitchFamily="34" charset="0"/>
                <a:ea typeface="+mn-ea"/>
                <a:cs typeface="Arial" charset="0"/>
              </a:defRPr>
            </a:lvl9pPr>
          </a:lstStyle>
          <a:p>
            <a:r>
              <a:rPr lang="pt-BR" sz="1600" dirty="0">
                <a:latin typeface="Arial" charset="0"/>
              </a:rPr>
              <a:t> 0313101  Introdução à Engenharia Civil</a:t>
            </a:r>
          </a:p>
        </p:txBody>
      </p:sp>
    </p:spTree>
    <p:extLst>
      <p:ext uri="{BB962C8B-B14F-4D97-AF65-F5344CB8AC3E}">
        <p14:creationId xmlns:p14="http://schemas.microsoft.com/office/powerpoint/2010/main" val="2523032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2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Aula S11</a:t>
            </a:r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4978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Clr>
                <a:schemeClr val="tx1"/>
              </a:buClr>
            </a:pPr>
            <a:r>
              <a:rPr lang="pt-BR" b="1" dirty="0"/>
              <a:t>Discussão do Relatório Final </a:t>
            </a:r>
            <a:endParaRPr lang="pt-BR" dirty="0"/>
          </a:p>
          <a:p>
            <a:r>
              <a:rPr lang="pt-BR" dirty="0"/>
              <a:t>Os grupos A e B discutem o esboço que prepararam para o relatório final. Os relatórios precisam dar uma visão unificada do projeto, desde a discussão do problema da disseminação do conhecimento sobre as áreas e modos de atuação do engenheiro civil até a especificação das soluções selecionadas e a escolha final.</a:t>
            </a:r>
          </a:p>
          <a:p>
            <a:pPr marL="514350" lvl="0" indent="-514350">
              <a:buClr>
                <a:schemeClr val="tx1"/>
              </a:buClr>
            </a:pPr>
            <a:endParaRPr lang="pt-BR" sz="2400" dirty="0"/>
          </a:p>
          <a:p>
            <a:pPr marL="514350" indent="-514350">
              <a:buClr>
                <a:schemeClr val="tx1"/>
              </a:buClr>
            </a:pPr>
            <a:endParaRPr lang="pt-BR" sz="2400" dirty="0"/>
          </a:p>
        </p:txBody>
      </p:sp>
      <p:sp>
        <p:nvSpPr>
          <p:cNvPr id="6" name="CaixaDeTexto 40">
            <a:extLst>
              <a:ext uri="{FF2B5EF4-FFF2-40B4-BE49-F238E27FC236}">
                <a16:creationId xmlns:a16="http://schemas.microsoft.com/office/drawing/2014/main" id="{78FA8323-96CF-4FD1-818D-4A04998E73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7704" y="725965"/>
            <a:ext cx="496572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ndar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ndar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ndar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ndara" pitchFamily="34" charset="0"/>
                <a:ea typeface="+mn-ea"/>
                <a:cs typeface="Arial" charset="0"/>
              </a:defRPr>
            </a:lvl9pPr>
          </a:lstStyle>
          <a:p>
            <a:r>
              <a:rPr lang="pt-BR" sz="1600" dirty="0">
                <a:latin typeface="Arial" charset="0"/>
              </a:rPr>
              <a:t> 0313101  Introdução à Engenharia Civil</a:t>
            </a:r>
          </a:p>
        </p:txBody>
      </p:sp>
    </p:spTree>
    <p:extLst>
      <p:ext uri="{BB962C8B-B14F-4D97-AF65-F5344CB8AC3E}">
        <p14:creationId xmlns:p14="http://schemas.microsoft.com/office/powerpoint/2010/main" val="1092194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2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Aula S11</a:t>
            </a:r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idx="1"/>
          </p:nvPr>
        </p:nvSpPr>
        <p:spPr>
          <a:xfrm>
            <a:off x="395536" y="2590800"/>
            <a:ext cx="8424936" cy="41498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BR" b="1" dirty="0"/>
              <a:t>Avaliação do Esquema de Apresentação do Trabalho</a:t>
            </a:r>
            <a:endParaRPr lang="pt-BR" dirty="0"/>
          </a:p>
          <a:p>
            <a:pPr algn="just"/>
            <a:r>
              <a:rPr lang="pt-BR" dirty="0"/>
              <a:t>Os grupos A e B definem quais alunos farão parte da equipe de apresentação. A estrutura da apresentação deve ser sintética e objetiva, focalizando os pontos fundamentais do projeto. Eles devem mostrar, sobretudo, que aplicaram corretamente a metodologia do projeto de engenharia. </a:t>
            </a:r>
          </a:p>
          <a:p>
            <a:pPr algn="just"/>
            <a:r>
              <a:rPr lang="pt-BR" dirty="0"/>
              <a:t>O tempo de apresentação final é de 30 minutos. Os alunos devem fazer uma apresentação prévia antes.</a:t>
            </a:r>
          </a:p>
        </p:txBody>
      </p:sp>
      <p:sp>
        <p:nvSpPr>
          <p:cNvPr id="6" name="CaixaDeTexto 40">
            <a:extLst>
              <a:ext uri="{FF2B5EF4-FFF2-40B4-BE49-F238E27FC236}">
                <a16:creationId xmlns:a16="http://schemas.microsoft.com/office/drawing/2014/main" id="{9827B666-18FD-4130-BC91-6E2E767D98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7704" y="725965"/>
            <a:ext cx="496572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ndar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ndar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ndar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ndara" pitchFamily="34" charset="0"/>
                <a:ea typeface="+mn-ea"/>
                <a:cs typeface="Arial" charset="0"/>
              </a:defRPr>
            </a:lvl9pPr>
          </a:lstStyle>
          <a:p>
            <a:r>
              <a:rPr lang="pt-BR" sz="1600" dirty="0">
                <a:latin typeface="Arial" charset="0"/>
              </a:rPr>
              <a:t> 0313101  Introdução à Engenharia Civil</a:t>
            </a:r>
          </a:p>
        </p:txBody>
      </p:sp>
    </p:spTree>
    <p:extLst>
      <p:ext uri="{BB962C8B-B14F-4D97-AF65-F5344CB8AC3E}">
        <p14:creationId xmlns:p14="http://schemas.microsoft.com/office/powerpoint/2010/main" val="3525707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2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Aula S11</a:t>
            </a:r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idx="1"/>
          </p:nvPr>
        </p:nvSpPr>
        <p:spPr>
          <a:xfrm>
            <a:off x="827584" y="2780928"/>
            <a:ext cx="7667129" cy="3808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/>
              <a:t>Preparativos Finais</a:t>
            </a:r>
            <a:endParaRPr lang="pt-BR" dirty="0"/>
          </a:p>
          <a:p>
            <a:r>
              <a:rPr lang="pt-BR" dirty="0"/>
              <a:t>Os alunos devem trazer para a S12 uma cópia do relatório final. A nota de participação final, igual para todos os alunos de cada um grupos A e B será</a:t>
            </a:r>
          </a:p>
          <a:p>
            <a:r>
              <a:rPr lang="pt-BR" dirty="0" err="1"/>
              <a:t>fpf</a:t>
            </a:r>
            <a:r>
              <a:rPr lang="pt-BR" dirty="0"/>
              <a:t> = 1,0 um bom trabalho; ou inferior a 1,0 a critério do professor.</a:t>
            </a:r>
          </a:p>
          <a:p>
            <a:r>
              <a:rPr lang="pt-BR" b="1" dirty="0"/>
              <a:t>OS ALUNOS QUE FALTAREM À COMPETIÇÃO TERÃO FATOR DE TURMA IGUAL A ZERO.</a:t>
            </a:r>
            <a:endParaRPr lang="pt-BR" dirty="0"/>
          </a:p>
        </p:txBody>
      </p:sp>
      <p:sp>
        <p:nvSpPr>
          <p:cNvPr id="6" name="CaixaDeTexto 40">
            <a:extLst>
              <a:ext uri="{FF2B5EF4-FFF2-40B4-BE49-F238E27FC236}">
                <a16:creationId xmlns:a16="http://schemas.microsoft.com/office/drawing/2014/main" id="{9BBC6A52-8E23-403A-A8F6-1512A412F2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7704" y="725965"/>
            <a:ext cx="496572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ndar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ndar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ndar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ndara" pitchFamily="34" charset="0"/>
                <a:ea typeface="+mn-ea"/>
                <a:cs typeface="Arial" charset="0"/>
              </a:defRPr>
            </a:lvl9pPr>
          </a:lstStyle>
          <a:p>
            <a:r>
              <a:rPr lang="pt-BR" sz="1600" dirty="0">
                <a:latin typeface="Arial" charset="0"/>
              </a:rPr>
              <a:t> 0313101  Introdução à Engenharia Civil</a:t>
            </a:r>
          </a:p>
        </p:txBody>
      </p:sp>
    </p:spTree>
    <p:extLst>
      <p:ext uri="{BB962C8B-B14F-4D97-AF65-F5344CB8AC3E}">
        <p14:creationId xmlns:p14="http://schemas.microsoft.com/office/powerpoint/2010/main" val="22276724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Median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702</TotalTime>
  <Words>321</Words>
  <Application>Microsoft Office PowerPoint</Application>
  <PresentationFormat>Apresentação na tela (4:3)</PresentationFormat>
  <Paragraphs>31</Paragraphs>
  <Slides>5</Slides>
  <Notes>5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Candara</vt:lpstr>
      <vt:lpstr>Tw Cen MT</vt:lpstr>
      <vt:lpstr>Wingdings</vt:lpstr>
      <vt:lpstr>Wingdings 2</vt:lpstr>
      <vt:lpstr>Mediano</vt:lpstr>
      <vt:lpstr>Aula S11</vt:lpstr>
      <vt:lpstr>Aula S11</vt:lpstr>
      <vt:lpstr>Aula S11</vt:lpstr>
      <vt:lpstr>Aula S11</vt:lpstr>
      <vt:lpstr>Aula S11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Introdução à Engenharia</dc:title>
  <dc:creator>Bruno</dc:creator>
  <cp:lastModifiedBy>Osvaldo Nakao</cp:lastModifiedBy>
  <cp:revision>91</cp:revision>
  <cp:lastPrinted>2014-02-23T15:34:51Z</cp:lastPrinted>
  <dcterms:created xsi:type="dcterms:W3CDTF">2010-02-24T01:23:28Z</dcterms:created>
  <dcterms:modified xsi:type="dcterms:W3CDTF">2018-06-14T13:03:14Z</dcterms:modified>
</cp:coreProperties>
</file>