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92" r:id="rId2"/>
    <p:sldId id="309" r:id="rId3"/>
    <p:sldId id="308" r:id="rId4"/>
    <p:sldId id="506" r:id="rId5"/>
    <p:sldId id="507" r:id="rId6"/>
    <p:sldId id="484" r:id="rId7"/>
    <p:sldId id="435" r:id="rId8"/>
    <p:sldId id="504" r:id="rId9"/>
    <p:sldId id="505" r:id="rId10"/>
    <p:sldId id="436" r:id="rId11"/>
    <p:sldId id="493" r:id="rId12"/>
    <p:sldId id="509" r:id="rId13"/>
    <p:sldId id="311" r:id="rId14"/>
    <p:sldId id="269" r:id="rId15"/>
    <p:sldId id="270" r:id="rId16"/>
    <p:sldId id="296" r:id="rId17"/>
    <p:sldId id="277" r:id="rId18"/>
    <p:sldId id="278" r:id="rId19"/>
    <p:sldId id="275" r:id="rId20"/>
    <p:sldId id="299" r:id="rId21"/>
    <p:sldId id="279" r:id="rId22"/>
    <p:sldId id="280" r:id="rId23"/>
    <p:sldId id="282" r:id="rId24"/>
    <p:sldId id="281" r:id="rId25"/>
    <p:sldId id="312" r:id="rId26"/>
    <p:sldId id="295" r:id="rId27"/>
    <p:sldId id="290" r:id="rId28"/>
    <p:sldId id="289" r:id="rId29"/>
    <p:sldId id="291" r:id="rId30"/>
    <p:sldId id="284" r:id="rId31"/>
    <p:sldId id="285" r:id="rId32"/>
    <p:sldId id="286" r:id="rId33"/>
    <p:sldId id="314" r:id="rId34"/>
    <p:sldId id="294" r:id="rId35"/>
    <p:sldId id="297" r:id="rId36"/>
    <p:sldId id="298" r:id="rId37"/>
    <p:sldId id="260" r:id="rId38"/>
    <p:sldId id="261" r:id="rId39"/>
    <p:sldId id="262" r:id="rId40"/>
    <p:sldId id="258" r:id="rId41"/>
    <p:sldId id="257" r:id="rId42"/>
    <p:sldId id="259" r:id="rId43"/>
    <p:sldId id="407" r:id="rId44"/>
    <p:sldId id="495" r:id="rId45"/>
    <p:sldId id="496" r:id="rId46"/>
    <p:sldId id="501" r:id="rId47"/>
    <p:sldId id="406" r:id="rId48"/>
    <p:sldId id="399" r:id="rId49"/>
    <p:sldId id="268" r:id="rId50"/>
    <p:sldId id="502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D3D6-183C-4597-B1A4-B3361628EFD7}" type="datetimeFigureOut">
              <a:rPr lang="pt-BR" smtClean="0"/>
              <a:t>19/04/2019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FCB8-5BCD-4A70-9874-D0C50A07C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2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29ED-2396-4D34-A5B0-64DD73A00EA8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7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DF2D-6A6C-413E-B709-7731B9AEED10}" type="datetimeFigureOut">
              <a:rPr lang="pt-BR" smtClean="0"/>
              <a:pPr/>
              <a:t>19/04/2019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rph.com/neutropenia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las.med.br/bula/3811/vibramicina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https://www.youtube.com/watch?v=-_O2DO4jvQc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1720" y="1340768"/>
            <a:ext cx="5865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Imunodeficiências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76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38113"/>
            <a:ext cx="88106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259632" y="2636912"/>
            <a:ext cx="612068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1391237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932589" y="3501008"/>
            <a:ext cx="5951004" cy="1958237"/>
          </a:xfrm>
          <a:prstGeom prst="rect">
            <a:avLst/>
          </a:prstGeom>
          <a:noFill/>
        </p:spPr>
      </p:pic>
      <p:sp>
        <p:nvSpPr>
          <p:cNvPr id="7" name="Seta para cima 6"/>
          <p:cNvSpPr/>
          <p:nvPr/>
        </p:nvSpPr>
        <p:spPr>
          <a:xfrm>
            <a:off x="5580112" y="1700808"/>
            <a:ext cx="576064" cy="1800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68580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 descr="Ficheiro:MHC Class 2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8" y="1895767"/>
            <a:ext cx="489924" cy="9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16" y="148298"/>
            <a:ext cx="687710" cy="9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44" y="1010345"/>
            <a:ext cx="1152128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4530334" y="1769916"/>
          <a:ext cx="9937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m de bitmap" r:id="rId9" imgW="5781585" imgH="6001606" progId="PBrush">
                  <p:embed/>
                </p:oleObj>
              </mc:Choice>
              <mc:Fallback>
                <p:oleObj name="Imagem de bitmap" r:id="rId9" imgW="5781585" imgH="6001606" progId="PBrush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334" y="1769916"/>
                        <a:ext cx="9937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immunapp.info/aulas%20magnus%20ICB/ontogenia/Imagens/imagem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9151" y="1031660"/>
            <a:ext cx="1044116" cy="7851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459406" y="311218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Antigeno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708915" y="188835"/>
            <a:ext cx="350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FF0000"/>
                </a:solidFill>
              </a:rPr>
              <a:t>Mechanismos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citotoxicos</a:t>
            </a:r>
            <a:r>
              <a:rPr lang="pt-BR" sz="2800" dirty="0">
                <a:solidFill>
                  <a:srgbClr val="FF0000"/>
                </a:solidFill>
              </a:rPr>
              <a:t> em Defesa e Doença!!!!</a:t>
            </a:r>
          </a:p>
        </p:txBody>
      </p:sp>
      <p:pic>
        <p:nvPicPr>
          <p:cNvPr id="10260" name="Picture 20" descr="File:MHC-I structur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8" y="2014561"/>
            <a:ext cx="513720" cy="7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2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87624" y="980728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 bwMode="auto">
          <a:xfrm>
            <a:off x="1475656" y="4869160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DOENÇA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131839" y="188640"/>
            <a:ext cx="2657153" cy="19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588224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3212976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35696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548238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ookman Old Style" pitchFamily="18" charset="0"/>
              </a:rPr>
              <a:t>Primaria (Congênita)  e Ausência					</a:t>
            </a:r>
          </a:p>
          <a:p>
            <a:endParaRPr lang="pt-BR" sz="2400" dirty="0">
              <a:latin typeface="Bookman Old Style" pitchFamily="18" charset="0"/>
            </a:endParaRPr>
          </a:p>
          <a:p>
            <a:r>
              <a:rPr lang="pt-BR" sz="2400" dirty="0">
                <a:latin typeface="Bookman Old Style" pitchFamily="18" charset="0"/>
              </a:rPr>
              <a:t>Secundaria e Diminuição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086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564904"/>
            <a:ext cx="665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O que causa Imunodeficiencia  Secundaria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841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340768"/>
            <a:ext cx="7128792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>
            <a:stCxn id="2" idx="1"/>
            <a:endCxn id="2" idx="3"/>
          </p:cNvCxnSpPr>
          <p:nvPr/>
        </p:nvCxnSpPr>
        <p:spPr>
          <a:xfrm>
            <a:off x="899592" y="3392996"/>
            <a:ext cx="71287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55776" y="508030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 em funcionamento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97956" y="31940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7584" y="89942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Excesso/Desvio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5445224"/>
            <a:ext cx="30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Comprometido/ Deficiências  </a:t>
            </a:r>
            <a:endParaRPr lang="en-US" dirty="0"/>
          </a:p>
        </p:txBody>
      </p:sp>
      <p:cxnSp>
        <p:nvCxnSpPr>
          <p:cNvPr id="11" name="Conector de seta reta 10"/>
          <p:cNvCxnSpPr>
            <a:stCxn id="2" idx="1"/>
          </p:cNvCxnSpPr>
          <p:nvPr/>
        </p:nvCxnSpPr>
        <p:spPr>
          <a:xfrm flipV="1">
            <a:off x="899592" y="1772816"/>
            <a:ext cx="6192688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830457" y="1403484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6075" y="2398240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Doenças </a:t>
            </a:r>
            <a:r>
              <a:rPr lang="pt-BR" dirty="0" err="1"/>
              <a:t>Chronicas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61329" y="2171069"/>
            <a:ext cx="9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Alergias </a:t>
            </a:r>
            <a:endParaRPr lang="en-US" dirty="0"/>
          </a:p>
        </p:txBody>
      </p:sp>
      <p:cxnSp>
        <p:nvCxnSpPr>
          <p:cNvPr id="16" name="Conector de seta reta 15"/>
          <p:cNvCxnSpPr>
            <a:stCxn id="2" idx="1"/>
          </p:cNvCxnSpPr>
          <p:nvPr/>
        </p:nvCxnSpPr>
        <p:spPr>
          <a:xfrm>
            <a:off x="899592" y="3392996"/>
            <a:ext cx="5976664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156176" y="4262062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29242" y="3910408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Infecções 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67944" y="1802807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49710" y="44344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7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340768"/>
            <a:ext cx="7128792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>
            <a:stCxn id="2" idx="1"/>
            <a:endCxn id="2" idx="3"/>
          </p:cNvCxnSpPr>
          <p:nvPr/>
        </p:nvCxnSpPr>
        <p:spPr>
          <a:xfrm>
            <a:off x="899592" y="3392996"/>
            <a:ext cx="71287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55776" y="508030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 em funcionamento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97956" y="31940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7584" y="89942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Excesso/Desvio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5445224"/>
            <a:ext cx="30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Comprometido/ Deficiências  </a:t>
            </a:r>
            <a:endParaRPr lang="en-US" dirty="0"/>
          </a:p>
        </p:txBody>
      </p:sp>
      <p:cxnSp>
        <p:nvCxnSpPr>
          <p:cNvPr id="11" name="Conector de seta reta 10"/>
          <p:cNvCxnSpPr>
            <a:stCxn id="2" idx="1"/>
          </p:cNvCxnSpPr>
          <p:nvPr/>
        </p:nvCxnSpPr>
        <p:spPr>
          <a:xfrm flipV="1">
            <a:off x="899592" y="1772816"/>
            <a:ext cx="6192688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830457" y="1403484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6075" y="2398240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Doenças </a:t>
            </a:r>
            <a:r>
              <a:rPr lang="pt-BR" dirty="0" err="1"/>
              <a:t>Chronicas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61329" y="2171069"/>
            <a:ext cx="9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Alergias </a:t>
            </a:r>
            <a:endParaRPr lang="en-US" dirty="0"/>
          </a:p>
        </p:txBody>
      </p:sp>
      <p:cxnSp>
        <p:nvCxnSpPr>
          <p:cNvPr id="16" name="Conector de seta reta 15"/>
          <p:cNvCxnSpPr>
            <a:stCxn id="2" idx="1"/>
          </p:cNvCxnSpPr>
          <p:nvPr/>
        </p:nvCxnSpPr>
        <p:spPr>
          <a:xfrm>
            <a:off x="899592" y="3392996"/>
            <a:ext cx="5976664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156176" y="4262062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29242" y="3910408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Infecções 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67944" y="1802807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49710" y="44344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3" name="Seta para a direita 2"/>
          <p:cNvSpPr/>
          <p:nvPr/>
        </p:nvSpPr>
        <p:spPr>
          <a:xfrm rot="10800000">
            <a:off x="6821291" y="4279740"/>
            <a:ext cx="2160240" cy="20664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91683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Que sintomas podem indicar um estado de imunodeficiência Secundaria </a:t>
            </a:r>
            <a:r>
              <a:rPr lang="sv-SE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40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cheiro:Symptoms of acute HIV infe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548680"/>
            <a:ext cx="6391275" cy="5705476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564227" y="836712"/>
            <a:ext cx="3638872" cy="517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imunodeficiência Secundaria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6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cheiro:Sintomas da SI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24400" cy="570547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908720"/>
            <a:ext cx="3638872" cy="517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imunodeficiência Secundaria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7784" y="242088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Fungus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2123728" y="4653136"/>
            <a:ext cx="792088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172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 definirmos uma deficiência imune secundária como o HIV, o resultado é:</a:t>
            </a:r>
          </a:p>
          <a:p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2987824" y="2924944"/>
            <a:ext cx="93610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Conceitos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25"/>
            <a:ext cx="89058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 definirmos deficiência imunológica secundária como qualquer evento que levar ao mau funcionamento do sistema imunológico, o resultado é:</a:t>
            </a:r>
            <a:endParaRPr lang="en-US" dirty="0"/>
          </a:p>
        </p:txBody>
      </p:sp>
      <p:sp>
        <p:nvSpPr>
          <p:cNvPr id="3" name="Elipse 2"/>
          <p:cNvSpPr/>
          <p:nvPr/>
        </p:nvSpPr>
        <p:spPr>
          <a:xfrm>
            <a:off x="1331640" y="2780928"/>
            <a:ext cx="691276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2195736" y="4185084"/>
            <a:ext cx="93610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0"/>
            <a:ext cx="299085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06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143000"/>
            <a:ext cx="5753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21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42888"/>
            <a:ext cx="654367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20072" y="6461224"/>
            <a:ext cx="3462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http://www.globalrph.com/neutropenia.htm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726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794" y="0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Reações Adversas da </a:t>
            </a:r>
            <a:r>
              <a:rPr lang="pt-BR" b="1" dirty="0" err="1"/>
              <a:t>Vibramicina</a:t>
            </a:r>
            <a:r>
              <a:rPr lang="pt-BR" b="1" dirty="0"/>
              <a:t> </a:t>
            </a:r>
            <a:r>
              <a:rPr lang="en-US" dirty="0">
                <a:hlinkClick r:id="rId2"/>
              </a:rPr>
              <a:t>http://www.bulas.med.br/bula/3811/vibramicina.htm</a:t>
            </a:r>
            <a:endParaRPr lang="pt-BR" b="1" dirty="0"/>
          </a:p>
          <a:p>
            <a:br>
              <a:rPr lang="pt-BR" dirty="0"/>
            </a:br>
            <a:r>
              <a:rPr lang="pt-BR" dirty="0"/>
              <a:t>Devido à absorção praticamente completa da </a:t>
            </a:r>
            <a:r>
              <a:rPr lang="pt-BR" b="1" dirty="0" err="1"/>
              <a:t>Vibramicina</a:t>
            </a:r>
            <a:r>
              <a:rPr lang="pt-BR" dirty="0"/>
              <a:t>*, não é comum a presença de efeitos </a:t>
            </a:r>
            <a:r>
              <a:rPr lang="pt-BR" dirty="0" err="1"/>
              <a:t>colateraisgastrintestinais</a:t>
            </a:r>
            <a:r>
              <a:rPr lang="pt-BR" dirty="0"/>
              <a:t>. As seguintes reações adversas foram observadas em pacientes tratados com tetraciclinas:</a:t>
            </a:r>
          </a:p>
          <a:p>
            <a:r>
              <a:rPr lang="pt-BR" dirty="0"/>
              <a:t>Gastrintestinais: anorexia, náusea, vômitos, </a:t>
            </a:r>
            <a:r>
              <a:rPr lang="pt-BR" dirty="0" err="1"/>
              <a:t>diarréia</a:t>
            </a:r>
            <a:r>
              <a:rPr lang="pt-BR" dirty="0"/>
              <a:t>, glossite, disfagia, </a:t>
            </a:r>
            <a:r>
              <a:rPr lang="pt-BR" dirty="0" err="1"/>
              <a:t>enterocolite</a:t>
            </a:r>
            <a:r>
              <a:rPr lang="pt-BR" dirty="0"/>
              <a:t> e lesões inflamatórias na região </a:t>
            </a:r>
            <a:r>
              <a:rPr lang="pt-BR" dirty="0" err="1"/>
              <a:t>anogenital</a:t>
            </a:r>
            <a:r>
              <a:rPr lang="pt-BR" dirty="0"/>
              <a:t> (com </a:t>
            </a:r>
            <a:r>
              <a:rPr lang="pt-BR" dirty="0" err="1"/>
              <a:t>monilíase</a:t>
            </a:r>
            <a:r>
              <a:rPr lang="pt-BR" dirty="0"/>
              <a:t>). Anormalidades na função hepática tem sido raramente relatadas. Estas reações foram causadas tanto pela administração oral como parenteral de tetraciclinas. Raros casos </a:t>
            </a:r>
            <a:r>
              <a:rPr lang="pt-BR" dirty="0" err="1"/>
              <a:t>deesofagite</a:t>
            </a:r>
            <a:r>
              <a:rPr lang="pt-BR" dirty="0"/>
              <a:t> e ulcerações esofágicas foram relatados em pacientes que receberam drogas da classe das tetraciclinas na forma de cápsulas e comprimidos. A maior parte destes pacientes recebeu a medicação antes de deitar-se.</a:t>
            </a:r>
          </a:p>
          <a:p>
            <a:r>
              <a:rPr lang="pt-BR" dirty="0"/>
              <a:t>Cutâneas: lesões eritematosas e </a:t>
            </a:r>
            <a:r>
              <a:rPr lang="pt-BR" dirty="0" err="1"/>
              <a:t>maculopapulares</a:t>
            </a:r>
            <a:r>
              <a:rPr lang="pt-BR" dirty="0"/>
              <a:t>. Apesar de pouco comuns, foram </a:t>
            </a:r>
            <a:r>
              <a:rPr lang="pt-BR" dirty="0">
                <a:solidFill>
                  <a:srgbClr val="FF0000"/>
                </a:solidFill>
              </a:rPr>
              <a:t>relatados casos </a:t>
            </a:r>
            <a:r>
              <a:rPr lang="pt-BR" dirty="0" err="1">
                <a:solidFill>
                  <a:srgbClr val="FF0000"/>
                </a:solidFill>
              </a:rPr>
              <a:t>dedermatite</a:t>
            </a:r>
            <a:r>
              <a:rPr lang="pt-BR" dirty="0">
                <a:solidFill>
                  <a:srgbClr val="FF0000"/>
                </a:solidFill>
              </a:rPr>
              <a:t> esfoliativa</a:t>
            </a:r>
            <a:r>
              <a:rPr lang="pt-BR" dirty="0"/>
              <a:t>. As reações de </a:t>
            </a:r>
            <a:r>
              <a:rPr lang="pt-BR" dirty="0" err="1">
                <a:solidFill>
                  <a:srgbClr val="FF0000"/>
                </a:solidFill>
              </a:rPr>
              <a:t>fotossensibilidade</a:t>
            </a:r>
            <a:r>
              <a:rPr lang="pt-BR" dirty="0"/>
              <a:t> já foram discutidas no item advertências.</a:t>
            </a:r>
          </a:p>
          <a:p>
            <a:r>
              <a:rPr lang="pt-BR" dirty="0"/>
              <a:t>Toxicidade renal: elevação do nitrogênio </a:t>
            </a:r>
            <a:r>
              <a:rPr lang="pt-BR" dirty="0" err="1"/>
              <a:t>uréico</a:t>
            </a:r>
            <a:r>
              <a:rPr lang="pt-BR" dirty="0"/>
              <a:t> sanguíneo tem sido relatada com o uso de tetraciclinas sendo aparentemente dose-relacionada(vide advertências).</a:t>
            </a:r>
          </a:p>
          <a:p>
            <a:r>
              <a:rPr lang="pt-BR" dirty="0"/>
              <a:t>Reações </a:t>
            </a:r>
            <a:r>
              <a:rPr lang="pt-BR" dirty="0">
                <a:solidFill>
                  <a:srgbClr val="FF0000"/>
                </a:solidFill>
              </a:rPr>
              <a:t>de hipersensibilidade: urticária, edema </a:t>
            </a:r>
            <a:r>
              <a:rPr lang="pt-BR" dirty="0" err="1"/>
              <a:t>angioneurótico</a:t>
            </a:r>
            <a:r>
              <a:rPr lang="pt-BR" dirty="0"/>
              <a:t>, anafilaxia, púrpura </a:t>
            </a:r>
            <a:r>
              <a:rPr lang="pt-BR" dirty="0" err="1"/>
              <a:t>anafilactóide</a:t>
            </a:r>
            <a:r>
              <a:rPr lang="pt-BR" dirty="0"/>
              <a:t>, doença </a:t>
            </a:r>
            <a:r>
              <a:rPr lang="pt-BR" dirty="0" err="1"/>
              <a:t>dosoro</a:t>
            </a:r>
            <a:r>
              <a:rPr lang="pt-BR" dirty="0"/>
              <a:t>, pericardite e exacerbação de lúpus eritematoso sistêmico.</a:t>
            </a:r>
          </a:p>
          <a:p>
            <a:r>
              <a:rPr lang="pt-BR" dirty="0">
                <a:solidFill>
                  <a:srgbClr val="FF0000"/>
                </a:solidFill>
              </a:rPr>
              <a:t>Hematológicas: anemia hemolítica, trombocitopenia, </a:t>
            </a:r>
            <a:r>
              <a:rPr lang="pt-BR" dirty="0" err="1">
                <a:solidFill>
                  <a:srgbClr val="FF0000"/>
                </a:solidFill>
              </a:rPr>
              <a:t>neutropenia</a:t>
            </a:r>
            <a:r>
              <a:rPr lang="pt-BR" dirty="0">
                <a:solidFill>
                  <a:srgbClr val="FF0000"/>
                </a:solidFill>
              </a:rPr>
              <a:t> e </a:t>
            </a:r>
            <a:r>
              <a:rPr lang="pt-BR" dirty="0" err="1">
                <a:solidFill>
                  <a:srgbClr val="FF0000"/>
                </a:solidFill>
              </a:rPr>
              <a:t>eosinofilia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foram relatadas com o uso de tetraciclinas. Casos de fontanelas abauladas em crianças e hipertensão </a:t>
            </a:r>
            <a:r>
              <a:rPr lang="pt-BR" dirty="0" err="1"/>
              <a:t>intracranial</a:t>
            </a:r>
            <a:r>
              <a:rPr lang="pt-BR" dirty="0"/>
              <a:t> benigna em adultos foram relatados em pacientes recebendo doses terapêuticas máximas. Este quadro desapareceu rapidamente com a descontinuação do medicamento.</a:t>
            </a:r>
          </a:p>
        </p:txBody>
      </p:sp>
    </p:spTree>
    <p:extLst>
      <p:ext uri="{BB962C8B-B14F-4D97-AF65-F5344CB8AC3E}">
        <p14:creationId xmlns:p14="http://schemas.microsoft.com/office/powerpoint/2010/main" val="3903458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" y="722312"/>
            <a:ext cx="9018193" cy="49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483768" y="260648"/>
            <a:ext cx="490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Deficiências, Causa e tipo de infecção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3568" y="4869160"/>
            <a:ext cx="842939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270892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Smoking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7204348" cy="64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1124744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4" name="Estrela de 5 pontas 3"/>
          <p:cNvSpPr/>
          <p:nvPr/>
        </p:nvSpPr>
        <p:spPr>
          <a:xfrm>
            <a:off x="2339752" y="76470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907704" y="2996952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979712" y="256490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2051720" y="1988840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907704" y="3501008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683568" y="0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87624" y="260648"/>
            <a:ext cx="2552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Alvo de Imunodeficiência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2492896"/>
            <a:ext cx="200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Chronic</a:t>
            </a:r>
            <a:r>
              <a:rPr lang="pt-BR" dirty="0"/>
              <a:t> </a:t>
            </a:r>
            <a:r>
              <a:rPr lang="pt-BR" dirty="0" err="1"/>
              <a:t>obstructive</a:t>
            </a:r>
            <a:endParaRPr lang="pt-BR" dirty="0"/>
          </a:p>
          <a:p>
            <a:r>
              <a:rPr lang="pt-BR" dirty="0" err="1"/>
              <a:t>Pulmonary</a:t>
            </a:r>
            <a:r>
              <a:rPr lang="pt-BR" dirty="0"/>
              <a:t> </a:t>
            </a:r>
            <a:r>
              <a:rPr lang="pt-BR" dirty="0" err="1"/>
              <a:t>disease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186192" cy="63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06380" cy="63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536" y="188640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87624" y="980728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 bwMode="auto">
          <a:xfrm>
            <a:off x="1475656" y="4869160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DOENÇA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131839" y="188640"/>
            <a:ext cx="2657153" cy="19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588224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3212976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35696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548238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ookman Old Style" pitchFamily="18" charset="0"/>
              </a:rPr>
              <a:t>Primaria (Congênita)  e Ausência					</a:t>
            </a:r>
          </a:p>
          <a:p>
            <a:endParaRPr lang="pt-BR" sz="2400" dirty="0">
              <a:latin typeface="Bookman Old Style" pitchFamily="18" charset="0"/>
            </a:endParaRPr>
          </a:p>
          <a:p>
            <a:r>
              <a:rPr lang="pt-BR" sz="2400" dirty="0">
                <a:latin typeface="Bookman Old Style" pitchFamily="18" charset="0"/>
              </a:rPr>
              <a:t>Secundaria e Diminuição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738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271463"/>
            <a:ext cx="61341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1238250"/>
            <a:ext cx="30289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4038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direita 2"/>
          <p:cNvSpPr/>
          <p:nvPr/>
        </p:nvSpPr>
        <p:spPr>
          <a:xfrm>
            <a:off x="1403648" y="4221088"/>
            <a:ext cx="2160240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3861048"/>
            <a:ext cx="12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Deficiência </a:t>
            </a:r>
          </a:p>
        </p:txBody>
      </p:sp>
      <p:sp>
        <p:nvSpPr>
          <p:cNvPr id="5" name="Seta para a direita 4"/>
          <p:cNvSpPr/>
          <p:nvPr/>
        </p:nvSpPr>
        <p:spPr>
          <a:xfrm rot="10800000">
            <a:off x="6372200" y="4005064"/>
            <a:ext cx="1944216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020272" y="3645024"/>
            <a:ext cx="83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71400"/>
            <a:ext cx="6078860" cy="72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p3.blogger.com/_z99b6qjaxkk/SE0nU6T13cI/AAAAAAAAAwI/MfPmrveeMCs/s320/j+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048000" cy="2409826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80728"/>
            <a:ext cx="5329833" cy="54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 descr="data:image/jpeg;base64,/9j/4AAQSkZJRgABAQAAAQABAAD/2wCEAAkGBhQPEBUUEBQUFBQUFBUQEBUQFBQVFRYUFRQVFRQUFhQXHSYeFxkjGRQUHy8gIycpLCwsFR4xNTAqNSYsLCoBCQoKBQUFDQUFDSkYEhgpKSkpKSkpKSkpKSkpKSkpKSkpKSkpKSkpKSkpKSkpKSkpKSkpKSkpKSkpKSkpKSkpKf/AABEIALIBHAMBIgACEQEDEQH/xAAcAAABBAMBAAAAAAAAAAAAAAAAAQIDBAUGBwj/xABJEAABBAADBAcEBgcFBgcAAAABAAIDEQQSIQUxQVEGBxMiYXGRMoGx0SNCU5KhwRQVM1Jyk/BDVGJzghYkNGOiswiDssLS4fH/xAAUAQEAAAAAAAAAAAAAAAAAAAAA/8QAFBEBAAAAAAAAAAAAAAAAAAAAAP/aAAwDAQACEQMRAD8A6pHGKGg3DgpBGOQ9AiMaDyHwUgCBBGOQ9AlEQ5D0CcAnUgZ2Q5D0CQxDkPQKWk0hBAYByHoE0xDkPRWQEuVBXEQ5D0CeIhyHoFJSEDeyHIegQYxyHoE60hQNDByHoE8MHIegTQnIFyDkPQILByHoEloQGQch6BKYxyHoEoanII+zHIegSdmOQ9ApaSUgYIxyHoEdmOQ9AnUhAwxjkPQKF1ch6BSyOUDigShyHoEnZjkPQJ4CQlAprkPQKJ4HIeikypjmoICPJPDQAmFNDkFlrQeA9AkeByHoEodQUEkqCOR6rySJJZFXe9Ar5PFEL7B8/wAgq7np+FdofP8AIINojGg8h8E+kke4eQ+CcAgAnJKSoBKhCApIUqQoGpLS2mFAtoKai0DgE5DU5A1KEUlQOtCRCARSUIc6t6BCEwuVbF7Whi/aSxM/jkY34lYufptgGGnY3Cg/58Z+BKDLSuUBesazpbgpfYxmFd5YiIfFysRYyKQ0yaJ7iLAZLG4kcwGm6QW2yIL0zJSCgf2yY59pGxlOcKQV3yJGOSPbahcCEFl0qjvmq3aapzpEBK0KpIFI+RVZZUDJHgKXBSWD5/kFjp3qxsy8p/i/9rUG8RjujyHwTqSR+yPIfAJyACWkJUAhCECJE6kiCNwTU9zUgYgZSUNU4jS9mgjASqTIm5UCUgBKQosVOIo3Pdua0uPuCCLH7Sjw7c0jq5DeT5BaptXrHZH+zbpzdqfQafFaH0n6UvnlcSdL05AcgsdgsQJPaFjxQbTiOsp51LzXANofBYifrEkldlDA7+KyfVar0h2O+O5ILfHve0auZ4gcW/DyWN2ftUMbpvPFB0h3STK3WhzolcY2lihLNI9ooPe54A0ADnEgfis3tbbJLCL1d3fcd/4LWkCrq/ROT9Aw7WgAPd3pXUMxceBdvobq8PFcz2VFmlbe4HMfdr8aW2Hap3EoN/8A9rHjUO9CrEfS+Ui2yeYOvxXNf1oWnel/WRGoNIOoRdP5W+1lPm0flSp7U64GQENMPaONEhkmQAeJLTryHwXM8Ztwgb9eCw4lsnNq52utfig63L11xCsuEl8e0lYz7tNIP4K1huuDDP8A2sM8XiAyQfg4H/pXGv0g7j8NE9uIreAR5Ug73s7pbhcV+xmYXfuPuN/3H0T7rWRdLS869o0+H9ei2HYnTrE4SgHCaMadnLrQ/wAD97fxHgg7I+QqtICsV0b6ZQY+mMuObjFJVnnkcNH/AIHwWzQbHc866eaDE9hm3K9gMLlafO/wCuv2eWDQKWDDkDdv1QZ+P2R5D4BOSRjujyHwCUBAWlQGp2VAlJQEtJ1IG5UmVPQgblShqVCARabaVAtqN7wNTpw953J7lybrl6w5MGGYWC2Svb2sjgfZYczGhrhRBPfNjWgN1oNp6X9aOC2ZbHv7aYadjCQXNP8AzHezH5HXwXNtsdf0kzXRtwsbY3jI4mR75MpO8EBov3LkT5C42eJs+9TxwtDbfZJ9lra9SeCDbcRjmyDM02Dqp9nYrQ1w1WtwSZRTBp/W9W8FtYRv18iDuI80GaZtV7HWCoNqbLZiQXwgMm3uaNGyc9ODvHiqs0wJ03HUK1hpKIQadiXG6dYI0IPA8VCt127sQYhnaRgdoBrX1gOB8fFaW5tGjv4oLuyxqTyFev8A+LJGQLE4R9WrPaWgsunUbp1A56ryTIFlkL3AAp4lLTlfrW4qqx5Bsb0skhO/egtMkTs/JQRyNrvD0P5KUzMO415g/kgcHKRsijGX94IcaQTCU2CCQ4EFrmkggjUEEbiOa691XdafbSNwm0HfSuIbBOf7QndHJwDzwdx3HXU8YZMm4k7iOHJB7HEIO9VsYwAiuX5laP1P9Yn6ygMGIN4qBoJcTrNEKaJP4hYDudg8TW8472h5fmUFmId0eQ+AT6SReyPIfAJ6BqcEJEDrQm2hA5CSkIBBQhAlJUUikGN29JM3Dv8A0YAykZWFxADb3v1BGgvh56WvOnWxs2YYkTSF8jXgRdo4hwzsu47AABAI0816alaCDe7efIa/kuKdajziWNBaMtu7MMaDIaifMxrSdGMDcr31vJ1PdaAHFVNDOQRxURCmwrdbQZAPNKvK20PxFHwUsGFM0jGNodo9sYLzlaC9waC48BZFlBa6OYGbEyiGBjpHOPdDR7PiTuazmTQCu4gPheWSNcxzTlc1wogjgQu+dBegEey8MG0O3e1oxb2ueWve0vIADtzRnI0AurKTpj1ew7RZd9nO0VHKBvHBjxxb47x+CDhuE2ll+Spba2W2b6SEgP8ArtPHxHir23ejkuBc5kzS17T7iDuc07nA81iI5jvQYyKAtJDgQRwKmDFdkuUXucPZ/wDifAqvDK13tWDxFoKktqvlK6z0Q6FbL2kWs7bFxzEEmLNC5rqFns5Oy5AmiL0O+l0zZvVZs6BmX9FZKd+bEXK4+uleAACDyyzekJXaevno1Dh4MNJBh4Ys0r2SvhjbHfcBY05QAdz/AEXGooS51D3oHxYNzhYCjLeG4+PyWejYGtACrYrDB+/fzQYgtShxCkljLDr6qElA9pSl2lKO1sPQ7oTiNqztZCx2QOHbSkEMjbxJduzVdN3nkgvdVOMnh2rA7DROmdZbIxulxPGWQlx0aADms6W0L01j/aHl+ZVXoz0Tw2zYuzwkYYDWdx1keRxe/efLcOACtY72h5fmUFuP2R5D4JySP2R5D4J1IERSchA2koSoQCEIQCQlKmPQLnTS9IAlpA1zc2h3HQ+R0/NcZ23s+aeSR7GuL3s7CAVZLJY34dzxTmt7xhIAs+yTR0XZy6liH7LYBGGijG4PB55XWLrhv8rQeWsZ0alibb2kabuRouAPK2Akc6Ki2Fs6TEzMhibmfI4MZys8SToB4+C9F9JegkeMfmstuyBHQLXHeW3oQ6tWn3Ea3jeh3RJ2zp3hkY7OUAPykW1wu3DNrlddEC9zDR1IDBdGuodpIfj5bog9lh7F1wfK4af6R7wukQ9B8Ayi3BYUEEEHsWEgtNg2RaykbSN5vz3nz8VLmQOtNJSZkBqDW+nvRP8AWWEcxoHbM78BPFw/syeTt3gaK85vhLCWuBaQSHAiiHA0QRwIIIpes2sXP+srqxGMa7E4QViQM0jBunofhLQ3/W3HWig4bBLRUO1MLrnb/q+adIwtJBsEaEHQgjeCOBUsMtiigi2JtSTDSskjcQ5jg9p5EGwvV2wNsMxmGinj3SMDqH1XbnN9zgR7l5LniynTcdR5LsXUD0lzCbBvO7/eIb5aNlA/6D6oOh9OOi42ngZcOaDnDNC47mys1YT4X3T4OK80N2OcO4skFS2e0bxZRIyHx0s+a9SdItsDB4WWc72MJaObtzR6/BeYZ8S6RznvNue4ucTvJJslBC8KB7lJI9VJHoGyutUZGC9FYlepdi7JfjMTFBELfK9sbb3DMd58ALJ8AUG1dV/Vo7a0pfJbMLE4CVw3vdoeyYedEW7gCOJC9J7P2dHhomxQMbHGwZWMYKAHz5neeKr9H9hRYDDR4eAUyNtXxc7e57v8TjZPmsgSgQlUcce8PL8yrhVHG+0PL8ygyEXsjyHwCcmxey3+EfAJyAQhCAQhCAQhCASUlQgExzE9FIISxMLApnNTezQQZEdmrAiThGggEaeGKXKlQRZEoapEIGgJyEIOadZ/VgMWHYrBtqcd6WMbpq+s3lL/AOrz38KNtK9gLjHXN0ByE47DN7rj/vTGj2XfbAcj9bkdeJQcwiw5ma4N1cxrpQBxa0XJ6Dve4rI9Xe1v0TamGkum9qIpP4JPo3X7nX7ljdjbROGxEctZsjw5zf32bpGf6mFzf9Sj2nhxBMcjrYDmieOLDqx3nVGuB0Qdw67tr9nho4AdZHZneQ0H5rijits6y9vuxmKYXCi2GPM3k9zGlw9bWouKCGZyqSOU0zlRlega9y6x/wCHzo72mKlxbh3YGdlGf+bKNSPKPN/MC5JVr1N0D2bDsjZ0cM8sUcgb2+K7SRjS2SUZiHWdKaA3xyINwpJS1DavW1s3DkDtxNd3+jAy1XMjQX5rTOkHX13gMBCapwc7E0LcR3C1jCdARep1utN6DsRVHHe0PL8yuDbQ67NpSnuOhhB0qKIE+50mYrI9C9tT4mKaSeWR7zO63Ocfs4tABoBruGiDusXsj+EfAJybF7I8h8AnIBCEIBCEIBCEIBCEIBCEIBFIQgEIQgEIQgEIUGPx8eHjMk72xMb7T5XBrR7z8EE6FhtidMsHjgf0adkhbeZuoeAHZcxY4A0TuPEEKzPtyJgJc6g05SXEAWBfHwKDIJssLXingOB0IcLGoINg7xRIrxWsY/rDwsV3NHY4NOc6ixoFqm0uuFubLh4pJTudrlAN6CmB1oOM9KpRHjMQxkRia2V7WxuzWwBxAac2unisfswB0jRIe45wzeVjN/02t72zs5+1sX2smH7Eua4SObYshjskjg46kU0aDWtddVpM2EOYN43SDI4nGmeR8rt73Of5AmwPcNPcqk8ikkOUUqE0qBk0irEpzjakwWCdPII2C3OPuA4k8gEDMO+nA8QbFc+G5XZnySG8ji5xzOcWkuJ5lx1J8VvGB2QyBgYxocQNXVq48Tz9ysHBVqdPDh/WqDQ3xygew+zwoqN+Gm0pjvTX38lvM0OXUHTcbIA8hz4qsXBrqFC25txrkSTx0+KDUW7Pl1tpAG+6+a3/AKtxWFk1/tz/ANqJYrETBwc068KO4+Fjh8t3PN9BoskMorL9OaH/AJUWovgg77F7I8h8AnJsXsjyHwCcgEIQgEIQgEIRSAQhaxi+szZ0U7oX4loeysxAc9gPEdowFtjjy3HcUGzoWMxXSjCRMD5MVh2tItpdNHqDurWzvG5c36ddeLYi1mysszrJllkjkLBWgawHLmJ1JO6qq70DraAF55j64tsSvBaIwOLWwNrfqdbdfvpHS/a+0NqvZbnRxsz5GMb2dBwym3B1vJbY5eGqDve1Nrw4RgfiZWQsLgwOlcGNLiCQ2zxoE+4rXNsdbGzML7WJbIaJAw3027gXM7rSfEhcOw/Q1zhkkldV5qs5Q46Egbs1AWVk8P0NiaQHFzgBV6D3a2UHUIeuvZzw2nS25ocQYnd0n6jiLGYeBI8Vj39dDXzObDhpXxAU19U5zuJy8G/itWw2wYW/2YOlW7VZONuUUNABQrRBj+lXSraGPkaMP+kQQ5MpbG7s8zjduc62mqrTwKwEvRXETta3EPDstkGWaSR9muAsbhS3DPyQR/XBBquyejmIhzCOVsLSC248xc4Xd6nTXVXx0aadZZppXH2nPfvPP+is0XJhNIMfhthwRjSME8394+rlcBAFCgOTdB6BK4pCEDpcS2HDySSGi/6CPn3tZHDyaKHmuWy4nPI6TcLIb8Cfdu9VunSnAGeNgDiCHuO80Gdk98hrddR/ALS8SQDTRQGjRvoePigpzykqk9X3R2oXMQU3BdC6MbBGHjt/7V9Fw4tG8N+BPj5LA9ENldtMZHDuxUQOb97fSr9FvBcAC4mhpmO/eK3c0DO0o+Wh379/v/8AtROxPP6tWOIOndy8Tv1KdI0nnVgOB9onQNHhv4ckjcFqA4UAC5pBFvsl1Xv0FG9N6DFY3E9wmt1F2t1rQ7v9blWwodoXb29xxo+y6xxoWbbVnx4K++FrH942+mlxbpmLv8RsbxXD6x31SSx9pma7dRAAOoy140Bo3WydR7gpNcRZ0FUASL41V/WOm4ctFt/Qpw7CSiR9MdDqR3I9/D3C1z7F7Wyim6EG2kVWWiKA14EaX5rcur3F9phnmr+mIJNWajj1KDvcXsjyHwCcF5j2x1m7SZi5AzFyNEUsjI2isuUPc0AsrK6hpqOCx2L6fbQnblmxmIIN20SFgIu9Qyr96D0hiOnOBimfBLioY5Y3NY9sjw3Vzc288hv5HQrDu61sM/HfoeGZJiZL1fAWOjoAOeWuBJflF3Q3ggWvNYgLje8nU2CfMk8VktmRzQSCWBzopB7L2OLHCxRojXdog9Q9IdrOgiBjdh2Oecsb8ZJ2cQNFxsaOccrXHKCNy5ftjral2fjBlxUG0oZGhz2QNEbYHWBlikbmuwCacXePM8/xrp8WQ7F4iSYjcZHOfQ5DMaHuRHsmPiCfM/JB1DpD16R5GjZ7CXu3vxLCBHu/s2m3HXmBpxXLukXSLG7QPaYid7qGUMDSyMa8GN7vjZ1V/D4ZjPZaB7lZkhD2lrro6GtEGNwHSHaDmtY3GThoGVo7eQAADkDfuUWztgtieC+XI51tAAIJBFEUeFLNYXCsiADGgV6+qnjwzc+ehmOl8fJBBh+jsLG0GZq51fqFCej+aQatZG02GxinO495xWYaeadmQPjjA147h4eClzWoWqw1iAYE8tOlVXG9/uSh1JMyCXtKSBxKjCdmQSgoJUdpSUAXpCOaLpINUAnZOaCa3apjvH8EDJhma5o3EFh/1Ag/FcrxjXNe4OFEEgjkQSCurE3u15Dh6rTumuzac2Zo9o5JK5/VPvGnuCDVzJQUb92ifIbKRppBkthbQOFeHDWN47OQXxANO01/py3SzIKAa4lucAWBYoCv3RuHPUrQonCiDuIo/kR4grZ+jW1iYjG8gGOma8WlxDdBq426gPEIM73WBrnFt1oL3nXefInQDiAqk2KvumzISGtA7o1sgHfTQ2ydw0O8hRzTkMZZvMDYb7WpANuI7jRYbW86Ct6jLKyvfoz6jG39IACQ5znCms+ufANskkAgrp3ZnFxblb39xOhFZrJpg3kA3fjqTrO28cWvqNz9bzOcbLjXe716isvIaUNN+fD+1GTOyy4vJeQXhwBBoUMmTQ2Wk2RoTawc+zWnO+z2Q0D5D3s7bzZQHbjfG3eGqDC46QuAN3e/SqPh4LoPVf8A8G//AD3f9uJapNsyMxtp5zO3aO8N1gaae0Tz0W59X2GEeHkaHA/TH2Qa/ZxceKDRtrYMOxU5JOs82g/zXJsWGaNw9dVY2n/xE3+fN/3XKIILMZpStcq7Ap2BBOwqxGoYISToCT4KwQWmiKPigmYaU7XKvE7X5qbtL3IJ2qdqqscp2aoJw5SNao441YGiB7GVvTi9VpsUGC3Ghz+akYglBtPDlGAnBA9Ko7Thy4oH2i0gFJCUCgoBsprymtk8PKvmge4Vu18PzJRl56Jlf0NyV50rXxy6nxHnwQIJRdMHmeHrxUGPwwmY5hHttLSd9DffmDR9E9zwAT8BZ15JgtxAPcAGZwIFkC6zfujj6DSiUHOMVhDE4sfo4Gj5jl4Ko4Utk6WYZvckYS4ODmlxB1onvXx4ixp3dN1rWZEDg5ZDZON7OeN+4Zg1xq6a7uk+4H8Fig5OD70QdD2lHna/O49nZiayGs+agKYdRQNNOmpc63CqCMF25zqA3MBL9d15rGYZtS7TM4e1QoQx7Qe5sdWMzWhuozPJFmhYof4qoDcL1VSfGV2jGZnXIXPfG66O4BrgWxxgACu9YFaDcgSDEsia6HDsc2ie1mJylhrQAuF3Q1NDwtBxETmZgG9k3utsspzxYsveSXgWSd1k7lXa8hoBbGyIWGNeXSdo8a65W5pBqL1pYyBpc+5BJKappFaH92nCq5VoEEkRkBcS72yBnc4g3ZogjQ6cPgt56CioJBmzfTuJJsmzHGd602dnZ257QCdAZX5qHhu18ltPV5IXYeQmj9OR3bquyiqr1QZ3GbCw5keTBCSXuJJiZZJcbJNJg2Bhv7vB/Kj+SEIHt2Fh/sIf5TPknjYmH+wh/lM+SRCDIYTZMLQKhiHlGwfko4Nkw2T2UV669my/WkIQIzZEFyfQxanX6NnyVj9UQ0PoYv5bPkhCBsmyofsov5bfkrJ2ZFQ+ij+435IQga3Z0X2cf3G/JINnRfZx/cb8kIQRY3ZULoyHRREVuMbSN44EKWHZsQAqOPdwY35IQgk/V8f2bPuN+SUbPj+zZ9xvyQhAgwEf2bPuN+ScMDHX7Nn3W/JCEB+gR/Zs+635JW4COv2bPuN+SEIE/QI7/Zs+63w8EyTAR/Zs4fUbzHghCBzdnxh2kbN/7jeQ8Ek+zotfo4/qj2G7q3bkIQOg2bFQ+ij3E+w3f6JP0COyOzZVXWRtXr4IQgx+0dlQyR9+KJ2rPajaeHiFix0ew393g/kx/JCEC/7PYb+7wfyY/kg9HsN/d4P5MfyQhBNhdhYcOBEEINEaRMH5KxDseARSVDFp7P0bNLOtaaIQgmbs2LsP2Ufskew3de7cq8WxoBZEMV/5bOY8EIQVf1DhnG3YeAm9SYoyfgs5sLZkUcZDIo2jMSQxjWi6brQHg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956" y="0"/>
            <a:ext cx="2201044" cy="137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http://www.acefitness.org/fitfacts/images/2009/2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2348880" cy="1304933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0"/>
            <a:ext cx="1777380" cy="11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11560" y="476672"/>
            <a:ext cx="1569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</a:t>
            </a:r>
          </a:p>
          <a:p>
            <a:r>
              <a:rPr lang="pt-BR" dirty="0"/>
              <a:t>E</a:t>
            </a:r>
          </a:p>
          <a:p>
            <a:r>
              <a:rPr lang="pt-BR" dirty="0"/>
              <a:t>Exercício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" y="116632"/>
            <a:ext cx="78359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9500"/>
            <a:ext cx="7729269" cy="25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82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1622"/>
            <a:ext cx="8805656" cy="29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2" y="3634630"/>
            <a:ext cx="9124088" cy="26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057275"/>
            <a:ext cx="8372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cheiro:Symptoms of acute HIV infe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39127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cheiro:Sintomas da SI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24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requency Immunodeficiency secondary">
            <a:extLst>
              <a:ext uri="{FF2B5EF4-FFF2-40B4-BE49-F238E27FC236}">
                <a16:creationId xmlns:a16="http://schemas.microsoft.com/office/drawing/2014/main" id="{F8A60B2D-FE76-431F-B959-EFDE3C72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718995" cy="57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87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66688"/>
            <a:ext cx="9210676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022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13"/>
            <a:ext cx="97917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51720" y="361703"/>
            <a:ext cx="42534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Células do sistema Imune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Origem, Maturação, Função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Órgãos. Primários</a:t>
            </a:r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secundários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Recirculação do linfócitos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Anticorpos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Estrutura- regionais funcionais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MHC. 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Classe I e II: Função 					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Recombinação  </a:t>
            </a:r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LBr, LTr )</a:t>
            </a:r>
          </a:p>
          <a:p>
            <a:pPr lvl="0"/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Principio, Idea</a:t>
            </a:r>
          </a:p>
          <a:p>
            <a:pPr lvl="0"/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Processamento do antígeno</a:t>
            </a:r>
          </a:p>
          <a:p>
            <a:pPr lvl="0"/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MHC classe I e II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Restrição MHC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Principio	</a:t>
            </a:r>
            <a:endParaRPr lang="pt-BR" sz="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100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59632" y="1916832"/>
            <a:ext cx="5951004" cy="195823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763688" y="4365104"/>
            <a:ext cx="1403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Inata:</a:t>
            </a:r>
          </a:p>
          <a:p>
            <a:endParaRPr lang="pt-BR" dirty="0"/>
          </a:p>
          <a:p>
            <a:r>
              <a:rPr lang="pt-BR" dirty="0"/>
              <a:t>Anticorpos</a:t>
            </a:r>
          </a:p>
          <a:p>
            <a:r>
              <a:rPr lang="pt-BR" dirty="0"/>
              <a:t>Receptor </a:t>
            </a:r>
            <a:r>
              <a:rPr lang="pt-BR" dirty="0" err="1"/>
              <a:t>Toll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4149080"/>
            <a:ext cx="17059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Adquirida</a:t>
            </a:r>
          </a:p>
          <a:p>
            <a:endParaRPr lang="pt-BR" dirty="0"/>
          </a:p>
          <a:p>
            <a:r>
              <a:rPr lang="pt-BR" dirty="0"/>
              <a:t>MHC classe I e II</a:t>
            </a:r>
          </a:p>
          <a:p>
            <a:r>
              <a:rPr lang="pt-BR" dirty="0"/>
              <a:t>TCR</a:t>
            </a:r>
          </a:p>
          <a:p>
            <a:r>
              <a:rPr lang="pt-BR" dirty="0"/>
              <a:t>BCR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76672"/>
            <a:ext cx="356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que iniciar ação do sistema Imune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1052736"/>
            <a:ext cx="518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 reconhecimento do invasor.....não </a:t>
            </a:r>
            <a:r>
              <a:rPr lang="pt-BR" dirty="0" err="1"/>
              <a:t>proprio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431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403648" y="980728"/>
            <a:ext cx="5951004" cy="195823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691680" y="3717032"/>
            <a:ext cx="2849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Inata:</a:t>
            </a:r>
          </a:p>
          <a:p>
            <a:r>
              <a:rPr lang="pt-BR" dirty="0"/>
              <a:t>Fagocitose</a:t>
            </a:r>
          </a:p>
          <a:p>
            <a:r>
              <a:rPr lang="pt-BR" dirty="0"/>
              <a:t>Anticorpos</a:t>
            </a:r>
          </a:p>
          <a:p>
            <a:r>
              <a:rPr lang="pt-BR" sz="3600" dirty="0"/>
              <a:t>Complemento</a:t>
            </a:r>
          </a:p>
          <a:p>
            <a:r>
              <a:rPr lang="pt-BR" dirty="0"/>
              <a:t>Fatores não especifico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48064" y="3933056"/>
            <a:ext cx="21494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Adequirida</a:t>
            </a:r>
            <a:endParaRPr lang="pt-BR" dirty="0"/>
          </a:p>
          <a:p>
            <a:r>
              <a:rPr lang="pt-BR" dirty="0"/>
              <a:t>Fagocitose</a:t>
            </a:r>
          </a:p>
          <a:p>
            <a:r>
              <a:rPr lang="pt-BR" dirty="0"/>
              <a:t>Anticorpos</a:t>
            </a:r>
          </a:p>
          <a:p>
            <a:r>
              <a:rPr lang="pt-BR" dirty="0"/>
              <a:t>Complemento</a:t>
            </a:r>
          </a:p>
          <a:p>
            <a:r>
              <a:rPr lang="pt-BR" dirty="0" err="1"/>
              <a:t>Celulas</a:t>
            </a:r>
            <a:r>
              <a:rPr lang="pt-BR" dirty="0"/>
              <a:t> T</a:t>
            </a:r>
          </a:p>
          <a:p>
            <a:r>
              <a:rPr lang="pt-BR" dirty="0" err="1"/>
              <a:t>Fators</a:t>
            </a:r>
            <a:r>
              <a:rPr lang="pt-BR" dirty="0"/>
              <a:t> não especifico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941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8598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Mecanismo Defesa                           </a:t>
            </a:r>
            <a:r>
              <a:rPr lang="pt-BR" dirty="0" err="1"/>
              <a:t>Mechanismo</a:t>
            </a:r>
            <a:r>
              <a:rPr lang="pt-BR" dirty="0"/>
              <a:t> Hipersensibilidade</a:t>
            </a:r>
          </a:p>
          <a:p>
            <a:endParaRPr lang="pt-BR" dirty="0"/>
          </a:p>
          <a:p>
            <a:r>
              <a:rPr lang="pt-BR" u="sng" dirty="0"/>
              <a:t>IMEDIATA:</a:t>
            </a:r>
          </a:p>
          <a:p>
            <a:endParaRPr lang="pt-BR" dirty="0"/>
          </a:p>
          <a:p>
            <a:r>
              <a:rPr lang="pt-BR" dirty="0"/>
              <a:t>Anticorpo 	</a:t>
            </a:r>
            <a:r>
              <a:rPr lang="sv-SE" dirty="0"/>
              <a:t>(IgE)			Tipo I    (Alergia)</a:t>
            </a:r>
          </a:p>
          <a:p>
            <a:endParaRPr lang="sv-SE" dirty="0"/>
          </a:p>
          <a:p>
            <a:r>
              <a:rPr lang="sv-SE" dirty="0"/>
              <a:t>Anticorpo + complemento		Tipo II</a:t>
            </a:r>
          </a:p>
          <a:p>
            <a:endParaRPr lang="sv-SE" dirty="0"/>
          </a:p>
          <a:p>
            <a:r>
              <a:rPr lang="sv-SE" dirty="0"/>
              <a:t>Imunocomplexo  (neutralizar)		Tipo III</a:t>
            </a:r>
          </a:p>
          <a:p>
            <a:endParaRPr lang="sv-SE" dirty="0"/>
          </a:p>
          <a:p>
            <a:endParaRPr lang="sv-SE" u="sng" dirty="0"/>
          </a:p>
          <a:p>
            <a:r>
              <a:rPr lang="sv-SE" u="sng" dirty="0"/>
              <a:t>TARDIA</a:t>
            </a:r>
          </a:p>
          <a:p>
            <a:endParaRPr lang="sv-SE" dirty="0"/>
          </a:p>
          <a:p>
            <a:r>
              <a:rPr lang="sv-SE" dirty="0"/>
              <a:t>Celulas T-citotoxico </a:t>
            </a:r>
            <a:r>
              <a:rPr lang="pt-BR" dirty="0"/>
              <a:t>  			Tipo IV       </a:t>
            </a:r>
            <a:endParaRPr lang="en-US" dirty="0"/>
          </a:p>
        </p:txBody>
      </p:sp>
      <p:cxnSp>
        <p:nvCxnSpPr>
          <p:cNvPr id="4" name="Conector reto 3"/>
          <p:cNvCxnSpPr/>
          <p:nvPr/>
        </p:nvCxnSpPr>
        <p:spPr bwMode="auto">
          <a:xfrm flipV="1">
            <a:off x="395536" y="1268760"/>
            <a:ext cx="8496944" cy="7200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eta para baixo 2"/>
          <p:cNvSpPr/>
          <p:nvPr/>
        </p:nvSpPr>
        <p:spPr bwMode="auto">
          <a:xfrm rot="5400000">
            <a:off x="7454518" y="1862112"/>
            <a:ext cx="1008112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53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050"/>
            <a:ext cx="72564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76200"/>
            <a:ext cx="8534400" cy="5581650"/>
            <a:chOff x="384" y="322"/>
            <a:chExt cx="5376" cy="3516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2410" y="3552"/>
              <a:ext cx="84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b="1" u="sng"/>
                <a:t>execução</a:t>
              </a:r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64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 </a:t>
              </a:r>
            </a:p>
            <a:p>
              <a:r>
                <a:rPr lang="pt-BR" sz="2800"/>
                <a:t>um invasor</a:t>
              </a:r>
              <a:endParaRPr lang="pt-BR" sz="1600"/>
            </a:p>
            <a:p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Bactéria</a:t>
              </a:r>
            </a:p>
            <a:p>
              <a:pPr>
                <a:buFontTx/>
                <a:buChar char="•"/>
              </a:pPr>
              <a:r>
                <a:rPr lang="pt-BR"/>
                <a:t>vírus</a:t>
              </a:r>
            </a:p>
            <a:p>
              <a:pPr>
                <a:buFontTx/>
                <a:buChar char="•"/>
              </a:pPr>
              <a:r>
                <a:rPr lang="pt-BR"/>
                <a:t>tumor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80" y="3312"/>
              <a:ext cx="12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/>
                <a:t>Imunidade</a:t>
              </a: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138" y="1264"/>
              <a:ext cx="1611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</a:t>
              </a:r>
            </a:p>
            <a:p>
              <a:r>
                <a:rPr lang="pt-BR" sz="2800"/>
                <a:t>o próprio (self)</a:t>
              </a:r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Antígeno</a:t>
              </a:r>
            </a:p>
            <a:p>
              <a:r>
                <a:rPr lang="pt-BR"/>
                <a:t>-proteína circulante</a:t>
              </a:r>
            </a:p>
            <a:p>
              <a:r>
                <a:rPr lang="pt-BR"/>
                <a:t>-célula</a:t>
              </a:r>
            </a:p>
            <a:p>
              <a:r>
                <a:rPr lang="pt-BR"/>
                <a:t>-órgão</a:t>
              </a:r>
            </a:p>
            <a:p>
              <a:endParaRPr lang="pt-BR"/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3650" y="3072"/>
              <a:ext cx="2110" cy="674"/>
              <a:chOff x="4216" y="3062"/>
              <a:chExt cx="2110" cy="674"/>
            </a:xfrm>
          </p:grpSpPr>
          <p:sp>
            <p:nvSpPr>
              <p:cNvPr id="29734" name="Freeform 8"/>
              <p:cNvSpPr>
                <a:spLocks/>
              </p:cNvSpPr>
              <p:nvPr/>
            </p:nvSpPr>
            <p:spPr bwMode="auto">
              <a:xfrm>
                <a:off x="4216" y="3062"/>
                <a:ext cx="2110" cy="674"/>
              </a:xfrm>
              <a:custGeom>
                <a:avLst/>
                <a:gdLst>
                  <a:gd name="T0" fmla="*/ 0 w 2110"/>
                  <a:gd name="T1" fmla="*/ 336 h 674"/>
                  <a:gd name="T2" fmla="*/ 422 w 2110"/>
                  <a:gd name="T3" fmla="*/ 673 h 674"/>
                  <a:gd name="T4" fmla="*/ 422 w 2110"/>
                  <a:gd name="T5" fmla="*/ 505 h 674"/>
                  <a:gd name="T6" fmla="*/ 1687 w 2110"/>
                  <a:gd name="T7" fmla="*/ 505 h 674"/>
                  <a:gd name="T8" fmla="*/ 1687 w 2110"/>
                  <a:gd name="T9" fmla="*/ 673 h 674"/>
                  <a:gd name="T10" fmla="*/ 2109 w 2110"/>
                  <a:gd name="T11" fmla="*/ 336 h 674"/>
                  <a:gd name="T12" fmla="*/ 1687 w 2110"/>
                  <a:gd name="T13" fmla="*/ 0 h 674"/>
                  <a:gd name="T14" fmla="*/ 1687 w 2110"/>
                  <a:gd name="T15" fmla="*/ 168 h 674"/>
                  <a:gd name="T16" fmla="*/ 422 w 2110"/>
                  <a:gd name="T17" fmla="*/ 168 h 674"/>
                  <a:gd name="T18" fmla="*/ 422 w 2110"/>
                  <a:gd name="T19" fmla="*/ 0 h 674"/>
                  <a:gd name="T20" fmla="*/ 0 w 2110"/>
                  <a:gd name="T21" fmla="*/ 336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0"/>
                  <a:gd name="T34" fmla="*/ 0 h 674"/>
                  <a:gd name="T35" fmla="*/ 2110 w 2110"/>
                  <a:gd name="T36" fmla="*/ 674 h 6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0" h="674">
                    <a:moveTo>
                      <a:pt x="0" y="336"/>
                    </a:moveTo>
                    <a:lnTo>
                      <a:pt x="422" y="673"/>
                    </a:lnTo>
                    <a:lnTo>
                      <a:pt x="422" y="505"/>
                    </a:lnTo>
                    <a:lnTo>
                      <a:pt x="1687" y="505"/>
                    </a:lnTo>
                    <a:lnTo>
                      <a:pt x="1687" y="673"/>
                    </a:lnTo>
                    <a:lnTo>
                      <a:pt x="2109" y="336"/>
                    </a:lnTo>
                    <a:lnTo>
                      <a:pt x="1687" y="0"/>
                    </a:lnTo>
                    <a:lnTo>
                      <a:pt x="1687" y="168"/>
                    </a:lnTo>
                    <a:lnTo>
                      <a:pt x="422" y="168"/>
                    </a:lnTo>
                    <a:lnTo>
                      <a:pt x="422" y="0"/>
                    </a:lnTo>
                    <a:lnTo>
                      <a:pt x="0" y="336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35" name="Rectangle 9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17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pt-BR" sz="3200"/>
                  <a:t>Autoimunidade</a:t>
                </a:r>
              </a:p>
            </p:txBody>
          </p:sp>
        </p:grpSp>
        <p:sp>
          <p:nvSpPr>
            <p:cNvPr id="29704" name="Freeform 10"/>
            <p:cNvSpPr>
              <a:spLocks/>
            </p:cNvSpPr>
            <p:nvPr/>
          </p:nvSpPr>
          <p:spPr bwMode="auto">
            <a:xfrm>
              <a:off x="2122" y="1344"/>
              <a:ext cx="1441" cy="481"/>
            </a:xfrm>
            <a:custGeom>
              <a:avLst/>
              <a:gdLst>
                <a:gd name="T0" fmla="*/ 0 w 1441"/>
                <a:gd name="T1" fmla="*/ 240 h 481"/>
                <a:gd name="T2" fmla="*/ 288 w 1441"/>
                <a:gd name="T3" fmla="*/ 480 h 481"/>
                <a:gd name="T4" fmla="*/ 288 w 1441"/>
                <a:gd name="T5" fmla="*/ 360 h 481"/>
                <a:gd name="T6" fmla="*/ 1152 w 1441"/>
                <a:gd name="T7" fmla="*/ 360 h 481"/>
                <a:gd name="T8" fmla="*/ 1152 w 1441"/>
                <a:gd name="T9" fmla="*/ 480 h 481"/>
                <a:gd name="T10" fmla="*/ 1440 w 1441"/>
                <a:gd name="T11" fmla="*/ 240 h 481"/>
                <a:gd name="T12" fmla="*/ 1152 w 1441"/>
                <a:gd name="T13" fmla="*/ 0 h 481"/>
                <a:gd name="T14" fmla="*/ 1152 w 1441"/>
                <a:gd name="T15" fmla="*/ 120 h 481"/>
                <a:gd name="T16" fmla="*/ 288 w 1441"/>
                <a:gd name="T17" fmla="*/ 120 h 481"/>
                <a:gd name="T18" fmla="*/ 288 w 1441"/>
                <a:gd name="T19" fmla="*/ 0 h 481"/>
                <a:gd name="T20" fmla="*/ 0 w 1441"/>
                <a:gd name="T21" fmla="*/ 24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1"/>
                <a:gd name="T34" fmla="*/ 0 h 481"/>
                <a:gd name="T35" fmla="*/ 1441 w 1441"/>
                <a:gd name="T36" fmla="*/ 481 h 4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1" h="481">
                  <a:moveTo>
                    <a:pt x="0" y="240"/>
                  </a:moveTo>
                  <a:lnTo>
                    <a:pt x="288" y="480"/>
                  </a:lnTo>
                  <a:lnTo>
                    <a:pt x="288" y="360"/>
                  </a:lnTo>
                  <a:lnTo>
                    <a:pt x="1152" y="360"/>
                  </a:lnTo>
                  <a:lnTo>
                    <a:pt x="1152" y="480"/>
                  </a:lnTo>
                  <a:lnTo>
                    <a:pt x="1440" y="240"/>
                  </a:lnTo>
                  <a:lnTo>
                    <a:pt x="1152" y="0"/>
                  </a:lnTo>
                  <a:lnTo>
                    <a:pt x="1152" y="120"/>
                  </a:lnTo>
                  <a:lnTo>
                    <a:pt x="288" y="120"/>
                  </a:lnTo>
                  <a:lnTo>
                    <a:pt x="288" y="0"/>
                  </a:lnTo>
                  <a:lnTo>
                    <a:pt x="0" y="2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705" name="Rectangle 11"/>
            <p:cNvSpPr>
              <a:spLocks noChangeArrowheads="1"/>
            </p:cNvSpPr>
            <p:nvPr/>
          </p:nvSpPr>
          <p:spPr bwMode="auto">
            <a:xfrm>
              <a:off x="1978" y="322"/>
              <a:ext cx="1783" cy="373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>
                  <a:solidFill>
                    <a:schemeClr val="tx2"/>
                  </a:solidFill>
                </a:rPr>
                <a:t>As duas facetas </a:t>
              </a:r>
            </a:p>
          </p:txBody>
        </p:sp>
        <p:grpSp>
          <p:nvGrpSpPr>
            <p:cNvPr id="29706" name="Group 12"/>
            <p:cNvGrpSpPr>
              <a:grpSpLocks/>
            </p:cNvGrpSpPr>
            <p:nvPr/>
          </p:nvGrpSpPr>
          <p:grpSpPr bwMode="auto">
            <a:xfrm>
              <a:off x="2112" y="2688"/>
              <a:ext cx="818" cy="624"/>
              <a:chOff x="1584" y="3264"/>
              <a:chExt cx="1250" cy="816"/>
            </a:xfrm>
          </p:grpSpPr>
          <p:grpSp>
            <p:nvGrpSpPr>
              <p:cNvPr id="29712" name="Group 13"/>
              <p:cNvGrpSpPr>
                <a:grpSpLocks/>
              </p:cNvGrpSpPr>
              <p:nvPr/>
            </p:nvGrpSpPr>
            <p:grpSpPr bwMode="auto">
              <a:xfrm>
                <a:off x="1584" y="3264"/>
                <a:ext cx="720" cy="816"/>
                <a:chOff x="1349" y="1221"/>
                <a:chExt cx="317" cy="212"/>
              </a:xfrm>
            </p:grpSpPr>
            <p:sp>
              <p:nvSpPr>
                <p:cNvPr id="29728" name="Oval 14"/>
                <p:cNvSpPr>
                  <a:spLocks noChangeArrowheads="1"/>
                </p:cNvSpPr>
                <p:nvPr/>
              </p:nvSpPr>
              <p:spPr bwMode="auto">
                <a:xfrm>
                  <a:off x="1368" y="1221"/>
                  <a:ext cx="208" cy="2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400"/>
                    </a:gs>
                    <a:gs pos="100000">
                      <a:srgbClr val="00A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9" y="1230"/>
                  <a:ext cx="239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30" name="Group 16"/>
                <p:cNvGrpSpPr>
                  <a:grpSpLocks/>
                </p:cNvGrpSpPr>
                <p:nvPr/>
              </p:nvGrpSpPr>
              <p:grpSpPr bwMode="auto">
                <a:xfrm>
                  <a:off x="1567" y="1268"/>
                  <a:ext cx="99" cy="71"/>
                  <a:chOff x="1567" y="1268"/>
                  <a:chExt cx="99" cy="71"/>
                </a:xfrm>
              </p:grpSpPr>
              <p:sp>
                <p:nvSpPr>
                  <p:cNvPr id="297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1307"/>
                    <a:ext cx="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1312"/>
                    <a:ext cx="27" cy="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9" y="1268"/>
                    <a:ext cx="27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9713" name="Group 20"/>
              <p:cNvGrpSpPr>
                <a:grpSpLocks/>
              </p:cNvGrpSpPr>
              <p:nvPr/>
            </p:nvGrpSpPr>
            <p:grpSpPr bwMode="auto">
              <a:xfrm rot="5398741">
                <a:off x="2103" y="3081"/>
                <a:ext cx="404" cy="1058"/>
                <a:chOff x="2267" y="2752"/>
                <a:chExt cx="711" cy="1409"/>
              </a:xfrm>
            </p:grpSpPr>
            <p:grpSp>
              <p:nvGrpSpPr>
                <p:cNvPr id="29714" name="Group 21"/>
                <p:cNvGrpSpPr>
                  <a:grpSpLocks/>
                </p:cNvGrpSpPr>
                <p:nvPr/>
              </p:nvGrpSpPr>
              <p:grpSpPr bwMode="auto">
                <a:xfrm>
                  <a:off x="2704" y="2999"/>
                  <a:ext cx="110" cy="1162"/>
                  <a:chOff x="816" y="480"/>
                  <a:chExt cx="192" cy="1584"/>
                </a:xfrm>
              </p:grpSpPr>
              <p:sp>
                <p:nvSpPr>
                  <p:cNvPr id="297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15" name="Rectangle 24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823"/>
                  <a:ext cx="110" cy="809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6" name="Rectangle 25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787"/>
                  <a:ext cx="110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7" name="Rectangle 26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810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8" name="Rectangle 27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19" name="Group 28"/>
                <p:cNvGrpSpPr>
                  <a:grpSpLocks/>
                </p:cNvGrpSpPr>
                <p:nvPr/>
              </p:nvGrpSpPr>
              <p:grpSpPr bwMode="auto">
                <a:xfrm>
                  <a:off x="2486" y="2999"/>
                  <a:ext cx="109" cy="1162"/>
                  <a:chOff x="816" y="480"/>
                  <a:chExt cx="192" cy="1584"/>
                </a:xfrm>
              </p:grpSpPr>
              <p:sp>
                <p:nvSpPr>
                  <p:cNvPr id="2972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20" name="Line 31"/>
                <p:cNvSpPr>
                  <a:spLocks noChangeShapeType="1"/>
                </p:cNvSpPr>
                <p:nvPr/>
              </p:nvSpPr>
              <p:spPr bwMode="auto">
                <a:xfrm>
                  <a:off x="2584" y="3581"/>
                  <a:ext cx="148" cy="1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1" name="Line 32"/>
                <p:cNvSpPr>
                  <a:spLocks noChangeShapeType="1"/>
                </p:cNvSpPr>
                <p:nvPr/>
              </p:nvSpPr>
              <p:spPr bwMode="auto">
                <a:xfrm>
                  <a:off x="2786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2" name="Line 33"/>
                <p:cNvSpPr>
                  <a:spLocks noChangeShapeType="1"/>
                </p:cNvSpPr>
                <p:nvPr/>
              </p:nvSpPr>
              <p:spPr bwMode="auto">
                <a:xfrm>
                  <a:off x="2349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3" name="Line 34"/>
                <p:cNvSpPr>
                  <a:spLocks noChangeShapeType="1"/>
                </p:cNvSpPr>
                <p:nvPr/>
              </p:nvSpPr>
              <p:spPr bwMode="auto">
                <a:xfrm>
                  <a:off x="2568" y="3421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9707" name="Group 35"/>
            <p:cNvGrpSpPr>
              <a:grpSpLocks/>
            </p:cNvGrpSpPr>
            <p:nvPr/>
          </p:nvGrpSpPr>
          <p:grpSpPr bwMode="auto">
            <a:xfrm rot="-5394576">
              <a:off x="1848" y="1944"/>
              <a:ext cx="624" cy="672"/>
              <a:chOff x="1248" y="1056"/>
              <a:chExt cx="1824" cy="2352"/>
            </a:xfrm>
          </p:grpSpPr>
          <p:sp>
            <p:nvSpPr>
              <p:cNvPr id="29709" name="Oval 36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824" cy="196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A2A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pt-BR" sz="2800" b="1"/>
              </a:p>
            </p:txBody>
          </p:sp>
          <p:sp>
            <p:nvSpPr>
              <p:cNvPr id="29710" name="WordArt 37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04"/>
                <a:ext cx="576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29711" name="Rectangle 3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288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29708" name="Picture 39" descr="G:\intactab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968"/>
              <a:ext cx="87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\\Imtsp102\c(imt102)\Meus documentos\Magnus\roitt-2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4800"/>
            <a:ext cx="7075488" cy="866775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3657600" cy="45720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Doenças órgão-específicas</a:t>
            </a:r>
            <a:endParaRPr lang="pt-BR" sz="32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876800" y="381000"/>
            <a:ext cx="3657600" cy="504825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BR" sz="1800" b="1"/>
              <a:t>Doenças não </a:t>
            </a:r>
          </a:p>
          <a:p>
            <a:pPr algn="ctr">
              <a:lnSpc>
                <a:spcPct val="75000"/>
              </a:lnSpc>
            </a:pPr>
            <a:r>
              <a:rPr lang="pt-BR" sz="1800" b="1"/>
              <a:t>órgão-específicas</a:t>
            </a:r>
            <a:endParaRPr lang="pt-BR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2235200" cy="1323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Tireóide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 tireoidite de Hashimoto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-mixedema primário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-tireotoxicose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295400" y="2500313"/>
            <a:ext cx="2540000" cy="693737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Estômago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(Anemia perniciosa)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219200" y="3263900"/>
            <a:ext cx="2667000" cy="449263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Adrenal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(Doença de Addison)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3733800"/>
            <a:ext cx="2438400" cy="815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Pâncreas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(diabetes mellitus     insulina dependente)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590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Músculo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(Dermatomiosite)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 rot="10800000" flipV="1">
            <a:off x="5811838" y="2849563"/>
            <a:ext cx="2336800" cy="8286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Rins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(LES)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2336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Pele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(Escleroderma)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5486400" y="5181600"/>
            <a:ext cx="25400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Articulações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(Artrite Reumatóide)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62000" y="4800600"/>
            <a:ext cx="3124200" cy="1639888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pt-BR" sz="1600" b="1"/>
          </a:p>
          <a:p>
            <a:pPr algn="ctr">
              <a:spcBef>
                <a:spcPct val="10000"/>
              </a:spcBef>
            </a:pPr>
            <a:r>
              <a:rPr lang="pt-BR" sz="1600" b="1"/>
              <a:t>Dois tipos de doenças auto-imunes:</a:t>
            </a:r>
          </a:p>
          <a:p>
            <a:pPr algn="ctr">
              <a:spcBef>
                <a:spcPct val="10000"/>
              </a:spcBef>
            </a:pPr>
            <a:r>
              <a:rPr lang="pt-BR" sz="1600" b="1"/>
              <a:t> órgão-específicas e órgão-não específicas</a:t>
            </a:r>
          </a:p>
          <a:p>
            <a:pPr>
              <a:spcBef>
                <a:spcPct val="10000"/>
              </a:spcBef>
            </a:pPr>
            <a:endParaRPr lang="pt-BR" sz="1600" b="1"/>
          </a:p>
        </p:txBody>
      </p:sp>
      <p:sp>
        <p:nvSpPr>
          <p:cNvPr id="2" name="Estrela de 5 pontas 1"/>
          <p:cNvSpPr/>
          <p:nvPr/>
        </p:nvSpPr>
        <p:spPr bwMode="auto">
          <a:xfrm>
            <a:off x="3203848" y="38610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strela de 5 pontas 14"/>
          <p:cNvSpPr/>
          <p:nvPr/>
        </p:nvSpPr>
        <p:spPr bwMode="auto">
          <a:xfrm>
            <a:off x="7722928" y="4981823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strela de 5 pontas 15"/>
          <p:cNvSpPr/>
          <p:nvPr/>
        </p:nvSpPr>
        <p:spPr bwMode="auto">
          <a:xfrm>
            <a:off x="7716920" y="2646487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259632" y="2636912"/>
            <a:ext cx="612068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1391237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932589" y="3501008"/>
            <a:ext cx="5951004" cy="1958237"/>
          </a:xfrm>
          <a:prstGeom prst="rect">
            <a:avLst/>
          </a:prstGeom>
          <a:noFill/>
        </p:spPr>
      </p:pic>
      <p:sp>
        <p:nvSpPr>
          <p:cNvPr id="7" name="Seta para cima 6"/>
          <p:cNvSpPr/>
          <p:nvPr/>
        </p:nvSpPr>
        <p:spPr>
          <a:xfrm>
            <a:off x="5580112" y="1700808"/>
            <a:ext cx="576064" cy="1800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68580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 descr="Ficheiro:MHC Class 2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8" y="1895767"/>
            <a:ext cx="489924" cy="9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16" y="148298"/>
            <a:ext cx="687710" cy="9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44" y="1010345"/>
            <a:ext cx="1152128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4530334" y="1769916"/>
          <a:ext cx="9937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m de bitmap" r:id="rId9" imgW="5781585" imgH="6001606" progId="PBrush">
                  <p:embed/>
                </p:oleObj>
              </mc:Choice>
              <mc:Fallback>
                <p:oleObj name="Imagem de bitmap" r:id="rId9" imgW="5781585" imgH="6001606" progId="PBrush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334" y="1769916"/>
                        <a:ext cx="9937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immunapp.info/aulas%20magnus%20ICB/ontogenia/Imagens/imagem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9151" y="1031660"/>
            <a:ext cx="1044116" cy="7851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459406" y="311218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Antigeno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708915" y="188835"/>
            <a:ext cx="350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FF0000"/>
                </a:solidFill>
              </a:rPr>
              <a:t>Mechanismos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citotoxicos</a:t>
            </a:r>
            <a:r>
              <a:rPr lang="pt-BR" sz="2800" dirty="0">
                <a:solidFill>
                  <a:srgbClr val="FF0000"/>
                </a:solidFill>
              </a:rPr>
              <a:t> em Defesa e Doença!!!!</a:t>
            </a:r>
          </a:p>
        </p:txBody>
      </p:sp>
      <p:pic>
        <p:nvPicPr>
          <p:cNvPr id="10260" name="Picture 20" descr="File:MHC-I structur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8" y="2014561"/>
            <a:ext cx="513720" cy="7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93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90600" y="88900"/>
            <a:ext cx="7086600" cy="676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Estrela de 5 pontas 2"/>
          <p:cNvSpPr/>
          <p:nvPr/>
        </p:nvSpPr>
        <p:spPr bwMode="auto">
          <a:xfrm>
            <a:off x="2979871" y="4509120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trela de 5 pontas 3"/>
          <p:cNvSpPr/>
          <p:nvPr/>
        </p:nvSpPr>
        <p:spPr bwMode="auto">
          <a:xfrm>
            <a:off x="2979871" y="5157192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strela de 5 pontas 4"/>
          <p:cNvSpPr/>
          <p:nvPr/>
        </p:nvSpPr>
        <p:spPr bwMode="auto">
          <a:xfrm>
            <a:off x="2969966" y="56612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trela de 5 pontas 5"/>
          <p:cNvSpPr/>
          <p:nvPr/>
        </p:nvSpPr>
        <p:spPr bwMode="auto">
          <a:xfrm>
            <a:off x="3003017" y="1052736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202147"/>
            <a:ext cx="76494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mbria"/>
              </a:rPr>
              <a:t>BMI0468</a:t>
            </a:r>
            <a:r>
              <a:rPr lang="pt-BR" dirty="0">
                <a:latin typeface="Times New Roman"/>
              </a:rPr>
              <a:t>		</a:t>
            </a:r>
            <a:r>
              <a:rPr lang="pt-BR" dirty="0">
                <a:latin typeface="Cambria"/>
              </a:rPr>
              <a:t>  	</a:t>
            </a:r>
          </a:p>
          <a:p>
            <a:r>
              <a:rPr lang="pt-BR" dirty="0">
                <a:latin typeface="Cambria"/>
              </a:rPr>
              <a:t>Enfermagem</a:t>
            </a:r>
            <a:r>
              <a:rPr lang="pt-BR" dirty="0">
                <a:latin typeface="Times New Roman"/>
              </a:rPr>
              <a:t>	       </a:t>
            </a:r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			PROGRAMA</a:t>
            </a:r>
          </a:p>
          <a:p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09/04 2019</a:t>
            </a:r>
          </a:p>
          <a:p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08.30		Aula #9 </a:t>
            </a:r>
          </a:p>
          <a:p>
            <a:r>
              <a:rPr lang="pt-BR" dirty="0">
                <a:latin typeface="Cambria"/>
              </a:rPr>
              <a:t>		</a:t>
            </a:r>
          </a:p>
          <a:p>
            <a:r>
              <a:rPr lang="pt-BR" dirty="0">
                <a:latin typeface="Cambria"/>
              </a:rPr>
              <a:t>		Tópico :Imunodeficiências</a:t>
            </a:r>
          </a:p>
          <a:p>
            <a:r>
              <a:rPr lang="pt-BR" dirty="0">
                <a:latin typeface="Cambria"/>
              </a:rPr>
              <a:t>		</a:t>
            </a:r>
          </a:p>
          <a:p>
            <a:r>
              <a:rPr lang="pt-BR" dirty="0">
                <a:latin typeface="Cambria"/>
              </a:rPr>
              <a:t>	                 </a:t>
            </a:r>
            <a:r>
              <a:rPr lang="pt-BR" dirty="0" err="1">
                <a:latin typeface="Cambria"/>
              </a:rPr>
              <a:t>Video</a:t>
            </a:r>
            <a:endParaRPr lang="pt-BR" dirty="0">
              <a:latin typeface="Cambria"/>
            </a:endParaRPr>
          </a:p>
          <a:p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		Aula-Magnus </a:t>
            </a:r>
            <a:r>
              <a:rPr lang="pt-BR" dirty="0"/>
              <a:t>Imunodeficiências Secundarias</a:t>
            </a:r>
          </a:p>
          <a:p>
            <a:endParaRPr lang="pt-BR" dirty="0"/>
          </a:p>
          <a:p>
            <a:r>
              <a:rPr lang="pt-BR" dirty="0">
                <a:latin typeface="Cambria"/>
              </a:rPr>
              <a:t>	</a:t>
            </a:r>
          </a:p>
          <a:p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			ESTUDOS Pra prova!!!</a:t>
            </a:r>
          </a:p>
          <a:p>
            <a:endParaRPr lang="pt-BR" dirty="0">
              <a:latin typeface="Cambria"/>
            </a:endParaRPr>
          </a:p>
          <a:p>
            <a:r>
              <a:rPr lang="pt-BR" dirty="0">
                <a:latin typeface="Cambria"/>
              </a:rPr>
              <a:t>Perguntas....</a:t>
            </a:r>
            <a:r>
              <a:rPr lang="pt-BR" u="sng" dirty="0" err="1">
                <a:latin typeface="Cambria"/>
              </a:rPr>
              <a:t>StoA</a:t>
            </a:r>
            <a:r>
              <a:rPr lang="pt-BR" u="sng" dirty="0">
                <a:latin typeface="Cambria"/>
              </a:rPr>
              <a:t> ( Moodle)</a:t>
            </a:r>
            <a:endParaRPr lang="pt-BR" dirty="0">
              <a:latin typeface="Cambria"/>
            </a:endParaRPr>
          </a:p>
          <a:p>
            <a:endParaRPr lang="pt-BR" dirty="0">
              <a:latin typeface="Cambria"/>
            </a:endParaRPr>
          </a:p>
          <a:p>
            <a:endParaRPr lang="pt-BR" dirty="0">
              <a:latin typeface="Cambria"/>
            </a:endParaRPr>
          </a:p>
          <a:p>
            <a:endParaRPr lang="pt-BR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7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129208"/>
            <a:ext cx="91154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direita 2"/>
          <p:cNvSpPr/>
          <p:nvPr/>
        </p:nvSpPr>
        <p:spPr>
          <a:xfrm>
            <a:off x="5292080" y="2492896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5868144" y="4437112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95536" y="2276872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995936" y="6093296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6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munodeficiencias">
            <a:extLst>
              <a:ext uri="{FF2B5EF4-FFF2-40B4-BE49-F238E27FC236}">
                <a16:creationId xmlns:a16="http://schemas.microsoft.com/office/drawing/2014/main" id="{9BAD7782-B4E3-4CAE-8ABC-27A04732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6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requency Immunodeficiency secondary">
            <a:extLst>
              <a:ext uri="{FF2B5EF4-FFF2-40B4-BE49-F238E27FC236}">
                <a16:creationId xmlns:a16="http://schemas.microsoft.com/office/drawing/2014/main" id="{B4F4BB8B-766F-435D-BA3A-BE90C872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46924"/>
            <a:ext cx="8178799" cy="47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14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375</Words>
  <Application>Microsoft Office PowerPoint</Application>
  <PresentationFormat>Apresentação na tela (4:3)</PresentationFormat>
  <Paragraphs>199</Paragraphs>
  <Slides>50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Arial Unicode MS</vt:lpstr>
      <vt:lpstr>Bookman Old Style</vt:lpstr>
      <vt:lpstr>Calibri</vt:lpstr>
      <vt:lpstr>Cambria</vt:lpstr>
      <vt:lpstr>Times New Roman</vt:lpstr>
      <vt:lpstr>Tema do Office</vt:lpstr>
      <vt:lpstr>Imagem de bitmap</vt:lpstr>
      <vt:lpstr>Apresentação do PowerPoint</vt:lpstr>
      <vt:lpstr>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 Gidlund</dc:creator>
  <cp:lastModifiedBy>Magnus Gidlund</cp:lastModifiedBy>
  <cp:revision>4</cp:revision>
  <dcterms:created xsi:type="dcterms:W3CDTF">2019-04-08T17:53:18Z</dcterms:created>
  <dcterms:modified xsi:type="dcterms:W3CDTF">2019-04-19T21:06:12Z</dcterms:modified>
</cp:coreProperties>
</file>