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9" r:id="rId3"/>
    <p:sldId id="290" r:id="rId4"/>
    <p:sldId id="293" r:id="rId5"/>
    <p:sldId id="294" r:id="rId6"/>
    <p:sldId id="295" r:id="rId7"/>
    <p:sldId id="296" r:id="rId8"/>
    <p:sldId id="291" r:id="rId9"/>
    <p:sldId id="292" r:id="rId10"/>
    <p:sldId id="319" r:id="rId11"/>
    <p:sldId id="321" r:id="rId12"/>
    <p:sldId id="312" r:id="rId13"/>
    <p:sldId id="313" r:id="rId14"/>
    <p:sldId id="314" r:id="rId15"/>
    <p:sldId id="315" r:id="rId16"/>
    <p:sldId id="316" r:id="rId17"/>
    <p:sldId id="317" r:id="rId18"/>
    <p:sldId id="320"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22" r:id="rId33"/>
    <p:sldId id="324" r:id="rId34"/>
    <p:sldId id="328" r:id="rId35"/>
    <p:sldId id="325" r:id="rId36"/>
    <p:sldId id="326" r:id="rId37"/>
    <p:sldId id="327" r:id="rId38"/>
    <p:sldId id="323" r:id="rId39"/>
    <p:sldId id="266" r:id="rId40"/>
    <p:sldId id="282" r:id="rId41"/>
    <p:sldId id="283" r:id="rId42"/>
    <p:sldId id="284" r:id="rId43"/>
    <p:sldId id="285" r:id="rId44"/>
    <p:sldId id="286" r:id="rId45"/>
    <p:sldId id="287" r:id="rId46"/>
    <p:sldId id="288" r:id="rId4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8CC7694-614D-4C8E-8049-28CE01714B99}" type="datetimeFigureOut">
              <a:rPr lang="pt-BR" smtClean="0"/>
              <a:pPr/>
              <a:t>21/04/2017</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E390670D-F999-4D26-80D6-9438A7F5DCC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90670D-F999-4D26-80D6-9438A7F5DCC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A8CC7694-614D-4C8E-8049-28CE01714B99}" type="datetimeFigureOut">
              <a:rPr lang="pt-BR" smtClean="0"/>
              <a:pPr/>
              <a:t>21/04/2017</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E390670D-F999-4D26-80D6-9438A7F5DCCD}"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E390670D-F999-4D26-80D6-9438A7F5DCCD}" type="slidenum">
              <a:rPr lang="pt-BR" smtClean="0"/>
              <a:pPr/>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390670D-F999-4D26-80D6-9438A7F5DCCD}"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A8CC7694-614D-4C8E-8049-28CE01714B99}" type="datetimeFigureOut">
              <a:rPr lang="pt-BR" smtClean="0"/>
              <a:pPr/>
              <a:t>21/04/2017</a:t>
            </a:fld>
            <a:endParaRPr lang="pt-BR"/>
          </a:p>
        </p:txBody>
      </p:sp>
      <p:sp>
        <p:nvSpPr>
          <p:cNvPr id="10" name="Espaço Reservado para Número de Slide 9"/>
          <p:cNvSpPr>
            <a:spLocks noGrp="1"/>
          </p:cNvSpPr>
          <p:nvPr>
            <p:ph type="sldNum" sz="quarter" idx="16"/>
          </p:nvPr>
        </p:nvSpPr>
        <p:spPr/>
        <p:txBody>
          <a:bodyPr rtlCol="0"/>
          <a:lstStyle/>
          <a:p>
            <a:fld id="{E390670D-F999-4D26-80D6-9438A7F5DCCD}"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A8CC7694-614D-4C8E-8049-28CE01714B99}" type="datetimeFigureOut">
              <a:rPr lang="pt-BR" smtClean="0"/>
              <a:pPr/>
              <a:t>21/04/2017</a:t>
            </a:fld>
            <a:endParaRPr lang="pt-BR"/>
          </a:p>
        </p:txBody>
      </p:sp>
      <p:sp>
        <p:nvSpPr>
          <p:cNvPr id="12" name="Espaço Reservado para Número de Slide 11"/>
          <p:cNvSpPr>
            <a:spLocks noGrp="1"/>
          </p:cNvSpPr>
          <p:nvPr>
            <p:ph type="sldNum" sz="quarter" idx="16"/>
          </p:nvPr>
        </p:nvSpPr>
        <p:spPr/>
        <p:txBody>
          <a:bodyPr rtlCol="0"/>
          <a:lstStyle/>
          <a:p>
            <a:fld id="{E390670D-F999-4D26-80D6-9438A7F5DCCD}"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E390670D-F999-4D26-80D6-9438A7F5DCC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E390670D-F999-4D26-80D6-9438A7F5DCC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A8CC7694-614D-4C8E-8049-28CE01714B99}" type="datetimeFigureOut">
              <a:rPr lang="pt-BR" smtClean="0"/>
              <a:pPr/>
              <a:t>21/04/2017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E390670D-F999-4D26-80D6-9438A7F5DCCD}" type="slidenum">
              <a:rPr lang="pt-BR" smtClean="0"/>
              <a:pPr/>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A8CC7694-614D-4C8E-8049-28CE01714B99}" type="datetimeFigureOut">
              <a:rPr lang="pt-BR" smtClean="0"/>
              <a:pPr/>
              <a:t>21/04/2017</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E390670D-F999-4D26-80D6-9438A7F5DCCD}" type="slidenum">
              <a:rPr lang="pt-BR" smtClean="0"/>
              <a:pPr/>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8CC7694-614D-4C8E-8049-28CE01714B99}" type="datetimeFigureOut">
              <a:rPr lang="pt-BR" smtClean="0"/>
              <a:pPr/>
              <a:t>21/04/2017</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390670D-F999-4D26-80D6-9438A7F5DCC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zeno.org/Literatur/L/Kleist-WuB+Bd.+3"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gutenberg.spiegel.de/buch/michael-kohlhaas-583/1"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Literatura Alemã</a:t>
            </a:r>
            <a:br>
              <a:rPr lang="pt-BR" dirty="0" smtClean="0"/>
            </a:br>
            <a:r>
              <a:rPr lang="pt-BR" dirty="0" err="1" smtClean="0"/>
              <a:t>Novelle</a:t>
            </a:r>
            <a:r>
              <a:rPr lang="pt-BR" dirty="0" smtClean="0"/>
              <a:t> (2017)</a:t>
            </a:r>
            <a:br>
              <a:rPr lang="pt-BR" dirty="0" smtClean="0"/>
            </a:br>
            <a:r>
              <a:rPr lang="pt-BR" dirty="0" smtClean="0"/>
              <a:t/>
            </a:r>
            <a:br>
              <a:rPr lang="pt-BR" dirty="0" smtClean="0"/>
            </a:br>
            <a:r>
              <a:rPr lang="pt-BR" dirty="0" smtClean="0"/>
              <a:t>Heinrich </a:t>
            </a:r>
            <a:r>
              <a:rPr lang="pt-BR" dirty="0" err="1" smtClean="0"/>
              <a:t>von</a:t>
            </a:r>
            <a:r>
              <a:rPr lang="pt-BR" dirty="0" smtClean="0"/>
              <a:t> </a:t>
            </a:r>
            <a:r>
              <a:rPr lang="pt-BR" dirty="0" err="1" smtClean="0"/>
              <a:t>Kleist</a:t>
            </a:r>
            <a:r>
              <a:rPr lang="pt-BR" dirty="0" smtClean="0"/>
              <a:t/>
            </a:r>
            <a:br>
              <a:rPr lang="pt-BR" dirty="0" smtClean="0"/>
            </a:br>
            <a:endParaRPr lang="pt-BR" dirty="0"/>
          </a:p>
        </p:txBody>
      </p:sp>
      <p:sp>
        <p:nvSpPr>
          <p:cNvPr id="3" name="Subtítulo 2"/>
          <p:cNvSpPr>
            <a:spLocks noGrp="1"/>
          </p:cNvSpPr>
          <p:nvPr>
            <p:ph type="subTitle" idx="1"/>
          </p:nvPr>
        </p:nvSpPr>
        <p:spPr/>
        <p:txBody>
          <a:bodyPr>
            <a:normAutofit fontScale="77500" lnSpcReduction="20000"/>
          </a:bodyPr>
          <a:lstStyle/>
          <a:p>
            <a:pPr algn="r"/>
            <a:r>
              <a:rPr lang="pt-BR" dirty="0" smtClean="0"/>
              <a:t>Prof. Dr. </a:t>
            </a:r>
            <a:r>
              <a:rPr lang="pt-BR" dirty="0" err="1" smtClean="0"/>
              <a:t>Helmut</a:t>
            </a:r>
            <a:r>
              <a:rPr lang="pt-BR" dirty="0" smtClean="0"/>
              <a:t> </a:t>
            </a:r>
            <a:r>
              <a:rPr lang="pt-BR" dirty="0" err="1" smtClean="0"/>
              <a:t>Galle</a:t>
            </a:r>
            <a:r>
              <a:rPr lang="pt-BR" dirty="0" smtClean="0"/>
              <a:t>/Prof. Dr. Juliana P. Perez</a:t>
            </a:r>
          </a:p>
          <a:p>
            <a:pPr algn="r"/>
            <a:r>
              <a:rPr lang="pt-BR" dirty="0" smtClean="0"/>
              <a:t> julianaperez@usp.br</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Begebenheit</a:t>
            </a:r>
            <a:r>
              <a:rPr lang="pt-BR" dirty="0" smtClean="0"/>
              <a:t>/</a:t>
            </a:r>
            <a:r>
              <a:rPr lang="pt-BR" dirty="0" err="1" smtClean="0"/>
              <a:t>Ereignis</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ctr">
              <a:buNone/>
            </a:pPr>
            <a:r>
              <a:rPr lang="pt-BR" dirty="0" smtClean="0"/>
              <a:t>“Das </a:t>
            </a:r>
            <a:r>
              <a:rPr lang="pt-BR" dirty="0" err="1" smtClean="0"/>
              <a:t>Rechtgefühl</a:t>
            </a:r>
            <a:r>
              <a:rPr lang="pt-BR" dirty="0" smtClean="0"/>
              <a:t> </a:t>
            </a:r>
            <a:r>
              <a:rPr lang="pt-BR" dirty="0" err="1" smtClean="0"/>
              <a:t>machte</a:t>
            </a:r>
            <a:r>
              <a:rPr lang="pt-BR" dirty="0" smtClean="0"/>
              <a:t> </a:t>
            </a:r>
            <a:r>
              <a:rPr lang="pt-BR" dirty="0" err="1" smtClean="0"/>
              <a:t>ihm</a:t>
            </a:r>
            <a:r>
              <a:rPr lang="pt-BR" dirty="0" smtClean="0"/>
              <a:t> </a:t>
            </a:r>
            <a:r>
              <a:rPr lang="pt-BR" dirty="0" err="1" smtClean="0"/>
              <a:t>zum</a:t>
            </a:r>
            <a:r>
              <a:rPr lang="pt-BR" dirty="0" smtClean="0"/>
              <a:t> </a:t>
            </a:r>
            <a:r>
              <a:rPr lang="pt-BR" dirty="0" err="1" smtClean="0"/>
              <a:t>Räuber</a:t>
            </a:r>
            <a:r>
              <a:rPr lang="pt-BR" dirty="0" smtClean="0"/>
              <a:t> </a:t>
            </a:r>
            <a:r>
              <a:rPr lang="pt-BR" dirty="0" err="1" smtClean="0"/>
              <a:t>und</a:t>
            </a:r>
            <a:r>
              <a:rPr lang="pt-BR" dirty="0" smtClean="0"/>
              <a:t> </a:t>
            </a:r>
            <a:r>
              <a:rPr lang="pt-BR" dirty="0" err="1" smtClean="0"/>
              <a:t>Mörder</a:t>
            </a:r>
            <a:r>
              <a:rPr lang="pt-BR" dirty="0" smtClean="0"/>
              <a:t>.” </a:t>
            </a:r>
          </a:p>
          <a:p>
            <a:endParaRPr lang="pt-BR" dirty="0" smtClean="0"/>
          </a:p>
          <a:p>
            <a:pPr lvl="1"/>
            <a:r>
              <a:rPr lang="pt-BR" dirty="0" err="1" smtClean="0"/>
              <a:t>Erzählinteresse</a:t>
            </a:r>
            <a:r>
              <a:rPr lang="pt-BR" dirty="0" smtClean="0"/>
              <a:t>: </a:t>
            </a:r>
            <a:r>
              <a:rPr lang="pt-BR" dirty="0" err="1" smtClean="0"/>
              <a:t>Nicht</a:t>
            </a:r>
            <a:r>
              <a:rPr lang="pt-BR" dirty="0" smtClean="0"/>
              <a:t> der </a:t>
            </a:r>
            <a:r>
              <a:rPr lang="pt-BR" dirty="0" err="1" smtClean="0"/>
              <a:t>Einzelne</a:t>
            </a:r>
            <a:r>
              <a:rPr lang="pt-BR" dirty="0" smtClean="0"/>
              <a:t>, </a:t>
            </a:r>
            <a:r>
              <a:rPr lang="pt-BR" dirty="0" err="1" smtClean="0"/>
              <a:t>sondern</a:t>
            </a:r>
            <a:r>
              <a:rPr lang="pt-BR" dirty="0" smtClean="0"/>
              <a:t> der “</a:t>
            </a:r>
            <a:r>
              <a:rPr lang="pt-BR" dirty="0" err="1" smtClean="0"/>
              <a:t>unerhörte</a:t>
            </a:r>
            <a:r>
              <a:rPr lang="pt-BR" dirty="0" smtClean="0"/>
              <a:t> </a:t>
            </a:r>
            <a:r>
              <a:rPr lang="pt-BR" dirty="0" err="1" smtClean="0"/>
              <a:t>Fall</a:t>
            </a:r>
            <a:r>
              <a:rPr lang="pt-BR" dirty="0" smtClean="0"/>
              <a:t> </a:t>
            </a:r>
            <a:r>
              <a:rPr lang="pt-BR" dirty="0" err="1" smtClean="0"/>
              <a:t>eines</a:t>
            </a:r>
            <a:r>
              <a:rPr lang="pt-BR" dirty="0" smtClean="0"/>
              <a:t> </a:t>
            </a:r>
            <a:r>
              <a:rPr lang="pt-BR" dirty="0" err="1" smtClean="0"/>
              <a:t>Menschen</a:t>
            </a:r>
            <a:r>
              <a:rPr lang="pt-BR" dirty="0" smtClean="0"/>
              <a:t>, </a:t>
            </a:r>
            <a:r>
              <a:rPr lang="pt-BR" dirty="0" err="1" smtClean="0"/>
              <a:t>dessen</a:t>
            </a:r>
            <a:r>
              <a:rPr lang="pt-BR" dirty="0" smtClean="0"/>
              <a:t> </a:t>
            </a:r>
            <a:r>
              <a:rPr lang="pt-BR" dirty="0" err="1" smtClean="0"/>
              <a:t>Rechtsgefühl</a:t>
            </a:r>
            <a:r>
              <a:rPr lang="pt-BR" dirty="0" smtClean="0"/>
              <a:t> </a:t>
            </a:r>
            <a:r>
              <a:rPr lang="pt-BR" dirty="0" err="1" smtClean="0"/>
              <a:t>ihn</a:t>
            </a:r>
            <a:r>
              <a:rPr lang="pt-BR" dirty="0" smtClean="0"/>
              <a:t> </a:t>
            </a:r>
            <a:r>
              <a:rPr lang="pt-BR" dirty="0" err="1" smtClean="0"/>
              <a:t>ins</a:t>
            </a:r>
            <a:r>
              <a:rPr lang="pt-BR" dirty="0" smtClean="0"/>
              <a:t> </a:t>
            </a:r>
            <a:r>
              <a:rPr lang="pt-BR" dirty="0" err="1" smtClean="0"/>
              <a:t>Unrecht</a:t>
            </a:r>
            <a:r>
              <a:rPr lang="pt-BR" dirty="0" smtClean="0"/>
              <a:t> </a:t>
            </a:r>
            <a:r>
              <a:rPr lang="pt-BR" dirty="0" err="1" smtClean="0"/>
              <a:t>verstrickt</a:t>
            </a:r>
            <a:r>
              <a:rPr lang="pt-BR" dirty="0" smtClean="0"/>
              <a:t>.” (</a:t>
            </a:r>
            <a:r>
              <a:rPr lang="pt-BR" dirty="0" err="1" smtClean="0"/>
              <a:t>Freund</a:t>
            </a:r>
            <a:r>
              <a:rPr lang="pt-BR" dirty="0" smtClean="0"/>
              <a:t>, 2009, S. 80)</a:t>
            </a:r>
          </a:p>
          <a:p>
            <a:pPr lvl="1">
              <a:buNone/>
            </a:pPr>
            <a:endParaRPr lang="pt-BR" dirty="0" smtClean="0"/>
          </a:p>
          <a:p>
            <a:pPr lvl="1"/>
            <a:r>
              <a:rPr lang="pt-BR" dirty="0" err="1" smtClean="0"/>
              <a:t>Negativer</a:t>
            </a:r>
            <a:r>
              <a:rPr lang="pt-BR" dirty="0" smtClean="0"/>
              <a:t> </a:t>
            </a:r>
            <a:r>
              <a:rPr lang="pt-BR" dirty="0" err="1" smtClean="0"/>
              <a:t>Prozess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Chronist</a:t>
            </a:r>
            <a:r>
              <a:rPr lang="pt-BR" dirty="0" smtClean="0"/>
              <a:t> </a:t>
            </a:r>
            <a:r>
              <a:rPr lang="pt-BR" dirty="0" err="1" smtClean="0"/>
              <a:t>oder</a:t>
            </a:r>
            <a:r>
              <a:rPr lang="pt-BR" dirty="0" smtClean="0"/>
              <a:t> </a:t>
            </a:r>
            <a:r>
              <a:rPr lang="pt-BR" dirty="0" err="1" smtClean="0"/>
              <a:t>Erzähler</a:t>
            </a:r>
            <a:r>
              <a:rPr lang="pt-BR" dirty="0" smtClean="0"/>
              <a:t>?</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de-DE" altLang="en-US" sz="3200" dirty="0" smtClean="0"/>
              <a:t>„aus einer alten Chronik“ </a:t>
            </a:r>
          </a:p>
          <a:p>
            <a:endParaRPr lang="de-DE" altLang="en-US" sz="3200" dirty="0" smtClean="0"/>
          </a:p>
          <a:p>
            <a:pPr algn="just"/>
            <a:r>
              <a:rPr lang="de-DE" altLang="en-US" sz="3200" dirty="0" smtClean="0"/>
              <a:t>Der Berichterstatter einer Chronik lebt in einer Epoche und ist durch deren Horizont in seinem Wissen begrenzt – was heißt das für Aussagen wie „die Welt würde sein Andenken haben segnen müssen“ oder der letzte Satz: „</a:t>
            </a:r>
            <a:r>
              <a:rPr lang="de-DE" sz="3200" dirty="0" smtClean="0"/>
              <a:t>Vom Kohlhaas aber haben noch im vergangenen Jahrhundert, im Mecklenburgischen, einige frohe und rüstige Nachkommen gelebt.“?</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Unzuverlässiger</a:t>
            </a:r>
            <a:r>
              <a:rPr lang="pt-BR" dirty="0" smtClean="0"/>
              <a:t> </a:t>
            </a:r>
            <a:r>
              <a:rPr lang="pt-BR" dirty="0" err="1" smtClean="0"/>
              <a:t>Erzähler</a:t>
            </a:r>
            <a:r>
              <a:rPr lang="pt-BR" dirty="0" smtClean="0"/>
              <a:t>?</a:t>
            </a:r>
            <a:endParaRPr lang="pt-BR" dirty="0"/>
          </a:p>
        </p:txBody>
      </p:sp>
      <p:sp>
        <p:nvSpPr>
          <p:cNvPr id="3" name="Espaço Reservado para Conteúdo 2"/>
          <p:cNvSpPr>
            <a:spLocks noGrp="1"/>
          </p:cNvSpPr>
          <p:nvPr>
            <p:ph sz="quarter" idx="1"/>
          </p:nvPr>
        </p:nvSpPr>
        <p:spPr/>
        <p:txBody>
          <a:bodyPr>
            <a:normAutofit/>
          </a:bodyPr>
          <a:lstStyle/>
          <a:p>
            <a:endParaRPr lang="de-DE" altLang="en-US" sz="3200" dirty="0" smtClean="0"/>
          </a:p>
          <a:p>
            <a:pPr algn="ctr"/>
            <a:r>
              <a:rPr lang="de-DE" altLang="en-US" sz="3200" dirty="0" smtClean="0"/>
              <a:t>Gibt es einen Kontrast zwischen der Darstellung von Kohlhaas‘ Handlungen durch den Erzähler und seinen Urteilen über die Person?</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de-DE" sz="2800" dirty="0" smtClean="0"/>
              <a:t>„In einem anderen Mandat, das bald darauf erschien, nannte er sich: »einen Reichs-und Weltfreien, Gott allein unterworfenen Herrn«; eine Schwärmerei krankhafter und mißgeschaffener Art, die ihm gleichwohl, bei dem Klang seines Geldes und der Aussicht auf Beute, unter dem Gesindel, das der Friede mit Pohlen außer Brot gesetzt hatte, Zulauf in Menge verschaffte: dergestalt, daß er in der Tat dreißig und etliche Köpfe zählte, als er sich, zur Einäscherung von Wittenberg, auf die rechte Seite der Elbe zurückbegab.“ (68)</a:t>
            </a:r>
            <a:endParaRPr lang="en-US" altLang="en-US" sz="2800" dirty="0" smtClean="0"/>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a:defRPr/>
            </a:pPr>
            <a:r>
              <a:rPr lang="de-DE" altLang="en-US" sz="3200" dirty="0" smtClean="0"/>
              <a:t>Handelt es sich um einen Erzähler, der durch interne Fokalisierung Kenntnis von den Absichten des Protagonisten hat?</a:t>
            </a:r>
          </a:p>
          <a:p>
            <a:pPr>
              <a:defRPr/>
            </a:pPr>
            <a:endParaRPr lang="de-DE" altLang="en-US" sz="3200" dirty="0" smtClean="0"/>
          </a:p>
          <a:p>
            <a:pPr marL="0" indent="0" algn="just">
              <a:buFont typeface="Arial" charset="0"/>
              <a:buNone/>
              <a:defRPr/>
            </a:pPr>
            <a:r>
              <a:rPr lang="de-DE" sz="3200" dirty="0" smtClean="0"/>
              <a:t>„Seine Absicht war mit seinen fünf Kindern nach Hamburg zu gehen, und sich von dort nach der Levante oder nach Ostindien, oder so weit der Himmel über andere Menschen, als die er kannte, blau war, einzuschiffen: denn die Dickfütterung der Rappen hatte seine, von Gram sehr gebeugte Seele auch unabhängig von dem Widerwillen, mit dem Nagelschmidt deshalb gemeinschaftliche Sache zu machen, aufgegeben.“ (112)</a:t>
            </a:r>
            <a:endParaRPr lang="de-DE" altLang="en-US" sz="3200" dirty="0" smtClean="0"/>
          </a:p>
          <a:p>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7500" lnSpcReduction="20000"/>
          </a:bodyPr>
          <a:lstStyle/>
          <a:p>
            <a:pPr algn="just"/>
            <a:r>
              <a:rPr lang="de-DE" sz="3200" dirty="0" smtClean="0"/>
              <a:t>„Kohlhaas, der inzwischen von dem wackern Amtmann zu Kohlhaasenbrück seine Meierei, gegen eine geringe Vergütigung des dabei gehabten Schadens, käuflich wiedererlangt hatte, wünschte, wie es scheint wegen gerichtlicher Abmachung dieses Geschäfts, Dresden auf einige Tage zu verlassen, und in diese seine Heimat zu reisen; ein Entschluß, an welchem gleichwohl, </a:t>
            </a:r>
            <a:r>
              <a:rPr lang="de-DE" sz="3200" b="1" dirty="0" smtClean="0"/>
              <a:t>wie wir nicht zweifeln</a:t>
            </a:r>
            <a:r>
              <a:rPr lang="de-DE" sz="3200" dirty="0" smtClean="0"/>
              <a:t>, weniger das besagte Geschäft, so dringend es auch in der Tat, wegen Bestellung der Wintersaat, sein mochte, als die Absicht unter so sonderbaren und bedenklichen Umständen seine Lage zu prüfen, Anteil hatte: zu welchem vielleicht auch noch Gründe anderer Art mitwirkten, </a:t>
            </a:r>
            <a:r>
              <a:rPr lang="de-DE" sz="3200" b="1" dirty="0" smtClean="0"/>
              <a:t>die wir jedem, der in seiner Brust Bescheid weiß, zu erraten überlassen wollen.“ </a:t>
            </a:r>
            <a:r>
              <a:rPr lang="de-DE" sz="3200" dirty="0" smtClean="0"/>
              <a:t>(104)</a:t>
            </a:r>
            <a:endParaRPr lang="en-US" altLang="en-US" sz="3200" dirty="0" smtClean="0"/>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t>
            </a:r>
            <a:endParaRPr lang="pt-BR" dirty="0"/>
          </a:p>
        </p:txBody>
      </p:sp>
      <p:sp>
        <p:nvSpPr>
          <p:cNvPr id="3" name="Espaço Reservado para Conteúdo 2"/>
          <p:cNvSpPr>
            <a:spLocks noGrp="1"/>
          </p:cNvSpPr>
          <p:nvPr>
            <p:ph sz="quarter" idx="1"/>
          </p:nvPr>
        </p:nvSpPr>
        <p:spPr/>
        <p:txBody>
          <a:bodyPr>
            <a:normAutofit fontScale="70000" lnSpcReduction="20000"/>
          </a:bodyPr>
          <a:lstStyle/>
          <a:p>
            <a:r>
              <a:rPr lang="de-DE" sz="3200" dirty="0" smtClean="0"/>
              <a:t>Sympathielenkung versus Urteile des Erzählers</a:t>
            </a:r>
          </a:p>
          <a:p>
            <a:endParaRPr lang="de-DE" sz="3200" dirty="0" smtClean="0"/>
          </a:p>
          <a:p>
            <a:r>
              <a:rPr lang="de-DE" sz="3200" dirty="0" smtClean="0"/>
              <a:t>Kohlhaas lässt – laut Erzähler – drei Tage verstreichen, bevor er zur Rache aufbricht. Im Bericht von der Episode in Jüterbock berichtet er, diese sei am Tage nach dem Begräbnis der Frau geschehen. </a:t>
            </a:r>
          </a:p>
          <a:p>
            <a:endParaRPr lang="de-DE" sz="3200" dirty="0" smtClean="0"/>
          </a:p>
          <a:p>
            <a:r>
              <a:rPr lang="de-DE" sz="3200" dirty="0" smtClean="0"/>
              <a:t>Warum sendet Luther Kohlhaas vor der Hinrichtung die Kommunion, die er ihm in Wittenberg verweigert hatte?</a:t>
            </a:r>
          </a:p>
          <a:p>
            <a:endParaRPr lang="de-DE" sz="3200" dirty="0" smtClean="0"/>
          </a:p>
          <a:p>
            <a:r>
              <a:rPr lang="de-DE" sz="3200" dirty="0" smtClean="0"/>
              <a:t>Die Ernestiner verliert zwar die Kurfürstenwürde, bleiben aber Herzöge, zur Zeit Kleists ist Karls August amtierender Fürst von Sachsen Weimar ein direkter Nachfahre; der Prinz von Meißen dient bei den Albertinern, nicht bei den Ernestinern. (Lützeler 1988: 156)</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de-DE" altLang="en-US" dirty="0" smtClean="0"/>
              <a:t>Leitmotiv/Dingsymbol</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algn="ctr"/>
            <a:r>
              <a:rPr lang="en-US" altLang="en-US" sz="3200" dirty="0" smtClean="0"/>
              <a:t>Die </a:t>
            </a:r>
            <a:r>
              <a:rPr lang="en-US" altLang="en-US" sz="3200" dirty="0" err="1" smtClean="0"/>
              <a:t>Rappen</a:t>
            </a:r>
            <a:endParaRPr lang="en-US" altLang="en-US" sz="3200" dirty="0" smtClean="0"/>
          </a:p>
        </p:txBody>
      </p:sp>
      <p:sp>
        <p:nvSpPr>
          <p:cNvPr id="15363" name="Inhaltsplatzhalter 2"/>
          <p:cNvSpPr>
            <a:spLocks noGrp="1"/>
          </p:cNvSpPr>
          <p:nvPr>
            <p:ph sz="quarter" idx="1"/>
          </p:nvPr>
        </p:nvSpPr>
        <p:spPr/>
        <p:txBody>
          <a:bodyPr>
            <a:normAutofit fontScale="62500" lnSpcReduction="20000"/>
          </a:bodyPr>
          <a:lstStyle/>
          <a:p>
            <a:r>
              <a:rPr lang="de-DE" altLang="en-US" sz="2400" dirty="0" smtClean="0"/>
              <a:t>50 Nennungen der „Rappen“</a:t>
            </a:r>
          </a:p>
          <a:p>
            <a:endParaRPr lang="de-DE" altLang="en-US" sz="2400" dirty="0" smtClean="0"/>
          </a:p>
          <a:p>
            <a:r>
              <a:rPr lang="de-DE" altLang="en-US" sz="2400" dirty="0" smtClean="0"/>
              <a:t>zentrale Funktion, um die soziale, ökonomische, rechtliche psychische (?) Situation von Kohlhaas zu spiegeln:</a:t>
            </a:r>
          </a:p>
          <a:p>
            <a:endParaRPr lang="de-DE" altLang="en-US" sz="2400" dirty="0" smtClean="0"/>
          </a:p>
          <a:p>
            <a:r>
              <a:rPr lang="de-DE" altLang="en-US" sz="2400" dirty="0" smtClean="0"/>
              <a:t>solange die Pferde dick sind, bekommt er sein Recht, je elender die Pferde, desto schlechter ist es um sein Recht bestellt</a:t>
            </a:r>
          </a:p>
          <a:p>
            <a:endParaRPr lang="de-DE" altLang="en-US" sz="2400" dirty="0" smtClean="0"/>
          </a:p>
          <a:p>
            <a:r>
              <a:rPr lang="de-DE" altLang="en-US" sz="2400" dirty="0" smtClean="0"/>
              <a:t>In der Hand des Abdeckers werden die Pferde zur Gefahr für den sozialen Status der korrupten Junker.</a:t>
            </a:r>
          </a:p>
          <a:p>
            <a:endParaRPr lang="de-DE" altLang="en-US" sz="2400" dirty="0" smtClean="0"/>
          </a:p>
          <a:p>
            <a:r>
              <a:rPr lang="de-DE" altLang="en-US" sz="2400" dirty="0" smtClean="0"/>
              <a:t>Sie werden zum öffentlichen Symbol für den Kampf um Gerechtigkeit in Sachsen</a:t>
            </a:r>
          </a:p>
          <a:p>
            <a:endParaRPr lang="de-DE" altLang="en-US" sz="2400" dirty="0" smtClean="0"/>
          </a:p>
          <a:p>
            <a:r>
              <a:rPr lang="de-DE" altLang="en-US" sz="2400" dirty="0" smtClean="0"/>
              <a:t>Zwar sind sie dem Kohlhaas als reiner Wert „egal“, aber er hat eine ernste Beziehung zu ihnen als „Quasi-Personen“ – sie stehen sogar als Komplement für den Verlust seiner Frau</a:t>
            </a:r>
          </a:p>
          <a:p>
            <a:endParaRPr lang="de-DE" altLang="en-US" sz="2400" dirty="0" smtClean="0"/>
          </a:p>
          <a:p>
            <a:r>
              <a:rPr lang="de-DE" altLang="en-US" sz="2400" dirty="0" smtClean="0"/>
              <a:t>Der 3. Reiter der Apokalypse reitet auf einem schwarzen Pferd und hält eine Waage (Offb. 6,1-8)</a:t>
            </a:r>
          </a:p>
          <a:p>
            <a:endParaRPr lang="de-DE" altLang="en-US" sz="2400" dirty="0" smtClean="0"/>
          </a:p>
          <a:p>
            <a:endParaRPr lang="en-US" alt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err="1" smtClean="0"/>
              <a:t>Elemente</a:t>
            </a:r>
            <a:r>
              <a:rPr lang="pt-BR" dirty="0" smtClean="0"/>
              <a:t> </a:t>
            </a:r>
            <a:r>
              <a:rPr lang="pt-BR" dirty="0" err="1" smtClean="0"/>
              <a:t>des</a:t>
            </a:r>
            <a:r>
              <a:rPr lang="pt-BR" dirty="0" smtClean="0"/>
              <a:t> </a:t>
            </a:r>
            <a:r>
              <a:rPr lang="pt-BR" dirty="0" err="1" smtClean="0"/>
              <a:t>novellistischen</a:t>
            </a:r>
            <a:r>
              <a:rPr lang="pt-BR" dirty="0" smtClean="0"/>
              <a:t> </a:t>
            </a:r>
            <a:r>
              <a:rPr lang="pt-BR" dirty="0" err="1" smtClean="0"/>
              <a:t>Erzählens</a:t>
            </a:r>
            <a:endParaRPr lang="pt-BR" dirty="0"/>
          </a:p>
        </p:txBody>
      </p:sp>
      <p:sp>
        <p:nvSpPr>
          <p:cNvPr id="4" name="Subtítulo 3"/>
          <p:cNvSpPr>
            <a:spLocks noGrp="1"/>
          </p:cNvSpPr>
          <p:nvPr>
            <p:ph type="subTitle" idx="1"/>
          </p:nvPr>
        </p:nvSpPr>
        <p:spPr/>
        <p:txBody>
          <a:bodyPr/>
          <a:lstStyle/>
          <a:p>
            <a:endParaRPr 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457200" y="274638"/>
            <a:ext cx="3538538" cy="5314950"/>
          </a:xfrm>
        </p:spPr>
        <p:txBody>
          <a:bodyPr/>
          <a:lstStyle/>
          <a:p>
            <a:r>
              <a:rPr lang="de-DE" sz="3200" i="1" smtClean="0"/>
              <a:t>Die vier Reiter der Apokalypse</a:t>
            </a:r>
            <a:r>
              <a:rPr lang="de-DE" sz="3200" smtClean="0"/>
              <a:t/>
            </a:r>
            <a:br>
              <a:rPr lang="de-DE" sz="3200" smtClean="0"/>
            </a:br>
            <a:r>
              <a:rPr lang="de-DE" sz="3200" smtClean="0"/>
              <a:t/>
            </a:r>
            <a:br>
              <a:rPr lang="de-DE" sz="3200" smtClean="0"/>
            </a:br>
            <a:r>
              <a:rPr lang="de-DE" sz="3200" smtClean="0"/>
              <a:t>Beatus von Osma-Kodex, </a:t>
            </a:r>
            <a:br>
              <a:rPr lang="de-DE" sz="3200" smtClean="0"/>
            </a:br>
            <a:r>
              <a:rPr lang="de-DE" sz="3200" smtClean="0"/>
              <a:t>(11. Jahrhundert)</a:t>
            </a:r>
            <a:endParaRPr lang="en-US" sz="3200" smtClean="0"/>
          </a:p>
        </p:txBody>
      </p:sp>
      <p:pic>
        <p:nvPicPr>
          <p:cNvPr id="16387" name="Inhaltsplatzhalter 3"/>
          <p:cNvPicPr>
            <a:picLocks noGrp="1" noChangeAspect="1"/>
          </p:cNvPicPr>
          <p:nvPr>
            <p:ph idx="1"/>
          </p:nvPr>
        </p:nvPicPr>
        <p:blipFill>
          <a:blip r:embed="rId2"/>
          <a:srcRect/>
          <a:stretch>
            <a:fillRect/>
          </a:stretch>
        </p:blipFill>
        <p:spPr>
          <a:xfrm>
            <a:off x="4356100" y="1588"/>
            <a:ext cx="4537075" cy="685641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normAutofit/>
          </a:bodyPr>
          <a:lstStyle/>
          <a:p>
            <a:pPr algn="ctr"/>
            <a:r>
              <a:rPr lang="de-DE" sz="3200" dirty="0" smtClean="0"/>
              <a:t>Friesischer Rappe</a:t>
            </a:r>
            <a:endParaRPr lang="en-US" sz="3200" dirty="0" smtClean="0"/>
          </a:p>
        </p:txBody>
      </p:sp>
      <p:pic>
        <p:nvPicPr>
          <p:cNvPr id="17411" name="Inhaltsplatzhalter 3"/>
          <p:cNvPicPr>
            <a:picLocks noGrp="1" noChangeAspect="1"/>
          </p:cNvPicPr>
          <p:nvPr>
            <p:ph sz="quarter" idx="1"/>
          </p:nvPr>
        </p:nvPicPr>
        <p:blipFill>
          <a:blip r:embed="rId2"/>
          <a:stretch>
            <a:fillRect/>
          </a:stretch>
        </p:blipFill>
        <p:spPr>
          <a:xfrm>
            <a:off x="1692275" y="1600200"/>
            <a:ext cx="5994400" cy="44958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normAutofit/>
          </a:bodyPr>
          <a:lstStyle/>
          <a:p>
            <a:r>
              <a:rPr lang="de-DE" sz="2400" dirty="0" smtClean="0"/>
              <a:t>Rappen als Objekt der Begierde und Handelsware für die Ritter</a:t>
            </a:r>
            <a:endParaRPr lang="en-US" sz="2400" dirty="0" smtClean="0"/>
          </a:p>
        </p:txBody>
      </p:sp>
      <p:sp>
        <p:nvSpPr>
          <p:cNvPr id="18435" name="Inhaltsplatzhalter 2"/>
          <p:cNvSpPr>
            <a:spLocks noGrp="1"/>
          </p:cNvSpPr>
          <p:nvPr>
            <p:ph idx="1"/>
          </p:nvPr>
        </p:nvSpPr>
        <p:spPr/>
        <p:txBody>
          <a:bodyPr/>
          <a:lstStyle/>
          <a:p>
            <a:pPr marL="0" indent="0" algn="just">
              <a:buFont typeface="Arial" charset="0"/>
              <a:buNone/>
            </a:pPr>
            <a:r>
              <a:rPr lang="de-DE" sz="2400" dirty="0" smtClean="0"/>
              <a:t>„Der Junker fragte, was er wolle; die Ritter, als sie den fremden Mann erblickten, wurden still; doch kaum hatte dieser sein Gesuch, die Pferde betreffend, angefangen, als der ganze Troß schon: Pferde? Wo sind sie? ausrief, und an die Fenster eilte, um sie zu betrachten. Sie flogen, da sie die glänzende Koppel sahen, auf den Vorschlag des Junkers, in den Hof hinab; der Regen hatte aufgehört; Schloßvogt und Verwalter und Knechte versammelten sich um sie, und alle musterten die Tiere. Der eine lobte den Schweißfuchs mit der Blesse, dem andern gefiel der Kastanienbraune, der dritte streichelte den Schecken mit schwarzgelben Flecken; und alle meinten, daß die Pferde wie Hirsche wären, und im Lande keine bessern gezogen würden.“</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19458" name="Inhaltsplatzhalter 2"/>
          <p:cNvSpPr>
            <a:spLocks noGrp="1"/>
          </p:cNvSpPr>
          <p:nvPr>
            <p:ph sz="quarter" idx="1"/>
          </p:nvPr>
        </p:nvSpPr>
        <p:spPr/>
        <p:txBody>
          <a:bodyPr>
            <a:normAutofit fontScale="92500"/>
          </a:bodyPr>
          <a:lstStyle/>
          <a:p>
            <a:pPr marL="0" indent="0">
              <a:buFont typeface="Arial" charset="0"/>
              <a:buNone/>
            </a:pPr>
            <a:r>
              <a:rPr lang="de-DE" sz="2400" dirty="0" smtClean="0"/>
              <a:t>„Wie groß war aber sein Erstaunen, als er, statt seiner zwei glatten und wohlgenährten Rappen, ein Paar dürre, abgehärmte Mähren erblickte; Knochen, denen man, wie Riegeln, hätte Sachen aufhängen können; Mähnen und Haare, ohne Wartung und Pflege, zusammengeknetet</a:t>
            </a:r>
            <a:r>
              <a:rPr lang="de-DE" sz="2400" b="1" dirty="0" smtClean="0"/>
              <a:t>: das wahre Bild des Elends</a:t>
            </a:r>
            <a:r>
              <a:rPr lang="de-DE" sz="2400" dirty="0" smtClean="0"/>
              <a:t> im Tierreiche! </a:t>
            </a:r>
            <a:r>
              <a:rPr lang="de-DE" sz="2400" b="1" dirty="0" smtClean="0"/>
              <a:t>Kohlhaas, den die Pferde, mit einer schwachen Bewegung, anwieherten</a:t>
            </a:r>
            <a:r>
              <a:rPr lang="de-DE" sz="2400" dirty="0" smtClean="0"/>
              <a:t>, war auf das äußerste entrüstet, und fragte, was seinen Gaulen widerfahren wäre? Der Junge, der bei ihm stand, antwortete, daß ihnen weiter kein Unglück zugestoßen wäre, daß sie auch das gehörige Futter bekommen hätten, daß sie aber, da gerade Ernte gewesen sei, wegen Mangels an Zugvieh, ein wenig auf den Feldern gebraucht worden wären. Kohlhaas fluchte über </a:t>
            </a:r>
            <a:r>
              <a:rPr lang="de-DE" sz="2400" b="1" dirty="0" smtClean="0"/>
              <a:t>diese schändliche und abgekartete Gewalttätigkeit</a:t>
            </a:r>
            <a:r>
              <a:rPr lang="de-DE" sz="2400" dirty="0" smtClean="0"/>
              <a:t>, verbiß jedoch, im Gefühl seiner Ohnmacht, seinen Ingrimm [...].“</a:t>
            </a: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0482" name="Inhaltsplatzhalter 2"/>
          <p:cNvSpPr>
            <a:spLocks noGrp="1"/>
          </p:cNvSpPr>
          <p:nvPr>
            <p:ph sz="quarter" idx="1"/>
          </p:nvPr>
        </p:nvSpPr>
        <p:spPr/>
        <p:txBody>
          <a:bodyPr>
            <a:normAutofit fontScale="92500"/>
          </a:bodyPr>
          <a:lstStyle/>
          <a:p>
            <a:pPr marL="0" indent="0">
              <a:buFont typeface="Arial" charset="0"/>
              <a:buNone/>
            </a:pPr>
            <a:r>
              <a:rPr lang="de-DE" sz="2400" dirty="0" smtClean="0"/>
              <a:t>„[Herse:] Und den Tag über bewerkstelligte ich auch, daß die Pferde aufrecht stehen konnten, indem ich die Bretter oben, wenn der Morgen dämmerte, von den Latten abnahm, und abends wieder auflegte. </a:t>
            </a:r>
            <a:r>
              <a:rPr lang="de-DE" sz="2400" b="1" dirty="0" smtClean="0"/>
              <a:t>Sie guckten nun, wie Gänse, aus dem Dach vor, und sahen sich nach Kohlhaasenbrück, oder sonst, wo es besser ist, um</a:t>
            </a:r>
            <a:r>
              <a:rPr lang="de-DE" sz="2400" dirty="0" smtClean="0"/>
              <a:t>.“</a:t>
            </a:r>
          </a:p>
          <a:p>
            <a:pPr marL="0" indent="0">
              <a:buFont typeface="Arial" charset="0"/>
              <a:buNone/>
            </a:pPr>
            <a:endParaRPr lang="de-DE" sz="2400" dirty="0" smtClean="0"/>
          </a:p>
          <a:p>
            <a:pPr marL="0" indent="0">
              <a:buFont typeface="Arial" charset="0"/>
              <a:buNone/>
            </a:pPr>
            <a:r>
              <a:rPr lang="de-DE" sz="2400" dirty="0" smtClean="0"/>
              <a:t>„Er setzte sich nieder und verfaßte einen Rechtsschluß, in welchem er den Junker Wenzel von Tronka, kraft der ihm angeborenen Macht, verdammte, </a:t>
            </a:r>
            <a:r>
              <a:rPr lang="de-DE" sz="2400" b="1" dirty="0" smtClean="0"/>
              <a:t>die Rappen, die er ihm abgenommen</a:t>
            </a:r>
            <a:r>
              <a:rPr lang="de-DE" sz="2400" dirty="0" smtClean="0"/>
              <a:t>, und auf den Feldern zugrunde gerichtet, binnen drei Tagen nach Sicht, nach Kohlhaasenbrück zu führen, und in Person in seinen Ställen </a:t>
            </a:r>
            <a:r>
              <a:rPr lang="de-DE" sz="2400" b="1" dirty="0" smtClean="0"/>
              <a:t>dick zu füttern</a:t>
            </a:r>
            <a:r>
              <a:rPr lang="de-DE" sz="2400" dirty="0" smtClean="0"/>
              <a:t>.“</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1506" name="Inhaltsplatzhalter 2"/>
          <p:cNvSpPr>
            <a:spLocks noGrp="1"/>
          </p:cNvSpPr>
          <p:nvPr>
            <p:ph sz="quarter" idx="1"/>
          </p:nvPr>
        </p:nvSpPr>
        <p:spPr/>
        <p:txBody>
          <a:bodyPr>
            <a:normAutofit fontScale="85000" lnSpcReduction="10000"/>
          </a:bodyPr>
          <a:lstStyle/>
          <a:p>
            <a:pPr marL="0" indent="0" algn="just">
              <a:buFont typeface="Arial" charset="0"/>
              <a:buNone/>
            </a:pPr>
            <a:r>
              <a:rPr lang="de-DE" sz="2400" dirty="0" smtClean="0"/>
              <a:t>„Kohlhaas, der, in ebendiesem Augenblick, in einem kleinen, mit Stroh bedeckten Schuppen, </a:t>
            </a:r>
            <a:r>
              <a:rPr lang="de-DE" sz="2400" b="1" dirty="0" smtClean="0"/>
              <a:t>seine beiden Rappen erblickte</a:t>
            </a:r>
            <a:r>
              <a:rPr lang="de-DE" sz="2400" dirty="0" smtClean="0"/>
              <a:t>, fragte den Knecht: warum er die Rappen nicht rette? und da dieser, indem er den Schlüssel in die Stalltür steckte, antwortete: der Schuppen stehe ja schon in Flammen, so warf Kohlhaas den Schlüssel, nachdem er ihn mit Heftigkeit aus der Stalltüre gerissen, über die Mauer, trieb den Knecht, mit hageldichten, flachen Hieben der Klinge, in den brennenden Schuppen hinein, und </a:t>
            </a:r>
            <a:r>
              <a:rPr lang="de-DE" sz="2400" b="1" dirty="0" smtClean="0"/>
              <a:t>zwang ihn, unter entsetzlichem Gelächter der Umstehenden, die Rappen zu retten</a:t>
            </a:r>
            <a:r>
              <a:rPr lang="de-DE" sz="2400" dirty="0" smtClean="0"/>
              <a:t>. Gleichwohl, als der Knecht schreckenblaß, wenige Momente nachdem der Schuppen hinter ihm zusammenstürzte, mit den Pferden, die er an der Hand hielt, daraus hervortrat, fand er den Kohlhaas nicht mehr; und da er sich zu den Knechten auf den Schloßplatz begab, und den Roßhändler, der ihm mehreremal den Rücken zukehrte, fragte: was er mit den Tieren nun anfangen solle? – hob dieser plötzlich, mit einer fürchterlichen Gebärde, den Fuß, daß der Tritt, wenn er ihn getan hätte, sein Tod gewesen wäre [...].“</a:t>
            </a:r>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2530" name="Inhaltsplatzhalter 2"/>
          <p:cNvSpPr>
            <a:spLocks noGrp="1"/>
          </p:cNvSpPr>
          <p:nvPr>
            <p:ph sz="quarter" idx="1"/>
          </p:nvPr>
        </p:nvSpPr>
        <p:spPr/>
        <p:txBody>
          <a:bodyPr>
            <a:normAutofit lnSpcReduction="10000"/>
          </a:bodyPr>
          <a:lstStyle/>
          <a:p>
            <a:pPr marL="0" indent="0" algn="just">
              <a:buFont typeface="Arial" charset="0"/>
              <a:buNone/>
            </a:pPr>
            <a:r>
              <a:rPr lang="de-DE" sz="2400" dirty="0" smtClean="0"/>
              <a:t>„[Luther:] Doch hättest du nicht, alles wohl erwogen, besser getan, du hättest, um deines Erlösers willen, dem Junker vergeben, die Rappen, dürre und abgehärmt, wie sie waren, bei der Hand genommen, dich aufgesetzt, und zur Dickfütterung in deinen Stall nach Kohlhaasenbrück heimgeritten? – Kohlhaas antwortete: kann sein! indem er ans Fenster trat: kann sein, auch nicht! Hätte ich gewußt, daß ich sie </a:t>
            </a:r>
            <a:r>
              <a:rPr lang="de-DE" sz="2400" b="1" dirty="0" smtClean="0"/>
              <a:t>mit Blut aus dem Herzen meiner lieben Frau </a:t>
            </a:r>
            <a:r>
              <a:rPr lang="de-DE" sz="2400" dirty="0" smtClean="0"/>
              <a:t>würde auf die Beine bringen müssen: kann sein, ich hätte getan, wie Ihr gesagt, hochwürdiger Herr, und einen Scheffel Hafer nicht gescheut! Doch, weil sie mir einmal so teuer zu stehen gekommen sind, so habe es denn, meine ich, seinen Lauf</a:t>
            </a:r>
            <a:r>
              <a:rPr lang="de-DE" sz="2400" b="1" dirty="0" smtClean="0"/>
              <a:t>: laßt das Erkenntnis, wie es mir zukömmt, sprechen, und den Junker mir die Rappen auffüttern.</a:t>
            </a:r>
            <a:r>
              <a:rPr lang="de-DE" sz="2400" dirty="0" smtClean="0"/>
              <a:t>“</a:t>
            </a: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3554" name="Inhaltsplatzhalter 2"/>
          <p:cNvSpPr>
            <a:spLocks noGrp="1"/>
          </p:cNvSpPr>
          <p:nvPr>
            <p:ph sz="quarter" idx="1"/>
          </p:nvPr>
        </p:nvSpPr>
        <p:spPr/>
        <p:txBody>
          <a:bodyPr>
            <a:normAutofit fontScale="85000" lnSpcReduction="10000"/>
          </a:bodyPr>
          <a:lstStyle/>
          <a:p>
            <a:pPr marL="0" indent="0" algn="just">
              <a:buFont typeface="Arial" charset="0"/>
              <a:buNone/>
            </a:pPr>
            <a:r>
              <a:rPr lang="de-DE" sz="2400" dirty="0" smtClean="0"/>
              <a:t>Der Abdecker, der sich an den Wagen gestellt und sein Wasser abgeschlagen hatte, sagte: »er wäre mit den Rappen nach Dresden bestellt, um in dem Hause derer von Tronka sein Geld dafür zu empfangen. Was er da vorbrächte, verstände er nicht; und ob sie, vor dem Schweinehirten aus Hainichen, Peter oder Paul besessen hätte, oder der Schäfer aus Wilsdruf, gelte ihm, da sie nicht gestohlen wären, gleich.« Und damit ging er, die Peitsche quer über seinen breiten Rücken, nach einer Kneipe, die auf dem Platze lag, in der Absicht, hungrig wie er war, ein Frühstück einzunehmen. Der Kämmerer, der auf der Welt Gottes nicht wußte, was er mit </a:t>
            </a:r>
            <a:r>
              <a:rPr lang="de-DE" sz="2400" b="1" dirty="0" smtClean="0"/>
              <a:t>Pferden</a:t>
            </a:r>
            <a:r>
              <a:rPr lang="de-DE" sz="2400" dirty="0" smtClean="0"/>
              <a:t>, d</a:t>
            </a:r>
            <a:r>
              <a:rPr lang="de-DE" sz="2400" b="1" dirty="0" smtClean="0"/>
              <a:t>ie der Schweinehirte von Hainichen an den Schinder in Döbbeln verkauft</a:t>
            </a:r>
            <a:r>
              <a:rPr lang="de-DE" sz="2400" dirty="0" smtClean="0"/>
              <a:t>, machen solle, </a:t>
            </a:r>
            <a:r>
              <a:rPr lang="de-DE" sz="2400" b="1" dirty="0" smtClean="0"/>
              <a:t>falls es nicht diejenigen wären, auf welchen der Teufel durch Sachsen ritt</a:t>
            </a:r>
            <a:r>
              <a:rPr lang="de-DE" sz="2400" dirty="0" smtClean="0"/>
              <a:t>, forderte den Junker auf, ein Wort zu sprechen; doch da dieser mit bleichen, bebenden Lippen erwiderte: das Ratsamste wäre, daß man die Rappen kaufe, sie möchten dem Kohlhaas gehören oder nicht: so trat der Kämmerer, Vater und Mutter, die ihn geboren, verfluchend, indem er sich den Mantel zurückschlug, gänzlich</a:t>
            </a: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4578" name="Inhaltsplatzhalter 2"/>
          <p:cNvSpPr>
            <a:spLocks noGrp="1"/>
          </p:cNvSpPr>
          <p:nvPr>
            <p:ph sz="quarter" idx="1"/>
          </p:nvPr>
        </p:nvSpPr>
        <p:spPr/>
        <p:txBody>
          <a:bodyPr>
            <a:normAutofit fontScale="85000" lnSpcReduction="20000"/>
          </a:bodyPr>
          <a:lstStyle/>
          <a:p>
            <a:pPr marL="0" indent="0">
              <a:buFont typeface="Arial" charset="0"/>
              <a:buNone/>
            </a:pPr>
            <a:r>
              <a:rPr lang="de-DE" sz="2400" dirty="0" smtClean="0"/>
              <a:t>unwissend, was er zu tun oder zu lassen habe, aus dem Haufen des Volks zurück. [...]</a:t>
            </a:r>
          </a:p>
          <a:p>
            <a:pPr marL="0" indent="0">
              <a:buFont typeface="Arial" charset="0"/>
              <a:buNone/>
            </a:pPr>
            <a:endParaRPr lang="de-DE" sz="2400" dirty="0" smtClean="0"/>
          </a:p>
          <a:p>
            <a:pPr marL="0" indent="0" algn="just">
              <a:buFont typeface="Arial" charset="0"/>
              <a:buNone/>
            </a:pPr>
            <a:r>
              <a:rPr lang="de-DE" sz="2400" dirty="0" smtClean="0"/>
              <a:t>Der Kämmerer, Herr Kunz, der inzwischen [...] seinen Platz, dem Abdecker von Döbbeln gegenüber, unter dem Volke behauptet hatte, trat, sobald der Freiherr mit dem Roßhändler erschien, an den letzteren heran, und fragte ihn, indem er sein Schwert, mit Stolz und Ansehen, unter dem Arm hielt: </a:t>
            </a:r>
            <a:r>
              <a:rPr lang="de-DE" sz="2400" b="1" dirty="0" smtClean="0"/>
              <a:t>ob die Pferde, die hinter dem Wagen stünden, die seinigen wären</a:t>
            </a:r>
            <a:r>
              <a:rPr lang="de-DE" sz="2400" dirty="0" smtClean="0"/>
              <a:t>? Der Roßhändler, nachdem er, mit einer bescheidenen Wendung gegen den die Frage an ihn richtenden Herrn, den er nicht kannte, den Hut gerückt hatte, trat, ohne ihm zu antworten, im Gefolge sämtlicher Ritter, an den Schinderkarren heran; und </a:t>
            </a:r>
            <a:r>
              <a:rPr lang="de-DE" sz="2400" b="1" dirty="0" smtClean="0"/>
              <a:t>die Tiere, die, auf wankenden Beinen, die Häupter zur Erde gebeugt, dastanden, und von dem Heu, das ihnen der Abdecker vorgelegt hatte, nicht fraßen, flüchtig, aus einer Ferne von zwölf Schritt</a:t>
            </a:r>
            <a:r>
              <a:rPr lang="de-DE" sz="2400" dirty="0" smtClean="0"/>
              <a:t>, in welcher er stehenblieb, betrachtet: gnädigster Herr! wandte er sich wieder zu dem Kämmerer zurück, der Abdecker hat ganz recht; </a:t>
            </a:r>
            <a:r>
              <a:rPr lang="de-DE" sz="2400" b="1" dirty="0" smtClean="0"/>
              <a:t>die Pferde, die an seinen Karren gebunden sind, gehören mir</a:t>
            </a:r>
            <a:r>
              <a:rPr lang="de-DE" sz="2400" dirty="0" smtClean="0"/>
              <a:t>! </a:t>
            </a: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nhaltsplatzhalter 2"/>
          <p:cNvSpPr>
            <a:spLocks noGrp="1"/>
          </p:cNvSpPr>
          <p:nvPr>
            <p:ph idx="1"/>
          </p:nvPr>
        </p:nvSpPr>
        <p:spPr/>
        <p:txBody>
          <a:bodyPr/>
          <a:lstStyle/>
          <a:p>
            <a:pPr marL="0" indent="0" algn="just">
              <a:buFont typeface="Arial" charset="0"/>
              <a:buNone/>
            </a:pPr>
            <a:r>
              <a:rPr lang="de-DE" sz="2400" dirty="0" smtClean="0"/>
              <a:t>„Der Abdecker von Döbbeln, dessen Geschäft abgemacht war, und der sich nicht länger aufhalten wollte, band, da sich das Volk zu zerstreuen anfing, die Pferde an einen Laternenpfahl, wo sie, den ganzen Tag über, ohne daß sich jemand um sie bekümmerte, ein Spott der Straßenjungen und Tagediebe, stehen blieben; dergestalt, daß in Ermangelung aller Pflege und Wartung die Polizei sich ihrer annehmen mußte, und gegen Einbruch der Nacht den Abdecker von Dresden herbeirief, um sie, bis auf weitere Verfügung, auf der Schinderei vor der Stadt zu besorgen.“</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Der </a:t>
            </a:r>
            <a:r>
              <a:rPr lang="pt-BR" dirty="0" err="1" smtClean="0"/>
              <a:t>Rahmen</a:t>
            </a:r>
            <a:endParaRPr lang="pt-BR" dirty="0"/>
          </a:p>
        </p:txBody>
      </p:sp>
      <p:sp>
        <p:nvSpPr>
          <p:cNvPr id="3" name="Espaço Reservado para Conteúdo 2"/>
          <p:cNvSpPr>
            <a:spLocks noGrp="1"/>
          </p:cNvSpPr>
          <p:nvPr>
            <p:ph sz="quarter" idx="1"/>
          </p:nvPr>
        </p:nvSpPr>
        <p:spPr/>
        <p:txBody>
          <a:bodyPr>
            <a:normAutofit fontScale="77500" lnSpcReduction="20000"/>
          </a:bodyPr>
          <a:lstStyle/>
          <a:p>
            <a:endParaRPr lang="de-DE" dirty="0" smtClean="0"/>
          </a:p>
          <a:p>
            <a:pPr algn="just"/>
            <a:r>
              <a:rPr lang="de-DE" dirty="0" smtClean="0"/>
              <a:t>„Als geradezu prototypisch für die Novelle hat man den </a:t>
            </a:r>
            <a:r>
              <a:rPr lang="de-DE" i="1" dirty="0" smtClean="0"/>
              <a:t>Rahmen</a:t>
            </a:r>
            <a:r>
              <a:rPr lang="de-DE" dirty="0" smtClean="0"/>
              <a:t> gesehen. [...] Die Rahmenerzählung bildet eine </a:t>
            </a:r>
            <a:r>
              <a:rPr lang="de-DE" i="1" dirty="0" smtClean="0"/>
              <a:t>fiktive Erzählsituation</a:t>
            </a:r>
            <a:r>
              <a:rPr lang="de-DE" dirty="0" smtClean="0"/>
              <a:t> aus, in der ein oder mehrere Erzähler im Binnenteil ihre Geschichte präsentieren, gerichtet an eine fiktive Zuhörerschaft. [...] Man unterscheidet zwischen der gerahmten Einzelerzählung und dem zyklischen Rahmen. Im ersten Fall handelt es sich um eine angeblich </a:t>
            </a:r>
            <a:r>
              <a:rPr lang="de-DE" i="1" dirty="0" smtClean="0"/>
              <a:t>wiederaufgefundene Chronik</a:t>
            </a:r>
            <a:r>
              <a:rPr lang="de-DE" dirty="0" smtClean="0"/>
              <a:t>, um ein </a:t>
            </a:r>
            <a:r>
              <a:rPr lang="de-DE" i="1" dirty="0" smtClean="0"/>
              <a:t>Tagebuch</a:t>
            </a:r>
            <a:r>
              <a:rPr lang="de-DE" dirty="0" smtClean="0"/>
              <a:t>, einen </a:t>
            </a:r>
            <a:r>
              <a:rPr lang="de-DE" i="1" dirty="0" smtClean="0"/>
              <a:t>Brief</a:t>
            </a:r>
            <a:r>
              <a:rPr lang="de-DE" dirty="0" smtClean="0"/>
              <a:t> oder andere </a:t>
            </a:r>
            <a:r>
              <a:rPr lang="de-DE" i="1" dirty="0" smtClean="0"/>
              <a:t>Aufzeichnungen</a:t>
            </a:r>
            <a:r>
              <a:rPr lang="de-DE" dirty="0" smtClean="0"/>
              <a:t>, die, vom Erzähler zufällig entdeckt, dem Leser wegen ihres interessanten Inhalts im Binnenteil zugänglich gemacht werden. Das Erzählen erhält auf diesem Wege den </a:t>
            </a:r>
            <a:r>
              <a:rPr lang="de-DE" i="1" dirty="0" smtClean="0"/>
              <a:t>Anschein des Authentischen</a:t>
            </a:r>
            <a:r>
              <a:rPr lang="de-DE" dirty="0" smtClean="0"/>
              <a:t>, zugleich wird der Leser zum Zeugen einer spannenden Enthüllung, einer bisher verborgenen Geschichte mit dem Reiz des Neuen und Geheimnisvollen.“  (FREUND, 2009, S. 31f.) </a:t>
            </a:r>
            <a:endParaRPr lang="pt-BR" dirty="0" smtClean="0"/>
          </a:p>
          <a:p>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6626" name="Inhaltsplatzhalter 2"/>
          <p:cNvSpPr>
            <a:spLocks noGrp="1"/>
          </p:cNvSpPr>
          <p:nvPr>
            <p:ph sz="quarter" idx="1"/>
          </p:nvPr>
        </p:nvSpPr>
        <p:spPr/>
        <p:txBody>
          <a:bodyPr>
            <a:normAutofit fontScale="85000" lnSpcReduction="10000"/>
          </a:bodyPr>
          <a:lstStyle/>
          <a:p>
            <a:pPr marL="0" indent="0" algn="just">
              <a:buFont typeface="Arial" charset="0"/>
              <a:buNone/>
            </a:pPr>
            <a:r>
              <a:rPr lang="de-DE" sz="2400" dirty="0" smtClean="0"/>
              <a:t>„Bei diesen Worten trat der Kämmerer, mit einem raschen, seinen Helmbusch erschütternden Schritt zu dem Abdecker heran, und warf ihm einen Beutel mit Geld zu; und während dieser sich, den Beutel in der Hand, mit einem bleiernen Kamm die Haare über die Stirn zurückkämmte, und das Geld betrachtete, </a:t>
            </a:r>
            <a:r>
              <a:rPr lang="de-DE" sz="2400" b="1" dirty="0" smtClean="0"/>
              <a:t>befahl er einem Knecht, die Pferde abzulösen </a:t>
            </a:r>
            <a:r>
              <a:rPr lang="de-DE" sz="2400" dirty="0" smtClean="0"/>
              <a:t>und nach Hause zu führen! Der Knecht, der auf den Ruf des Herrn, einen Kreis von Freunden und Verwandten, die er unter dem Volke besaß, verlassen hatte, trat auch, in der Tat, </a:t>
            </a:r>
            <a:r>
              <a:rPr lang="de-DE" sz="2400" b="1" dirty="0" smtClean="0"/>
              <a:t>ein wenig rot im Gesicht</a:t>
            </a:r>
            <a:r>
              <a:rPr lang="de-DE" sz="2400" dirty="0" smtClean="0"/>
              <a:t>, über eine große Mistpfütze, die sich zu ihren Füßen gebildet hatte, zu den Pferden heran; doch kaum hatte er ihre Halftern erfaßt, um sie loszubinden, als ihn Meister Himboldt, sein Vetter, schon beim Arm ergriff, und mit den Worten: </a:t>
            </a:r>
            <a:r>
              <a:rPr lang="de-DE" sz="2400" b="1" dirty="0" smtClean="0"/>
              <a:t>du rührst die Schindmähren nicht an</a:t>
            </a:r>
            <a:r>
              <a:rPr lang="de-DE" sz="2400" dirty="0" smtClean="0"/>
              <a:t>! von dem Karren hinwegschleuderte. Er setzte, indem er sich mit ungewissen Schritten über die Mistpfütze wieder zu dem Kämmerer, der über diesen Vorfall sprachlos dastand, zurück wandte, hinzu: daß er sich </a:t>
            </a:r>
            <a:r>
              <a:rPr lang="de-DE" sz="2400" b="1" dirty="0" smtClean="0"/>
              <a:t>einen Schinderknecht anschaffen müsse um ihm einen solchen Dienst zu leisten</a:t>
            </a:r>
            <a:r>
              <a:rPr lang="de-DE" sz="2400" dirty="0" smtClean="0"/>
              <a:t>!“</a:t>
            </a:r>
            <a:endParaRPr lang="en-US"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7650" name="Inhaltsplatzhalter 2"/>
          <p:cNvSpPr>
            <a:spLocks noGrp="1"/>
          </p:cNvSpPr>
          <p:nvPr>
            <p:ph sz="quarter" idx="1"/>
          </p:nvPr>
        </p:nvSpPr>
        <p:spPr/>
        <p:txBody>
          <a:bodyPr>
            <a:normAutofit fontScale="85000" lnSpcReduction="20000"/>
          </a:bodyPr>
          <a:lstStyle/>
          <a:p>
            <a:pPr marL="0" indent="0" algn="just">
              <a:buFont typeface="Arial" charset="0"/>
              <a:buNone/>
            </a:pPr>
            <a:r>
              <a:rPr lang="de-DE" sz="2400" dirty="0" smtClean="0"/>
              <a:t>„[...] ein Herold in der Mitte des halboffenen Kreises, den das Volk schloß, mit einem Bündel Sachen, und </a:t>
            </a:r>
            <a:r>
              <a:rPr lang="de-DE" sz="2400" b="1" dirty="0" smtClean="0"/>
              <a:t>den beiden, von Wohlsein glänzenden, die Erde mit ihren Hufen stampfenden Rappen</a:t>
            </a:r>
            <a:r>
              <a:rPr lang="de-DE" sz="2400" dirty="0" smtClean="0"/>
              <a:t>. Denn der Erzkanzler, Herr Heinrich, hatte die Klage, die er, im Namen seines Herrn, in Dresden anhängig gemacht, Punkt für Punkt, und ohne die mindeste Einschränkung gegen den Junker Wenzel von Tronka, durchgesetzt; dergestalt, daß </a:t>
            </a:r>
            <a:r>
              <a:rPr lang="de-DE" sz="2400" b="1" dirty="0" smtClean="0"/>
              <a:t>die Pferde, nachdem man sie durch Schwingung einer Fahne über ihre Häupter, ehrlich gemacht</a:t>
            </a:r>
            <a:r>
              <a:rPr lang="de-DE" sz="2400" dirty="0" smtClean="0"/>
              <a:t>, und aus den Händen des Abdeckers, der sie ernährte, zurückgezogen hatte, von den Leuten des Junkers </a:t>
            </a:r>
            <a:r>
              <a:rPr lang="de-DE" sz="2400" b="1" dirty="0" smtClean="0"/>
              <a:t>dickgefüttert</a:t>
            </a:r>
            <a:r>
              <a:rPr lang="de-DE" sz="2400" dirty="0" smtClean="0"/>
              <a:t>, und in Gegenwart einer eigens dazu niedergesetzten Kommission, dem Anwalt, auf dem Markt zu Dresden, übergeben worden waren. [...]</a:t>
            </a:r>
          </a:p>
          <a:p>
            <a:pPr marL="0" indent="0" algn="just">
              <a:buFont typeface="Arial" charset="0"/>
              <a:buNone/>
            </a:pPr>
            <a:endParaRPr lang="de-DE" sz="2400" dirty="0" smtClean="0"/>
          </a:p>
          <a:p>
            <a:pPr marL="0" indent="0">
              <a:buFont typeface="Arial" charset="0"/>
              <a:buNone/>
            </a:pPr>
            <a:r>
              <a:rPr lang="de-DE" sz="2400" dirty="0" smtClean="0"/>
              <a:t>Er versicherte freudig dem Erzkanzler, indem er aufstand, und die Hand auf seinen Schoß legte, daß sein höchster Wunsch auf Erden erfüllt sei; trat an die Pferde heran, musterte sie, und klopfte ihren feisten Hals; und erklärte dem Kanzler, indem er wieder zu ihm zurückkam, heiter: »daß er</a:t>
            </a:r>
            <a:r>
              <a:rPr lang="de-DE" sz="2400" dirty="0" smtClean="0">
                <a:hlinkClick r:id="rId2" tooltip="Vorlage"/>
              </a:rPr>
              <a:t>[110]</a:t>
            </a:r>
            <a:r>
              <a:rPr lang="de-DE" sz="2400" dirty="0" smtClean="0"/>
              <a:t> sie seinen beiden Söhnen Heinrich und Leopold schenke!«</a:t>
            </a:r>
            <a:endParaRPr lang="en-US"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Wendepunkt</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Der </a:t>
            </a:r>
            <a:r>
              <a:rPr lang="pt-BR" dirty="0" err="1" smtClean="0"/>
              <a:t>Wendepunkt</a:t>
            </a:r>
            <a:endParaRPr lang="pt-BR" dirty="0"/>
          </a:p>
        </p:txBody>
      </p:sp>
      <p:sp>
        <p:nvSpPr>
          <p:cNvPr id="3" name="Espaço Reservado para Conteúdo 2"/>
          <p:cNvSpPr>
            <a:spLocks noGrp="1"/>
          </p:cNvSpPr>
          <p:nvPr>
            <p:ph sz="quarter" idx="1"/>
          </p:nvPr>
        </p:nvSpPr>
        <p:spPr/>
        <p:txBody>
          <a:bodyPr>
            <a:normAutofit fontScale="62500" lnSpcReduction="20000"/>
          </a:bodyPr>
          <a:lstStyle/>
          <a:p>
            <a:pPr algn="just"/>
            <a:endParaRPr lang="de-DE" dirty="0" smtClean="0"/>
          </a:p>
          <a:p>
            <a:pPr algn="just"/>
            <a:r>
              <a:rPr lang="de-DE" sz="3700" dirty="0" smtClean="0"/>
              <a:t>„August W. Schlegel, der die Novelle auf Grund ihrer objektiven Darbietungsweise in enger Nachbarschaft zum Drama sah, entwickelte </a:t>
            </a:r>
            <a:r>
              <a:rPr lang="de-DE" sz="3700" i="1" dirty="0" smtClean="0"/>
              <a:t>parallel zum Begriff der dramatischen</a:t>
            </a:r>
            <a:r>
              <a:rPr lang="de-DE" sz="3700" dirty="0" smtClean="0"/>
              <a:t> Peripetie den Wendepunkt als wichtiges Merkmal der novellistischen Handlungsstruktur. Wie im Drama so ist auch in der Novelle damit jener </a:t>
            </a:r>
            <a:r>
              <a:rPr lang="de-DE" sz="3700" i="1" dirty="0" smtClean="0"/>
              <a:t>Punkt</a:t>
            </a:r>
            <a:r>
              <a:rPr lang="de-DE" sz="3700" dirty="0" smtClean="0"/>
              <a:t> bezeichnet, </a:t>
            </a:r>
            <a:r>
              <a:rPr lang="de-DE" sz="3700" i="1" dirty="0" smtClean="0"/>
              <a:t>von dem aus sich die Handlung zum Guten oder zum Schlimmen, zur Katastrophe oder zur Lösung wenden kann</a:t>
            </a:r>
            <a:r>
              <a:rPr lang="de-DE" sz="3700" dirty="0" smtClean="0"/>
              <a:t>. Entscheidend ist, daß eine solche Wendung ohne direkte menschliche Intervention geschieht. Insofern unterstreicht gerade dieses Strukturmerkmal erneut den </a:t>
            </a:r>
            <a:r>
              <a:rPr lang="de-DE" sz="3700" i="1" dirty="0" smtClean="0"/>
              <a:t>Vorrang des Geschehens</a:t>
            </a:r>
            <a:r>
              <a:rPr lang="de-DE" sz="3700" dirty="0" smtClean="0"/>
              <a:t> vor dem Menschen, dem die Handlungsfreiheit entzogen scheint. Allerdings ist der einzelne nicht schuldlos an dem plötzlich über ihn hereinbrechenden Verhängnis.“ (Ebd., S. 36) </a:t>
            </a:r>
            <a:endParaRPr lang="pt-BR" sz="3700" dirty="0" smtClean="0"/>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endParaRPr lang="pt-BR" dirty="0" smtClean="0"/>
          </a:p>
          <a:p>
            <a:r>
              <a:rPr lang="pt-BR" dirty="0" smtClean="0"/>
              <a:t>... </a:t>
            </a:r>
          </a:p>
          <a:p>
            <a:endParaRPr lang="pt-BR" dirty="0" smtClean="0"/>
          </a:p>
          <a:p>
            <a:r>
              <a:rPr lang="pt-BR" dirty="0" smtClean="0"/>
              <a:t>... </a:t>
            </a:r>
          </a:p>
          <a:p>
            <a:endParaRPr lang="pt-BR" dirty="0" smtClean="0"/>
          </a:p>
          <a:p>
            <a:r>
              <a:rPr lang="pt-BR" smtClean="0"/>
              <a:t>...</a:t>
            </a:r>
            <a:endParaRPr lang="pt-B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Phantastische</a:t>
            </a:r>
            <a:r>
              <a:rPr lang="pt-BR" dirty="0" smtClean="0"/>
              <a:t> </a:t>
            </a:r>
            <a:r>
              <a:rPr lang="pt-BR" dirty="0" err="1" smtClean="0"/>
              <a:t>Elemente</a:t>
            </a:r>
            <a:endParaRPr lang="pt-BR" dirty="0"/>
          </a:p>
        </p:txBody>
      </p:sp>
      <p:sp>
        <p:nvSpPr>
          <p:cNvPr id="3" name="Espaço Reservado para Conteúdo 2"/>
          <p:cNvSpPr>
            <a:spLocks noGrp="1"/>
          </p:cNvSpPr>
          <p:nvPr>
            <p:ph sz="quarter" idx="1"/>
          </p:nvPr>
        </p:nvSpPr>
        <p:spPr/>
        <p:txBody>
          <a:bodyPr>
            <a:normAutofit fontScale="55000" lnSpcReduction="20000"/>
          </a:bodyPr>
          <a:lstStyle/>
          <a:p>
            <a:pPr marL="0" indent="0">
              <a:defRPr/>
            </a:pPr>
            <a:r>
              <a:rPr lang="de-DE" sz="3200" dirty="0" smtClean="0"/>
              <a:t>  Präsenz der Zigeunerin /  „die weise Frau“</a:t>
            </a:r>
          </a:p>
          <a:p>
            <a:pPr>
              <a:defRPr/>
            </a:pPr>
            <a:endParaRPr lang="de-DE" sz="3200" dirty="0" smtClean="0"/>
          </a:p>
          <a:p>
            <a:pPr lvl="1">
              <a:defRPr/>
            </a:pPr>
            <a:r>
              <a:rPr lang="de-DE" dirty="0" smtClean="0"/>
              <a:t>Zigeunerinnen in Europa im 16. Jh.: weitgehend als Heiden, außerhalb der Gesellschaft</a:t>
            </a:r>
          </a:p>
          <a:p>
            <a:pPr>
              <a:defRPr/>
            </a:pPr>
            <a:endParaRPr lang="de-DE" sz="3200" dirty="0" smtClean="0"/>
          </a:p>
          <a:p>
            <a:pPr lvl="1">
              <a:defRPr/>
            </a:pPr>
            <a:r>
              <a:rPr lang="de-DE" dirty="0" smtClean="0"/>
              <a:t>In der Romantik: Naturmenschen mit übernatürlichen Fähigkeiten</a:t>
            </a:r>
          </a:p>
          <a:p>
            <a:pPr>
              <a:defRPr/>
            </a:pPr>
            <a:endParaRPr lang="de-DE" sz="3200" dirty="0" smtClean="0"/>
          </a:p>
          <a:p>
            <a:pPr lvl="1">
              <a:defRPr/>
            </a:pPr>
            <a:r>
              <a:rPr lang="de-DE" dirty="0" smtClean="0"/>
              <a:t>Bei Kleist: positive, aber rätselhafte Figur</a:t>
            </a:r>
          </a:p>
          <a:p>
            <a:pPr>
              <a:defRPr/>
            </a:pPr>
            <a:endParaRPr lang="de-DE" sz="3200" dirty="0" smtClean="0"/>
          </a:p>
          <a:p>
            <a:pPr lvl="1">
              <a:defRPr/>
            </a:pPr>
            <a:r>
              <a:rPr lang="de-DE" dirty="0" smtClean="0"/>
              <a:t>Lisbeth – Zigeunerin Elisabeth</a:t>
            </a:r>
          </a:p>
          <a:p>
            <a:pPr>
              <a:defRPr/>
            </a:pPr>
            <a:endParaRPr lang="de-DE" sz="3200" dirty="0" smtClean="0"/>
          </a:p>
          <a:p>
            <a:pPr>
              <a:defRPr/>
            </a:pPr>
            <a:r>
              <a:rPr lang="de-DE" sz="3200" dirty="0" smtClean="0"/>
              <a:t>Zigeunerin erscheint am Tag nach der Beerdigung Lisbeths</a:t>
            </a:r>
          </a:p>
          <a:p>
            <a:pPr>
              <a:defRPr/>
            </a:pPr>
            <a:endParaRPr lang="de-DE" sz="3200" dirty="0" smtClean="0"/>
          </a:p>
          <a:p>
            <a:pPr lvl="1">
              <a:defRPr/>
            </a:pPr>
            <a:r>
              <a:rPr lang="de-DE" dirty="0" smtClean="0"/>
              <a:t>Sie wird von Kohlhaas (und seinem Hund!) als „Verwandte“ bzw. Wiedergängerin seiner Frau erkannt</a:t>
            </a:r>
          </a:p>
          <a:p>
            <a:pPr>
              <a:defRPr/>
            </a:pPr>
            <a:endParaRPr lang="de-DE" sz="3200" dirty="0" smtClean="0"/>
          </a:p>
          <a:p>
            <a:pPr lvl="1">
              <a:defRPr/>
            </a:pPr>
            <a:r>
              <a:rPr lang="de-DE" dirty="0" smtClean="0"/>
              <a:t>Mit dem Apfel erscheint sie als Eva, mit dem Kind auf dem Schoß als Maria</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de-DE" altLang="en-US" dirty="0" smtClean="0"/>
              <a:t>Deus ex Machina</a:t>
            </a:r>
            <a:endParaRPr lang="pt-BR" dirty="0"/>
          </a:p>
        </p:txBody>
      </p:sp>
      <p:sp>
        <p:nvSpPr>
          <p:cNvPr id="3" name="Espaço Reservado para Conteúdo 2"/>
          <p:cNvSpPr>
            <a:spLocks noGrp="1"/>
          </p:cNvSpPr>
          <p:nvPr>
            <p:ph sz="quarter" idx="1"/>
          </p:nvPr>
        </p:nvSpPr>
        <p:spPr>
          <a:xfrm>
            <a:off x="612648" y="1600200"/>
            <a:ext cx="8153400" cy="5043510"/>
          </a:xfrm>
        </p:spPr>
        <p:txBody>
          <a:bodyPr>
            <a:noAutofit/>
          </a:bodyPr>
          <a:lstStyle/>
          <a:p>
            <a:r>
              <a:rPr lang="de-DE" altLang="en-US" sz="2000" dirty="0" smtClean="0"/>
              <a:t>Nach der inneren Logik der (wahrscheinlichen) Handlung, würde Kohlhaas in Dresden zu unrecht als Verbrecher gevierteilt.</a:t>
            </a:r>
          </a:p>
          <a:p>
            <a:r>
              <a:rPr lang="de-DE" altLang="en-US" sz="2000" dirty="0" smtClean="0"/>
              <a:t>Sein Schicksal wendet sich nur durch höchst unwahrscheinliche „Zufälle“ – das Eingreifen höherer Mächte</a:t>
            </a:r>
          </a:p>
          <a:p>
            <a:r>
              <a:rPr lang="de-DE" altLang="en-US" sz="2000" dirty="0" smtClean="0"/>
              <a:t>Kurfürst von Brandenburg erfährt „zufällig“ von Kohlhaas Schicksal</a:t>
            </a:r>
          </a:p>
          <a:p>
            <a:r>
              <a:rPr lang="de-DE" altLang="en-US" sz="2000" dirty="0" smtClean="0"/>
              <a:t>Zigeunerin gibt Kohlhaas in Jüterbock den Zettel mit der Prophezeiung</a:t>
            </a:r>
          </a:p>
          <a:p>
            <a:r>
              <a:rPr lang="de-DE" altLang="en-US" sz="2000" dirty="0" smtClean="0"/>
              <a:t>Kunz von Tronka beauftragt „zufällig“ genau die Zigeunerin damit, Kohlhaas den Zettel abzunehmen</a:t>
            </a:r>
          </a:p>
          <a:p>
            <a:r>
              <a:rPr lang="de-DE" altLang="en-US" sz="2000" dirty="0" smtClean="0"/>
              <a:t>Luther lässt Kohlhaas (ohne Begründung) die Absolution schicken</a:t>
            </a:r>
          </a:p>
          <a:p>
            <a:r>
              <a:rPr lang="de-DE" altLang="en-US" sz="2000" dirty="0" smtClean="0"/>
              <a:t>Die Pferde, obwohl schon fast tot, werden wieder in ihren alten Zustand gebracht</a:t>
            </a:r>
            <a:endParaRPr lang="pt-BR"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pPr algn="just"/>
            <a:r>
              <a:rPr lang="de-DE" sz="3200" dirty="0" smtClean="0"/>
              <a:t>„[...] und </a:t>
            </a:r>
            <a:r>
              <a:rPr lang="de-DE" sz="3200" b="1" dirty="0" smtClean="0"/>
              <a:t>wie denn die Wahrscheinlichkeit nicht immer auf Seiten der Wahrheit ist, so traf es sich, daß hier etwas geschehen war, das wir zwar berichten: die Freiheit aber, daran zu zweifeln, demjenigen, dem es wohlgefällt, zugestehen müssen</a:t>
            </a:r>
            <a:r>
              <a:rPr lang="de-DE" sz="3200" dirty="0" smtClean="0"/>
              <a:t>: der Kämmerer hatte den ungeheuersten Mißgriff begangen, und in dem alten Trödelweib, das er in den Straßen von Berlin aufgriff, um die Zigeunerin nachzuahmen, die geheimnisreiche Zigeunerin selbst getroffen, die er nachgeahmt wissen wollte.“ (134)</a:t>
            </a:r>
            <a:endParaRPr lang="en-US" sz="3200" dirty="0" smtClean="0"/>
          </a:p>
          <a:p>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Weitere</a:t>
            </a:r>
            <a:r>
              <a:rPr lang="pt-BR" dirty="0" smtClean="0"/>
              <a:t> </a:t>
            </a:r>
            <a:r>
              <a:rPr lang="pt-BR" dirty="0" err="1" smtClean="0"/>
              <a:t>Aspekte</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Antagonisten</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marL="0" indent="0">
              <a:defRPr/>
            </a:pPr>
            <a:r>
              <a:rPr lang="de-DE" sz="3200" dirty="0" smtClean="0"/>
              <a:t>  (männliche) Tugenden / Laster der beiden Hauptfiguren</a:t>
            </a:r>
          </a:p>
          <a:p>
            <a:pPr marL="0" indent="0">
              <a:defRPr/>
            </a:pPr>
            <a:endParaRPr lang="de-DE" sz="3200" dirty="0" smtClean="0"/>
          </a:p>
          <a:p>
            <a:pPr>
              <a:defRPr/>
            </a:pPr>
            <a:r>
              <a:rPr lang="de-DE" sz="3200" dirty="0" smtClean="0"/>
              <a:t>Kohlhaas: Mut, Besonnenheit, Stärke, Gottesfurcht, Selbstbewusstsein, aktiv, aufrichtig; treu zu seinem Wort</a:t>
            </a:r>
          </a:p>
          <a:p>
            <a:pPr>
              <a:defRPr/>
            </a:pPr>
            <a:endParaRPr lang="de-DE" sz="3200" dirty="0" smtClean="0"/>
          </a:p>
          <a:p>
            <a:pPr>
              <a:defRPr/>
            </a:pPr>
            <a:r>
              <a:rPr lang="de-DE" sz="3200" dirty="0" smtClean="0"/>
              <a:t>Kurfürst von Sachsen: Furchtsamkeit, Unbesonnenheit, Schwäche, Aberglaube, Unsicherheit, passiv, verlogen; wortbrüchig</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de-DE" dirty="0" smtClean="0"/>
              <a:t>Eine „reale“ Begebenheit</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endParaRPr lang="de-DE" dirty="0" smtClean="0"/>
          </a:p>
          <a:p>
            <a:pPr algn="just"/>
            <a:r>
              <a:rPr lang="de-DE" dirty="0" smtClean="0"/>
              <a:t>„[Begebenheit und Ereignis] verweisen auf wirklich vorgefallenes, auf etwas, was einmalig und unwiederholbar zu einer bestimmten Zeit, an einem bestimmten Ort geschehen ist. Im Unterschied zum Wunderbaren des Märchens ist die Novelle vorrangig mit dem Realen befaßt, oder genauer: die novellistische Fiktion erzählt eine Begebenheit mit dem Anspruch auf Wahrheit und Wirklichkeit, wobei der Erzähler in der Regel darum bemüht ist, noch dem Merk- und geradezu Unglaubwürdigsten den Schein der Glaubwürdigkeit zu verleihen.“ </a:t>
            </a:r>
          </a:p>
          <a:p>
            <a:pPr algn="r">
              <a:buNone/>
            </a:pPr>
            <a:r>
              <a:rPr lang="de-DE" dirty="0" smtClean="0"/>
              <a:t>(FREUND, 2009, S. 33) </a:t>
            </a:r>
            <a:endParaRPr lang="pt-BR" dirty="0" smtClean="0"/>
          </a:p>
          <a:p>
            <a:r>
              <a:rPr lang="de-DE" dirty="0" smtClean="0"/>
              <a:t> </a:t>
            </a:r>
            <a:endParaRPr lang="pt-BR" dirty="0" smtClean="0"/>
          </a:p>
          <a:p>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pPr algn="ctr"/>
            <a:r>
              <a:rPr lang="de-DE" altLang="en-US" sz="3200" dirty="0" smtClean="0"/>
              <a:t>Kleists Stil</a:t>
            </a:r>
            <a:endParaRPr lang="en-US" altLang="en-US" sz="3200" dirty="0" smtClean="0"/>
          </a:p>
        </p:txBody>
      </p:sp>
      <p:sp>
        <p:nvSpPr>
          <p:cNvPr id="15363" name="Inhaltsplatzhalter 2"/>
          <p:cNvSpPr>
            <a:spLocks noGrp="1"/>
          </p:cNvSpPr>
          <p:nvPr>
            <p:ph sz="quarter" idx="1"/>
          </p:nvPr>
        </p:nvSpPr>
        <p:spPr/>
        <p:txBody>
          <a:bodyPr>
            <a:normAutofit fontScale="92500"/>
          </a:bodyPr>
          <a:lstStyle/>
          <a:p>
            <a:pPr>
              <a:defRPr/>
            </a:pPr>
            <a:r>
              <a:rPr lang="de-DE" altLang="en-US" sz="2400" dirty="0" smtClean="0"/>
              <a:t>Kleists dynamisches Satzmodell (nach Müller-</a:t>
            </a:r>
            <a:r>
              <a:rPr lang="de-DE" altLang="en-US" sz="2400" dirty="0" err="1" smtClean="0"/>
              <a:t>Salget</a:t>
            </a:r>
            <a:r>
              <a:rPr lang="de-DE" altLang="en-US" sz="2400" dirty="0" smtClean="0"/>
              <a:t> 2005: 687): </a:t>
            </a:r>
          </a:p>
          <a:p>
            <a:pPr marL="0" indent="0">
              <a:buFont typeface="Arial" charset="0"/>
              <a:buNone/>
              <a:defRPr/>
            </a:pPr>
            <a:r>
              <a:rPr lang="de-DE" altLang="en-US" sz="2400" dirty="0" smtClean="0">
                <a:solidFill>
                  <a:srgbClr val="FF0000"/>
                </a:solidFill>
              </a:rPr>
              <a:t>a) Situation</a:t>
            </a:r>
            <a:r>
              <a:rPr lang="de-DE" altLang="en-US" sz="2400" dirty="0" smtClean="0"/>
              <a:t>, </a:t>
            </a:r>
            <a:r>
              <a:rPr lang="de-DE" altLang="en-US" sz="2400" dirty="0" smtClean="0">
                <a:solidFill>
                  <a:schemeClr val="accent1"/>
                </a:solidFill>
              </a:rPr>
              <a:t>b) Frage</a:t>
            </a:r>
            <a:r>
              <a:rPr lang="de-DE" altLang="en-US" sz="2400" dirty="0" smtClean="0"/>
              <a:t>, </a:t>
            </a:r>
            <a:r>
              <a:rPr lang="de-DE" altLang="en-US" sz="2400" dirty="0" smtClean="0">
                <a:solidFill>
                  <a:srgbClr val="00B050"/>
                </a:solidFill>
              </a:rPr>
              <a:t>c) Antwort</a:t>
            </a:r>
            <a:r>
              <a:rPr lang="de-DE" altLang="en-US" sz="2400" dirty="0" smtClean="0"/>
              <a:t>, </a:t>
            </a:r>
            <a:r>
              <a:rPr lang="de-DE" altLang="en-US" sz="2400" dirty="0" smtClean="0">
                <a:solidFill>
                  <a:srgbClr val="FFC000"/>
                </a:solidFill>
              </a:rPr>
              <a:t>d) Aktion</a:t>
            </a:r>
            <a:endParaRPr lang="en-US" altLang="en-US" sz="2400" dirty="0" smtClean="0">
              <a:solidFill>
                <a:srgbClr val="FFC000"/>
              </a:solidFill>
            </a:endParaRPr>
          </a:p>
          <a:p>
            <a:pPr marL="0" indent="0">
              <a:buFont typeface="Arial" charset="0"/>
              <a:buNone/>
              <a:defRPr/>
            </a:pPr>
            <a:endParaRPr lang="de-DE" sz="2400" dirty="0" smtClean="0"/>
          </a:p>
          <a:p>
            <a:pPr marL="0" indent="0">
              <a:buFont typeface="Arial" charset="0"/>
              <a:buNone/>
              <a:defRPr/>
            </a:pPr>
            <a:r>
              <a:rPr lang="de-DE" sz="2400" dirty="0" smtClean="0"/>
              <a:t>„</a:t>
            </a:r>
            <a:r>
              <a:rPr lang="de-DE" sz="2400" dirty="0" smtClean="0">
                <a:solidFill>
                  <a:srgbClr val="FF0000"/>
                </a:solidFill>
              </a:rPr>
              <a:t>Kohlhaas</a:t>
            </a:r>
            <a:r>
              <a:rPr lang="de-DE" sz="2400" dirty="0">
                <a:solidFill>
                  <a:srgbClr val="FF0000"/>
                </a:solidFill>
              </a:rPr>
              <a:t>, der, in ebendiesem Augenblick, in einem kleinen, mit Stroh bedeckten Schuppen, seine beiden Rappen erblickte</a:t>
            </a:r>
            <a:r>
              <a:rPr lang="de-DE" sz="2400" dirty="0"/>
              <a:t>, </a:t>
            </a:r>
            <a:r>
              <a:rPr lang="de-DE" sz="2400" dirty="0" smtClean="0">
                <a:solidFill>
                  <a:schemeClr val="accent1"/>
                </a:solidFill>
              </a:rPr>
              <a:t>fragte den Knecht: warum er  die Rappen nicht rette</a:t>
            </a:r>
            <a:r>
              <a:rPr lang="de-DE" sz="2400" dirty="0">
                <a:solidFill>
                  <a:schemeClr val="accent1"/>
                </a:solidFill>
              </a:rPr>
              <a:t>? </a:t>
            </a:r>
            <a:r>
              <a:rPr lang="de-DE" sz="2400" dirty="0" smtClean="0">
                <a:solidFill>
                  <a:srgbClr val="00B050"/>
                </a:solidFill>
              </a:rPr>
              <a:t>und </a:t>
            </a:r>
            <a:r>
              <a:rPr lang="de-DE" sz="2400" dirty="0">
                <a:solidFill>
                  <a:srgbClr val="00B050"/>
                </a:solidFill>
              </a:rPr>
              <a:t>da dieser, indem er den Schlüssel in die Stalltür steckte, antwortete: der Schuppen stehe ja schon in Flammen,</a:t>
            </a:r>
            <a:r>
              <a:rPr lang="de-DE" sz="2400" dirty="0"/>
              <a:t> </a:t>
            </a:r>
            <a:r>
              <a:rPr lang="de-DE" sz="2400" dirty="0">
                <a:solidFill>
                  <a:srgbClr val="FFC000"/>
                </a:solidFill>
              </a:rPr>
              <a:t>so warf Kohlhaas den Schlüssel, nachdem er ihn mit Heftigkeit aus der Stalltüre gerissen, über die Mauer, trieb den Knecht, mit hageldichten, flachen Hieben der Klinge, in den brennenden Schuppen hinein, und zwang ihn, unter entsetzlichem Gelächter der Umstehenden, die Rappen zu retten</a:t>
            </a:r>
            <a:r>
              <a:rPr lang="de-DE" sz="2400" dirty="0" smtClean="0">
                <a:solidFill>
                  <a:srgbClr val="FFC000"/>
                </a:solidFill>
              </a:rPr>
              <a:t>.“</a:t>
            </a:r>
          </a:p>
          <a:p>
            <a:pPr marL="0" indent="0">
              <a:buFont typeface="Arial" charset="0"/>
              <a:buNone/>
              <a:defRPr/>
            </a:pPr>
            <a:endParaRPr lang="de-DE" altLang="en-US" sz="2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29698" name="Inhaltsplatzhalter 2"/>
          <p:cNvSpPr>
            <a:spLocks noGrp="1"/>
          </p:cNvSpPr>
          <p:nvPr>
            <p:ph sz="quarter" idx="1"/>
          </p:nvPr>
        </p:nvSpPr>
        <p:spPr/>
        <p:txBody>
          <a:bodyPr>
            <a:normAutofit fontScale="92500" lnSpcReduction="10000"/>
          </a:bodyPr>
          <a:lstStyle/>
          <a:p>
            <a:pPr marL="0" indent="0" algn="just">
              <a:buFont typeface="Arial" charset="0"/>
              <a:buNone/>
            </a:pPr>
            <a:r>
              <a:rPr lang="de-DE" sz="2400" dirty="0" smtClean="0"/>
              <a:t>„Kleist geht es offenbar darum, die Kompliziertheit des Satzbaus noch über das erforderliche Maß hinaus zu verstärken, und das keineswegs nur aus rhythmischen Gründen. Wenn man von der konkreten Situation abstrahiert, kann man diesen Sätzen das Grundmodell für Kleists Auffassung von der Stellung des Menschen in der Welt erkennen: Die Personen befinden sich (erster Teil) einer verwirrenden, undurchschaubaren Realität gegenüber; sie reagieren darauf mit einem Anspruch auf Eindeutigkeit der anderen Personen [...], bzw. der Situation [...], allgemein: auf Sinnhaftigkeit des Geschehens, auf Erkennbarkeit und Berechenbarkeit. Die im dritten Teil dargestellte Aktion ist kausal gebunden (‚und da‘) an die ‚Antwort‘, die dem Anspruch des Protagonisten zuteil wird (zweiter Teil), d.h. er kommt zum Handeln erst durch den Kontakt mit den ‚andern‘.“ (Müller-Salget 2005: 688)</a:t>
            </a:r>
            <a:endParaRPr lang="en-US" sz="2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pPr>
              <a:defRPr/>
            </a:pPr>
            <a:r>
              <a:rPr lang="de-DE" sz="3600" b="1" dirty="0" smtClean="0"/>
              <a:t>Stauungen </a:t>
            </a:r>
            <a:r>
              <a:rPr lang="de-DE" sz="3600" dirty="0" smtClean="0"/>
              <a:t>der Syntax durch Einschübe; </a:t>
            </a:r>
            <a:br>
              <a:rPr lang="de-DE" sz="3600" dirty="0" smtClean="0"/>
            </a:br>
            <a:r>
              <a:rPr lang="de-DE" sz="3600" dirty="0" smtClean="0"/>
              <a:t>Drängen und Hemmen der Handlung</a:t>
            </a:r>
            <a:endParaRPr lang="pt-BR" dirty="0"/>
          </a:p>
        </p:txBody>
      </p:sp>
      <p:sp>
        <p:nvSpPr>
          <p:cNvPr id="15363" name="Inhaltsplatzhalter 2"/>
          <p:cNvSpPr>
            <a:spLocks noGrp="1"/>
          </p:cNvSpPr>
          <p:nvPr>
            <p:ph sz="quarter" idx="1"/>
          </p:nvPr>
        </p:nvSpPr>
        <p:spPr/>
        <p:txBody>
          <a:bodyPr>
            <a:normAutofit fontScale="92500" lnSpcReduction="10000"/>
          </a:bodyPr>
          <a:lstStyle/>
          <a:p>
            <a:pPr marL="0" indent="0">
              <a:buFont typeface="Arial" charset="0"/>
              <a:buNone/>
              <a:defRPr/>
            </a:pPr>
            <a:r>
              <a:rPr lang="de-DE" sz="2400" dirty="0" smtClean="0">
                <a:solidFill>
                  <a:srgbClr val="0070C0"/>
                </a:solidFill>
              </a:rPr>
              <a:t>Hauptsatz</a:t>
            </a:r>
          </a:p>
          <a:p>
            <a:pPr marL="0" indent="0">
              <a:buFont typeface="Arial" charset="0"/>
              <a:buNone/>
              <a:defRPr/>
            </a:pPr>
            <a:r>
              <a:rPr lang="de-DE" sz="2400" dirty="0" smtClean="0">
                <a:solidFill>
                  <a:schemeClr val="accent2"/>
                </a:solidFill>
              </a:rPr>
              <a:t>Einschübe 1. Ordnung</a:t>
            </a:r>
          </a:p>
          <a:p>
            <a:pPr marL="0" indent="0">
              <a:buFont typeface="Arial" charset="0"/>
              <a:buNone/>
              <a:defRPr/>
            </a:pPr>
            <a:r>
              <a:rPr lang="de-DE" sz="2400" dirty="0" smtClean="0">
                <a:solidFill>
                  <a:srgbClr val="00B050"/>
                </a:solidFill>
              </a:rPr>
              <a:t>Einschübe 2. Ordnung</a:t>
            </a:r>
          </a:p>
          <a:p>
            <a:pPr marL="0" indent="0">
              <a:buFont typeface="Arial" charset="0"/>
              <a:buNone/>
              <a:defRPr/>
            </a:pPr>
            <a:endParaRPr lang="de-DE" sz="2400" dirty="0" smtClean="0"/>
          </a:p>
          <a:p>
            <a:pPr marL="0" indent="0">
              <a:buFont typeface="Arial" charset="0"/>
              <a:buNone/>
              <a:defRPr/>
            </a:pPr>
            <a:r>
              <a:rPr lang="de-DE" sz="2400" dirty="0" smtClean="0"/>
              <a:t>„</a:t>
            </a:r>
            <a:r>
              <a:rPr lang="de-DE" sz="2400" dirty="0" smtClean="0">
                <a:solidFill>
                  <a:srgbClr val="0070C0"/>
                </a:solidFill>
              </a:rPr>
              <a:t>Kohlhaas</a:t>
            </a:r>
            <a:r>
              <a:rPr lang="de-DE" sz="2400" dirty="0"/>
              <a:t>, </a:t>
            </a:r>
            <a:r>
              <a:rPr lang="de-DE" sz="2400" dirty="0">
                <a:solidFill>
                  <a:schemeClr val="accent2"/>
                </a:solidFill>
              </a:rPr>
              <a:t>der</a:t>
            </a:r>
            <a:r>
              <a:rPr lang="de-DE" sz="2400" dirty="0"/>
              <a:t>, </a:t>
            </a:r>
            <a:r>
              <a:rPr lang="de-DE" sz="2400" dirty="0">
                <a:solidFill>
                  <a:srgbClr val="00B050"/>
                </a:solidFill>
              </a:rPr>
              <a:t>in ebendiesem Augenblick, in einem kleinen, mit Stroh bedeckten Schuppen</a:t>
            </a:r>
            <a:r>
              <a:rPr lang="de-DE" sz="2400" dirty="0"/>
              <a:t>, </a:t>
            </a:r>
            <a:r>
              <a:rPr lang="de-DE" sz="2400" dirty="0">
                <a:solidFill>
                  <a:schemeClr val="accent2"/>
                </a:solidFill>
              </a:rPr>
              <a:t>seine beiden Rappen erblickte</a:t>
            </a:r>
            <a:r>
              <a:rPr lang="de-DE" sz="2400" dirty="0"/>
              <a:t>, </a:t>
            </a:r>
            <a:r>
              <a:rPr lang="de-DE" sz="2400" dirty="0" smtClean="0">
                <a:solidFill>
                  <a:srgbClr val="0070C0"/>
                </a:solidFill>
              </a:rPr>
              <a:t>fragte den Knecht</a:t>
            </a:r>
            <a:r>
              <a:rPr lang="de-DE" sz="2400" dirty="0" smtClean="0"/>
              <a:t>: </a:t>
            </a:r>
            <a:r>
              <a:rPr lang="de-DE" sz="2400" dirty="0" smtClean="0">
                <a:solidFill>
                  <a:schemeClr val="accent2"/>
                </a:solidFill>
              </a:rPr>
              <a:t>warum er  die Rappen nicht rette</a:t>
            </a:r>
            <a:r>
              <a:rPr lang="de-DE" sz="2400" dirty="0">
                <a:solidFill>
                  <a:schemeClr val="accent2"/>
                </a:solidFill>
              </a:rPr>
              <a:t>?</a:t>
            </a:r>
            <a:r>
              <a:rPr lang="de-DE" sz="2400" dirty="0"/>
              <a:t> </a:t>
            </a:r>
            <a:r>
              <a:rPr lang="de-DE" sz="2400" dirty="0" smtClean="0">
                <a:solidFill>
                  <a:srgbClr val="0070C0"/>
                </a:solidFill>
              </a:rPr>
              <a:t>und </a:t>
            </a:r>
            <a:r>
              <a:rPr lang="de-DE" sz="2400" dirty="0">
                <a:solidFill>
                  <a:srgbClr val="0070C0"/>
                </a:solidFill>
              </a:rPr>
              <a:t>da dieser</a:t>
            </a:r>
            <a:r>
              <a:rPr lang="de-DE" sz="2400" dirty="0"/>
              <a:t>, </a:t>
            </a:r>
            <a:r>
              <a:rPr lang="de-DE" sz="2400" dirty="0">
                <a:solidFill>
                  <a:schemeClr val="accent2"/>
                </a:solidFill>
              </a:rPr>
              <a:t>indem er den Schlüssel in die Stalltür steckte</a:t>
            </a:r>
            <a:r>
              <a:rPr lang="de-DE" sz="2400" dirty="0"/>
              <a:t>, </a:t>
            </a:r>
            <a:r>
              <a:rPr lang="de-DE" sz="2400" dirty="0">
                <a:solidFill>
                  <a:schemeClr val="tx2"/>
                </a:solidFill>
              </a:rPr>
              <a:t>antwortete</a:t>
            </a:r>
            <a:r>
              <a:rPr lang="de-DE" sz="2400" dirty="0"/>
              <a:t>: </a:t>
            </a:r>
            <a:r>
              <a:rPr lang="de-DE" sz="2400" dirty="0">
                <a:solidFill>
                  <a:schemeClr val="accent2"/>
                </a:solidFill>
              </a:rPr>
              <a:t>der Schuppen stehe ja schon in Flammen</a:t>
            </a:r>
            <a:r>
              <a:rPr lang="de-DE" sz="2400" dirty="0"/>
              <a:t>, </a:t>
            </a:r>
            <a:r>
              <a:rPr lang="de-DE" sz="2400" dirty="0">
                <a:solidFill>
                  <a:srgbClr val="00B0F0"/>
                </a:solidFill>
              </a:rPr>
              <a:t>so warf Kohlhaas den Schlüssel</a:t>
            </a:r>
            <a:r>
              <a:rPr lang="de-DE" sz="2400" dirty="0"/>
              <a:t>, </a:t>
            </a:r>
            <a:r>
              <a:rPr lang="de-DE" sz="2400" dirty="0">
                <a:solidFill>
                  <a:schemeClr val="accent2"/>
                </a:solidFill>
              </a:rPr>
              <a:t>nachdem er ihn mit Heftigkeit aus der Stalltüre gerissen</a:t>
            </a:r>
            <a:r>
              <a:rPr lang="de-DE" sz="2400" dirty="0"/>
              <a:t>, </a:t>
            </a:r>
            <a:r>
              <a:rPr lang="de-DE" sz="2400" dirty="0">
                <a:solidFill>
                  <a:srgbClr val="00B0F0"/>
                </a:solidFill>
              </a:rPr>
              <a:t>über die Mauer, trieb den Knecht</a:t>
            </a:r>
            <a:r>
              <a:rPr lang="de-DE" sz="2400" dirty="0"/>
              <a:t>, </a:t>
            </a:r>
            <a:r>
              <a:rPr lang="de-DE" sz="2400" dirty="0">
                <a:solidFill>
                  <a:schemeClr val="accent2"/>
                </a:solidFill>
              </a:rPr>
              <a:t>mit hageldichten, flachen Hieben der Klinge</a:t>
            </a:r>
            <a:r>
              <a:rPr lang="de-DE" sz="2400" dirty="0"/>
              <a:t>, </a:t>
            </a:r>
            <a:r>
              <a:rPr lang="de-DE" sz="2400" dirty="0">
                <a:solidFill>
                  <a:srgbClr val="00B0F0"/>
                </a:solidFill>
              </a:rPr>
              <a:t>in den brennenden Schuppen hinein</a:t>
            </a:r>
            <a:r>
              <a:rPr lang="de-DE" sz="2400" dirty="0"/>
              <a:t>, </a:t>
            </a:r>
            <a:r>
              <a:rPr lang="de-DE" sz="2400" dirty="0">
                <a:solidFill>
                  <a:srgbClr val="00B0F0"/>
                </a:solidFill>
              </a:rPr>
              <a:t>und zwang ihn</a:t>
            </a:r>
            <a:r>
              <a:rPr lang="de-DE" sz="2400" dirty="0"/>
              <a:t>, </a:t>
            </a:r>
            <a:r>
              <a:rPr lang="de-DE" sz="2400" dirty="0">
                <a:solidFill>
                  <a:schemeClr val="accent2"/>
                </a:solidFill>
              </a:rPr>
              <a:t>unter entsetzlichem Gelächter der Umstehenden</a:t>
            </a:r>
            <a:r>
              <a:rPr lang="de-DE" sz="2400" dirty="0"/>
              <a:t>, </a:t>
            </a:r>
            <a:r>
              <a:rPr lang="de-DE" sz="2400" dirty="0">
                <a:solidFill>
                  <a:srgbClr val="00B0F0"/>
                </a:solidFill>
              </a:rPr>
              <a:t>die Rappen zu retten</a:t>
            </a:r>
            <a:r>
              <a:rPr lang="de-DE" sz="2400" dirty="0" smtClean="0"/>
              <a:t>.“</a:t>
            </a:r>
          </a:p>
          <a:p>
            <a:pPr marL="0" indent="0">
              <a:buFont typeface="Arial" charset="0"/>
              <a:buNone/>
              <a:defRPr/>
            </a:pPr>
            <a:endParaRPr lang="de-DE" altLang="en-US" sz="2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de-DE" sz="3100" dirty="0" smtClean="0"/>
              <a:t>Staffelung der Prädikate / Mimese der vorandrängenden Aktion</a:t>
            </a:r>
            <a:endParaRPr lang="pt-BR" dirty="0"/>
          </a:p>
        </p:txBody>
      </p:sp>
      <p:sp>
        <p:nvSpPr>
          <p:cNvPr id="15363" name="Inhaltsplatzhalter 2"/>
          <p:cNvSpPr>
            <a:spLocks noGrp="1"/>
          </p:cNvSpPr>
          <p:nvPr>
            <p:ph sz="quarter" idx="1"/>
          </p:nvPr>
        </p:nvSpPr>
        <p:spPr/>
        <p:txBody>
          <a:bodyPr>
            <a:normAutofit/>
          </a:bodyPr>
          <a:lstStyle/>
          <a:p>
            <a:pPr>
              <a:defRPr/>
            </a:pPr>
            <a:endParaRPr lang="de-DE" sz="2400" dirty="0" smtClean="0"/>
          </a:p>
          <a:p>
            <a:pPr marL="0" indent="0">
              <a:buFont typeface="Arial" charset="0"/>
              <a:buNone/>
              <a:defRPr/>
            </a:pPr>
            <a:r>
              <a:rPr lang="de-DE" sz="2400" dirty="0" smtClean="0"/>
              <a:t>„Kohlhaas</a:t>
            </a:r>
            <a:r>
              <a:rPr lang="de-DE" sz="2400" dirty="0"/>
              <a:t>, der, in ebendiesem Augenblick, in einem kleinen, mit Stroh bedeckten Schuppen, seine beiden Rappen </a:t>
            </a:r>
            <a:r>
              <a:rPr lang="de-DE" sz="2400" b="1" dirty="0"/>
              <a:t>erblickte</a:t>
            </a:r>
            <a:r>
              <a:rPr lang="de-DE" sz="2400" dirty="0"/>
              <a:t>, </a:t>
            </a:r>
            <a:r>
              <a:rPr lang="de-DE" sz="2400" b="1" dirty="0" smtClean="0"/>
              <a:t>fragte </a:t>
            </a:r>
            <a:r>
              <a:rPr lang="de-DE" sz="2400" dirty="0" smtClean="0"/>
              <a:t>den Knecht: warum er  die Rappen nicht rette</a:t>
            </a:r>
            <a:r>
              <a:rPr lang="de-DE" sz="2400" dirty="0"/>
              <a:t>? </a:t>
            </a:r>
            <a:r>
              <a:rPr lang="de-DE" sz="2400" dirty="0" smtClean="0"/>
              <a:t>und </a:t>
            </a:r>
            <a:r>
              <a:rPr lang="de-DE" sz="2400" dirty="0"/>
              <a:t>da dieser, indem er den Schlüssel in die Stalltür steckte, antwortete: der Schuppen stehe ja schon in Flammen, so </a:t>
            </a:r>
            <a:r>
              <a:rPr lang="de-DE" sz="2400" b="1" dirty="0"/>
              <a:t>warf </a:t>
            </a:r>
            <a:r>
              <a:rPr lang="de-DE" sz="2400" dirty="0"/>
              <a:t>Kohlhaas den Schlüssel, nachdem er ihn mit Heftigkeit aus der Stalltüre </a:t>
            </a:r>
            <a:r>
              <a:rPr lang="de-DE" sz="2400" b="1" dirty="0"/>
              <a:t>gerissen</a:t>
            </a:r>
            <a:r>
              <a:rPr lang="de-DE" sz="2400" dirty="0"/>
              <a:t>, über die Mauer, </a:t>
            </a:r>
            <a:r>
              <a:rPr lang="de-DE" sz="2400" b="1" dirty="0"/>
              <a:t>trieb</a:t>
            </a:r>
            <a:r>
              <a:rPr lang="de-DE" sz="2400" dirty="0"/>
              <a:t> den Knecht, mit hageldichten, flachen Hieben der Klinge, in den brennenden Schuppen </a:t>
            </a:r>
            <a:r>
              <a:rPr lang="de-DE" sz="2400" b="1" dirty="0"/>
              <a:t>hinein</a:t>
            </a:r>
            <a:r>
              <a:rPr lang="de-DE" sz="2400" dirty="0"/>
              <a:t>, und </a:t>
            </a:r>
            <a:r>
              <a:rPr lang="de-DE" sz="2400" b="1" dirty="0"/>
              <a:t>zwang </a:t>
            </a:r>
            <a:r>
              <a:rPr lang="de-DE" sz="2400" dirty="0"/>
              <a:t>ihn, unter entsetzlichem Gelächter der Umstehenden, die Rappen zu retten</a:t>
            </a:r>
            <a:r>
              <a:rPr lang="de-DE" sz="2400" dirty="0" smtClean="0"/>
              <a:t>.“</a:t>
            </a:r>
          </a:p>
          <a:p>
            <a:pPr marL="0" indent="0">
              <a:buFont typeface="Arial" charset="0"/>
              <a:buNone/>
              <a:defRPr/>
            </a:pPr>
            <a:endParaRPr lang="de-DE" altLang="en-US"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normAutofit/>
          </a:bodyPr>
          <a:lstStyle/>
          <a:p>
            <a:pPr eaLnBrk="1" hangingPunct="1"/>
            <a:r>
              <a:rPr lang="de-DE" altLang="en-US" smtClean="0"/>
              <a:t>Bibliographie</a:t>
            </a:r>
            <a:endParaRPr lang="en-US" altLang="en-US" smtClean="0"/>
          </a:p>
        </p:txBody>
      </p:sp>
      <p:sp>
        <p:nvSpPr>
          <p:cNvPr id="3" name="Inhaltsplatzhalter 2"/>
          <p:cNvSpPr>
            <a:spLocks noGrp="1"/>
          </p:cNvSpPr>
          <p:nvPr>
            <p:ph sz="quarter" idx="1"/>
          </p:nvPr>
        </p:nvSpPr>
        <p:spPr/>
        <p:txBody>
          <a:bodyPr>
            <a:normAutofit fontScale="92500" lnSpcReduction="20000"/>
          </a:bodyPr>
          <a:lstStyle/>
          <a:p>
            <a:pPr marL="0" indent="0" eaLnBrk="1" hangingPunct="1">
              <a:buFont typeface="Arial" charset="0"/>
              <a:buNone/>
              <a:defRPr/>
            </a:pPr>
            <a:r>
              <a:rPr lang="de-DE" sz="2400" cap="all" dirty="0" smtClean="0"/>
              <a:t>Kleist</a:t>
            </a:r>
            <a:r>
              <a:rPr lang="de-DE" sz="2400" dirty="0"/>
              <a:t>, Heinrich von. </a:t>
            </a:r>
            <a:r>
              <a:rPr lang="de-DE" sz="2400" b="1" dirty="0"/>
              <a:t>Sämtliche Erzählungen. Anekdoten. Gedichte. Schriften</a:t>
            </a:r>
            <a:r>
              <a:rPr lang="de-DE" sz="2400" dirty="0"/>
              <a:t>. </a:t>
            </a:r>
            <a:r>
              <a:rPr lang="de-DE" sz="2400" dirty="0" err="1" smtClean="0"/>
              <a:t>Hg</a:t>
            </a:r>
            <a:r>
              <a:rPr lang="de-DE" sz="2400" dirty="0" smtClean="0"/>
              <a:t>. v. Klaus Müller-</a:t>
            </a:r>
            <a:r>
              <a:rPr lang="de-DE" sz="2400" dirty="0" err="1" smtClean="0"/>
              <a:t>Salget</a:t>
            </a:r>
            <a:r>
              <a:rPr lang="de-DE" sz="2400" dirty="0" smtClean="0"/>
              <a:t>. Frankfurt </a:t>
            </a:r>
            <a:r>
              <a:rPr lang="de-DE" sz="2400" dirty="0"/>
              <a:t>a. M.: Deutscher Klassiker Verlag, 2005</a:t>
            </a:r>
            <a:r>
              <a:rPr lang="de-DE" sz="2400" dirty="0" smtClean="0"/>
              <a:t>. </a:t>
            </a:r>
            <a:r>
              <a:rPr lang="de-DE" sz="2400" dirty="0"/>
              <a:t>S. 11-142</a:t>
            </a:r>
            <a:endParaRPr lang="en-US" sz="2400" dirty="0"/>
          </a:p>
          <a:p>
            <a:pPr marL="0" indent="0" eaLnBrk="1" hangingPunct="1">
              <a:buFont typeface="Arial" charset="0"/>
              <a:buNone/>
              <a:defRPr/>
            </a:pPr>
            <a:r>
              <a:rPr lang="de-DE" sz="2400" cap="all" dirty="0" err="1"/>
              <a:t>D</a:t>
            </a:r>
            <a:r>
              <a:rPr lang="de-DE" sz="2400" dirty="0" err="1"/>
              <a:t>igitalisat</a:t>
            </a:r>
            <a:r>
              <a:rPr lang="de-DE" sz="2400" dirty="0"/>
              <a:t>: </a:t>
            </a:r>
            <a:r>
              <a:rPr lang="de-DE" sz="2400" u="sng" dirty="0">
                <a:hlinkClick r:id="rId2"/>
              </a:rPr>
              <a:t>http://gutenberg.spiegel.de/buch/michael-kohlhaas-583/1</a:t>
            </a:r>
            <a:r>
              <a:rPr lang="de-DE" sz="2400" dirty="0"/>
              <a:t> </a:t>
            </a:r>
            <a:endParaRPr lang="en-US" sz="2400" dirty="0"/>
          </a:p>
          <a:p>
            <a:pPr marL="0" indent="0" eaLnBrk="1" hangingPunct="1">
              <a:buFont typeface="Arial" charset="0"/>
              <a:buNone/>
              <a:defRPr/>
            </a:pPr>
            <a:r>
              <a:rPr lang="de-DE" sz="2400" b="1" dirty="0"/>
              <a:t>Übersetzungen:</a:t>
            </a:r>
            <a:endParaRPr lang="en-US" sz="2400" dirty="0"/>
          </a:p>
          <a:p>
            <a:pPr marL="0" indent="0" eaLnBrk="1" hangingPunct="1">
              <a:buFont typeface="Arial" charset="0"/>
              <a:buNone/>
              <a:defRPr/>
            </a:pPr>
            <a:r>
              <a:rPr lang="de-DE" sz="2400" cap="all" dirty="0"/>
              <a:t>Kleist</a:t>
            </a:r>
            <a:r>
              <a:rPr lang="de-DE" sz="2400" dirty="0"/>
              <a:t>, Heinrich von. </a:t>
            </a:r>
            <a:r>
              <a:rPr lang="de-DE" sz="2400" b="1" dirty="0"/>
              <a:t>Michael Kohlhaas</a:t>
            </a:r>
            <a:r>
              <a:rPr lang="de-DE" sz="2400" dirty="0"/>
              <a:t>. </a:t>
            </a:r>
            <a:r>
              <a:rPr lang="pt-BR" sz="2400" dirty="0"/>
              <a:t>Trad. M. Rondinelli. São Paulo: Grua, 2014. </a:t>
            </a:r>
            <a:endParaRPr lang="en-US" sz="2400" dirty="0"/>
          </a:p>
          <a:p>
            <a:pPr marL="0" indent="0" eaLnBrk="1" hangingPunct="1">
              <a:buFont typeface="Arial" charset="0"/>
              <a:buNone/>
              <a:defRPr/>
            </a:pPr>
            <a:r>
              <a:rPr lang="de-DE" sz="2400" cap="all" dirty="0"/>
              <a:t>Kleist</a:t>
            </a:r>
            <a:r>
              <a:rPr lang="de-DE" sz="2400" dirty="0"/>
              <a:t>, Heinrich von. </a:t>
            </a:r>
            <a:r>
              <a:rPr lang="de-DE" sz="2400" b="1" dirty="0"/>
              <a:t>Michael Kohlhaas. </a:t>
            </a:r>
            <a:r>
              <a:rPr lang="de-DE" sz="2400" dirty="0"/>
              <a:t>De </a:t>
            </a:r>
            <a:r>
              <a:rPr lang="de-DE" sz="2400" dirty="0" err="1"/>
              <a:t>uma</a:t>
            </a:r>
            <a:r>
              <a:rPr lang="de-DE" sz="2400" dirty="0"/>
              <a:t> </a:t>
            </a:r>
            <a:r>
              <a:rPr lang="de-DE" sz="2400" dirty="0" err="1"/>
              <a:t>crônica</a:t>
            </a:r>
            <a:r>
              <a:rPr lang="de-DE" sz="2400" dirty="0"/>
              <a:t> </a:t>
            </a:r>
            <a:r>
              <a:rPr lang="de-DE" sz="2400" dirty="0" err="1"/>
              <a:t>antiga</a:t>
            </a:r>
            <a:r>
              <a:rPr lang="de-DE" sz="2400" dirty="0"/>
              <a:t>. </a:t>
            </a:r>
            <a:r>
              <a:rPr lang="pt-BR" sz="2400" dirty="0"/>
              <a:t>Trad. de Marcelo Backes. Rio de Janeiro: Civilização Brasileira, 2014.</a:t>
            </a:r>
            <a:endParaRPr lang="en-US" sz="2400" dirty="0"/>
          </a:p>
          <a:p>
            <a:pPr marL="0" indent="0" eaLnBrk="1" hangingPunct="1">
              <a:buFont typeface="Arial" charset="0"/>
              <a:buNone/>
              <a:defRPr/>
            </a:pPr>
            <a:r>
              <a:rPr lang="de-DE" sz="2400" cap="all" dirty="0"/>
              <a:t>Kleist</a:t>
            </a:r>
            <a:r>
              <a:rPr lang="de-DE" sz="2400" dirty="0"/>
              <a:t>, Heinrich von. </a:t>
            </a:r>
            <a:r>
              <a:rPr lang="de-DE" sz="2400" b="1" dirty="0"/>
              <a:t>Michael Kohlhaas, o </a:t>
            </a:r>
            <a:r>
              <a:rPr lang="de-DE" sz="2400" b="1" dirty="0" err="1"/>
              <a:t>rebelde</a:t>
            </a:r>
            <a:r>
              <a:rPr lang="de-DE" sz="2400" dirty="0"/>
              <a:t>. </a:t>
            </a:r>
            <a:r>
              <a:rPr lang="pt-BR" sz="2400" dirty="0"/>
              <a:t>Porto: Inova, 1973. (FFLCH: 832K72mip) </a:t>
            </a:r>
            <a:endParaRPr lang="pt-BR" sz="2400" dirty="0" smtClean="0"/>
          </a:p>
          <a:p>
            <a:pPr marL="0" indent="0" eaLnBrk="1" hangingPunct="1">
              <a:buFont typeface="Arial" charset="0"/>
              <a:buNone/>
              <a:defRPr/>
            </a:pPr>
            <a:r>
              <a:rPr lang="de-DE" sz="2400" dirty="0" smtClean="0"/>
              <a:t>Aland</a:t>
            </a:r>
            <a:r>
              <a:rPr lang="de-DE" sz="2400" dirty="0"/>
              <a:t>, Kurt (Ed.). </a:t>
            </a:r>
            <a:r>
              <a:rPr lang="de-DE" sz="2400" b="1" dirty="0"/>
              <a:t>Luther Deutsch. Die Werke Martin Luthers in neuer Auswahl für die Gegenwart. Band 10. Die Briefe</a:t>
            </a:r>
            <a:r>
              <a:rPr lang="de-DE" sz="2400" dirty="0"/>
              <a:t>. Göttingen: </a:t>
            </a:r>
            <a:r>
              <a:rPr lang="de-DE" sz="2400" dirty="0" err="1"/>
              <a:t>Vandenhoeck</a:t>
            </a:r>
            <a:r>
              <a:rPr lang="de-DE" sz="2400" dirty="0"/>
              <a:t> &amp; Ruprecht, 1983.</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3" name="Inhaltsplatzhalter 2"/>
          <p:cNvSpPr>
            <a:spLocks noGrp="1"/>
          </p:cNvSpPr>
          <p:nvPr>
            <p:ph sz="quarter" idx="1"/>
          </p:nvPr>
        </p:nvSpPr>
        <p:spPr/>
        <p:txBody>
          <a:bodyPr>
            <a:normAutofit fontScale="77500" lnSpcReduction="20000"/>
          </a:bodyPr>
          <a:lstStyle/>
          <a:p>
            <a:pPr marL="0" indent="0" eaLnBrk="1" hangingPunct="1">
              <a:buFont typeface="Arial" charset="0"/>
              <a:buNone/>
              <a:defRPr/>
            </a:pPr>
            <a:r>
              <a:rPr lang="de-DE" sz="2400" b="1" dirty="0"/>
              <a:t>Sekundärliteratur:</a:t>
            </a:r>
            <a:endParaRPr lang="en-US" sz="2400" dirty="0"/>
          </a:p>
          <a:p>
            <a:pPr marL="0" indent="0" eaLnBrk="1" hangingPunct="1">
              <a:buFont typeface="Arial" charset="0"/>
              <a:buNone/>
              <a:defRPr/>
            </a:pPr>
            <a:r>
              <a:rPr lang="de-DE" sz="2400" cap="all" dirty="0"/>
              <a:t>Breuer</a:t>
            </a:r>
            <a:r>
              <a:rPr lang="de-DE" sz="2400" dirty="0"/>
              <a:t>, Ingo (Ed.). </a:t>
            </a:r>
            <a:r>
              <a:rPr lang="de-DE" sz="2400" b="1" dirty="0"/>
              <a:t>Kleist-Handbuch. Leben - Werk - Wirkung</a:t>
            </a:r>
            <a:r>
              <a:rPr lang="de-DE" sz="2400" dirty="0"/>
              <a:t>. Stuttgart: Metzler, 2009.</a:t>
            </a:r>
            <a:endParaRPr lang="en-US" sz="2400" dirty="0"/>
          </a:p>
          <a:p>
            <a:pPr marL="0" indent="0" eaLnBrk="1" hangingPunct="1">
              <a:buFont typeface="Arial" charset="0"/>
              <a:buNone/>
              <a:defRPr/>
            </a:pPr>
            <a:r>
              <a:rPr lang="pt-BR" sz="2400" cap="all" dirty="0"/>
              <a:t>Castro, Rodrigo Campos de Paiva. </a:t>
            </a:r>
            <a:r>
              <a:rPr lang="pt-BR" sz="2400" b="1" dirty="0"/>
              <a:t>Michael Kohlhaas: a vitória da derrota</a:t>
            </a:r>
            <a:r>
              <a:rPr lang="pt-BR" sz="2400" dirty="0"/>
              <a:t>. Disserta</a:t>
            </a:r>
            <a:r>
              <a:rPr lang="pt-PT" sz="2400" dirty="0"/>
              <a:t>ção de Mestrado, USP. </a:t>
            </a:r>
            <a:r>
              <a:rPr lang="pt-BR" sz="2400" dirty="0"/>
              <a:t>São Paulo, 2006. Disponível em: &lt;http://www.teses.usp.br/teses/disponiveis/8/8144/tde-09112007-141030/pt-br.</a:t>
            </a:r>
            <a:r>
              <a:rPr lang="pt-BR" sz="2400" dirty="0" err="1"/>
              <a:t>php</a:t>
            </a:r>
            <a:r>
              <a:rPr lang="pt-BR" sz="2400" dirty="0" smtClean="0"/>
              <a:t>&gt;.</a:t>
            </a:r>
          </a:p>
          <a:p>
            <a:pPr marL="0" indent="0" eaLnBrk="1" hangingPunct="1">
              <a:buFont typeface="Arial" charset="0"/>
              <a:buNone/>
              <a:defRPr/>
            </a:pPr>
            <a:r>
              <a:rPr lang="pt-BR" sz="2400" dirty="0" smtClean="0"/>
              <a:t>FREUND, W. </a:t>
            </a:r>
            <a:r>
              <a:rPr lang="pt-BR" sz="2400" b="1" dirty="0" err="1" smtClean="0"/>
              <a:t>Novelle</a:t>
            </a:r>
            <a:r>
              <a:rPr lang="pt-BR" sz="2400" dirty="0" smtClean="0"/>
              <a:t>. </a:t>
            </a:r>
            <a:r>
              <a:rPr lang="pt-BR" sz="2400" dirty="0" err="1" smtClean="0"/>
              <a:t>Reclam</a:t>
            </a:r>
            <a:r>
              <a:rPr lang="pt-BR" sz="2400" dirty="0" smtClean="0"/>
              <a:t>: Stuttgart, 2009.</a:t>
            </a:r>
            <a:endParaRPr lang="en-US" sz="2400" dirty="0"/>
          </a:p>
          <a:p>
            <a:pPr marL="0" indent="0" eaLnBrk="1" hangingPunct="1">
              <a:buFont typeface="Arial" charset="0"/>
              <a:buNone/>
              <a:defRPr/>
            </a:pPr>
            <a:r>
              <a:rPr lang="de-DE" sz="2400" cap="all" dirty="0" err="1"/>
              <a:t>Gallas</a:t>
            </a:r>
            <a:r>
              <a:rPr lang="de-DE" sz="2400" dirty="0"/>
              <a:t>, Helga. Die Suche nach dem Gesetz oder die Anerkennung des Begehrens - Eine struktural-psychoanalytische Interpretation des 'Michael Kohlhaas'. In: </a:t>
            </a:r>
            <a:r>
              <a:rPr lang="de-DE" sz="2400" cap="all" dirty="0"/>
              <a:t>Knittel</a:t>
            </a:r>
            <a:r>
              <a:rPr lang="de-DE" sz="2400" dirty="0"/>
              <a:t>, A. P.; </a:t>
            </a:r>
            <a:r>
              <a:rPr lang="de-DE" sz="2400" cap="all" dirty="0" err="1"/>
              <a:t>Kording</a:t>
            </a:r>
            <a:r>
              <a:rPr lang="de-DE" sz="2400" dirty="0"/>
              <a:t>, I. (Org.). </a:t>
            </a:r>
            <a:r>
              <a:rPr lang="de-DE" sz="2400" b="1" dirty="0"/>
              <a:t>Heinrich von Kleist. Neue Wege der Forschung, </a:t>
            </a:r>
            <a:r>
              <a:rPr lang="de-DE" sz="2400" dirty="0"/>
              <a:t>Darmstadt: Wissenschaftliche Buchgesellschaft, 2003, p. 17–39</a:t>
            </a:r>
            <a:r>
              <a:rPr lang="de-DE" sz="2400" dirty="0" smtClean="0"/>
              <a:t>.</a:t>
            </a:r>
          </a:p>
          <a:p>
            <a:pPr marL="0" indent="0" eaLnBrk="1" hangingPunct="1">
              <a:buFont typeface="Arial" charset="0"/>
              <a:buNone/>
              <a:defRPr/>
            </a:pPr>
            <a:r>
              <a:rPr lang="de-DE" sz="2400" dirty="0"/>
              <a:t>Hagedorn, Günther. </a:t>
            </a:r>
            <a:r>
              <a:rPr lang="de-DE" sz="2400" b="1" dirty="0"/>
              <a:t>Heinrich von Kleist, Michael Kohlhaas. Erläuterungen und Dokumente</a:t>
            </a:r>
            <a:r>
              <a:rPr lang="de-DE" sz="2400" dirty="0"/>
              <a:t>. Stuttgart: Reclam, 1983. </a:t>
            </a:r>
            <a:endParaRPr lang="de-DE" sz="2400" dirty="0" smtClean="0"/>
          </a:p>
          <a:p>
            <a:pPr marL="0" indent="0" eaLnBrk="1" hangingPunct="1">
              <a:buFont typeface="Arial" charset="0"/>
              <a:buNone/>
              <a:defRPr/>
            </a:pPr>
            <a:r>
              <a:rPr lang="de-DE" sz="2400" cap="all" dirty="0"/>
              <a:t>Hamacher</a:t>
            </a:r>
            <a:r>
              <a:rPr lang="de-DE" sz="2400" dirty="0"/>
              <a:t>, Bernd. 2.2 Michael Kohlhaas. In: </a:t>
            </a:r>
            <a:r>
              <a:rPr lang="de-DE" sz="2400" cap="all" dirty="0"/>
              <a:t>Breuer</a:t>
            </a:r>
            <a:r>
              <a:rPr lang="de-DE" sz="2400" dirty="0"/>
              <a:t>, I. (Org.). </a:t>
            </a:r>
            <a:r>
              <a:rPr lang="de-DE" sz="2400" b="1" dirty="0"/>
              <a:t>Kleist-Handbuch. Leben - Werk - Wirkung, </a:t>
            </a:r>
            <a:r>
              <a:rPr lang="de-DE" sz="2400" dirty="0"/>
              <a:t>Stuttgart: Metzler, 2009, p. 97–106.</a:t>
            </a:r>
            <a:endParaRPr lang="de-DE" sz="2400" cap="all" dirty="0"/>
          </a:p>
          <a:p>
            <a:pPr marL="0" indent="0" eaLnBrk="1" hangingPunct="1">
              <a:buFont typeface="Arial" charset="0"/>
              <a:buNone/>
              <a:defRPr/>
            </a:pPr>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3" name="Inhaltsplatzhalter 2"/>
          <p:cNvSpPr>
            <a:spLocks noGrp="1"/>
          </p:cNvSpPr>
          <p:nvPr>
            <p:ph sz="quarter" idx="1"/>
          </p:nvPr>
        </p:nvSpPr>
        <p:spPr/>
        <p:txBody>
          <a:bodyPr>
            <a:normAutofit fontScale="85000" lnSpcReduction="20000"/>
          </a:bodyPr>
          <a:lstStyle/>
          <a:p>
            <a:pPr marL="0" indent="0" eaLnBrk="1" hangingPunct="1">
              <a:buFont typeface="Arial" charset="0"/>
              <a:buNone/>
              <a:defRPr/>
            </a:pPr>
            <a:r>
              <a:rPr lang="de-DE" sz="2400" cap="all" dirty="0" smtClean="0"/>
              <a:t>Kittler</a:t>
            </a:r>
            <a:r>
              <a:rPr lang="de-DE" sz="2400" dirty="0"/>
              <a:t>, Friedrich. </a:t>
            </a:r>
            <a:r>
              <a:rPr lang="de-DE" sz="2400" b="1" dirty="0"/>
              <a:t>Die Geburt des Partisanen aus dem Geist der Poesie. Heinrich von Kleist und die Strategie der Befreiungskriege</a:t>
            </a:r>
            <a:r>
              <a:rPr lang="de-DE" sz="2400" dirty="0"/>
              <a:t>. Freiburg: Rombach, 1987.</a:t>
            </a:r>
            <a:endParaRPr lang="en-US" sz="2400" dirty="0"/>
          </a:p>
          <a:p>
            <a:pPr marL="0" indent="0" eaLnBrk="1" hangingPunct="1">
              <a:buFont typeface="Arial" charset="0"/>
              <a:buNone/>
              <a:defRPr/>
            </a:pPr>
            <a:r>
              <a:rPr lang="de-DE" sz="2400" b="1" dirty="0"/>
              <a:t>Lexikon des Mittelalters</a:t>
            </a:r>
            <a:r>
              <a:rPr lang="de-DE" sz="2400" dirty="0"/>
              <a:t>. Stuttgart [u.a.]: Metzler, 1999. </a:t>
            </a:r>
            <a:endParaRPr lang="de-DE" sz="2400" dirty="0" smtClean="0"/>
          </a:p>
          <a:p>
            <a:pPr marL="0" indent="0" eaLnBrk="1" hangingPunct="1">
              <a:buFont typeface="Arial" charset="0"/>
              <a:buNone/>
              <a:defRPr/>
            </a:pPr>
            <a:r>
              <a:rPr lang="de-DE" sz="2400" cap="all" dirty="0" smtClean="0"/>
              <a:t>Lützeler</a:t>
            </a:r>
            <a:r>
              <a:rPr lang="de-DE" sz="2400" dirty="0"/>
              <a:t>, Paul Michael. Heinrich von Kleist: Michael Kohlhaas. </a:t>
            </a:r>
            <a:r>
              <a:rPr lang="de-DE" sz="2400" b="1" dirty="0"/>
              <a:t>Erzählungen und Novellen des 19. Jahrhunderts. Interpretationen, </a:t>
            </a:r>
            <a:r>
              <a:rPr lang="de-DE" sz="2400" dirty="0"/>
              <a:t>Stuttgart: Reclam, 1988, p. 133–180</a:t>
            </a:r>
            <a:r>
              <a:rPr lang="de-DE" sz="2400" dirty="0" smtClean="0"/>
              <a:t>.</a:t>
            </a:r>
          </a:p>
          <a:p>
            <a:pPr marL="0" indent="0" eaLnBrk="1" hangingPunct="1">
              <a:buFont typeface="Arial" charset="0"/>
              <a:buNone/>
              <a:defRPr/>
            </a:pPr>
            <a:r>
              <a:rPr lang="de-DE" sz="2400" cap="all" dirty="0"/>
              <a:t>Müller-</a:t>
            </a:r>
            <a:r>
              <a:rPr lang="de-DE" sz="2400" cap="all" dirty="0" err="1"/>
              <a:t>Salget</a:t>
            </a:r>
            <a:r>
              <a:rPr lang="de-DE" sz="2400" dirty="0"/>
              <a:t>, Klaus: Kommentar zu Kleist, Heinrich von. </a:t>
            </a:r>
            <a:r>
              <a:rPr lang="de-DE" sz="2400" b="1" dirty="0"/>
              <a:t>Sämtliche Erzählungen. Anekdoten. Gedichte. Schriften</a:t>
            </a:r>
            <a:r>
              <a:rPr lang="de-DE" sz="2400" dirty="0"/>
              <a:t>.. Frankfurt a. M.: Deutscher Klassiker Verlag, 2005. S. 675-1299.</a:t>
            </a:r>
            <a:endParaRPr lang="en-US" sz="2400" dirty="0"/>
          </a:p>
          <a:p>
            <a:pPr marL="0" indent="0" eaLnBrk="1" hangingPunct="1">
              <a:buFont typeface="Arial" charset="0"/>
              <a:buNone/>
              <a:defRPr/>
            </a:pPr>
            <a:r>
              <a:rPr lang="de-DE" sz="2400" cap="all" dirty="0" smtClean="0"/>
              <a:t>Török</a:t>
            </a:r>
            <a:r>
              <a:rPr lang="de-DE" sz="2400" dirty="0"/>
              <a:t>, Ervin. Grenzen der Gewalt. Heinrich von Kleist: Michael Kohlhaas. In: </a:t>
            </a:r>
            <a:r>
              <a:rPr lang="de-DE" sz="2400" cap="all" dirty="0" err="1"/>
              <a:t>Kulcsár-Szabó</a:t>
            </a:r>
            <a:r>
              <a:rPr lang="de-DE" sz="2400" dirty="0"/>
              <a:t>, Z.; </a:t>
            </a:r>
            <a:r>
              <a:rPr lang="de-DE" sz="2400" cap="all" dirty="0" err="1"/>
              <a:t>Lörincz</a:t>
            </a:r>
            <a:r>
              <a:rPr lang="de-DE" sz="2400" dirty="0"/>
              <a:t>, C. (Org.). </a:t>
            </a:r>
            <a:r>
              <a:rPr lang="de-DE" sz="2400" b="1" dirty="0"/>
              <a:t>Signaturen des Geschehens: </a:t>
            </a:r>
            <a:r>
              <a:rPr lang="de-DE" sz="2400" dirty="0"/>
              <a:t>Ereignisse zwischen Öffentlichkeit und Latenz. </a:t>
            </a:r>
            <a:r>
              <a:rPr lang="en-US" sz="2400" dirty="0"/>
              <a:t>1. ed., Bielefeld: transcript, 2014. p. 309–334.</a:t>
            </a:r>
          </a:p>
          <a:p>
            <a:pPr marL="0" indent="0" eaLnBrk="1" hangingPunct="1">
              <a:buFont typeface="Arial" charset="0"/>
              <a:buNone/>
              <a:defRPr/>
            </a:pPr>
            <a:r>
              <a:rPr lang="de-DE" sz="2400" cap="all" dirty="0"/>
              <a:t>Schmidt</a:t>
            </a:r>
            <a:r>
              <a:rPr lang="de-DE" sz="2400" dirty="0"/>
              <a:t>, Jochen. </a:t>
            </a:r>
            <a:r>
              <a:rPr lang="de-DE" sz="2400" b="1" dirty="0"/>
              <a:t>Heinrich von Kleist. Die Dramen und Erzählungen in ihrer Epoche</a:t>
            </a:r>
            <a:r>
              <a:rPr lang="de-DE" sz="2400" dirty="0"/>
              <a:t>. </a:t>
            </a:r>
            <a:r>
              <a:rPr lang="en-US" sz="2400" dirty="0"/>
              <a:t>Darmstadt: </a:t>
            </a:r>
            <a:r>
              <a:rPr lang="en-US" sz="2400" dirty="0" err="1"/>
              <a:t>Wissenschaftliche</a:t>
            </a:r>
            <a:r>
              <a:rPr lang="en-US" sz="2400" dirty="0"/>
              <a:t> </a:t>
            </a:r>
            <a:r>
              <a:rPr lang="en-US" sz="2400" dirty="0" err="1"/>
              <a:t>Buchgesellschaft</a:t>
            </a:r>
            <a:r>
              <a:rPr lang="en-US" sz="2400" dirty="0"/>
              <a:t>, 2003. 207-244.</a:t>
            </a:r>
          </a:p>
          <a:p>
            <a:pPr eaLnBrk="1" hangingPunct="1">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de-DE" dirty="0" smtClean="0"/>
              <a:t>„Ereignis und Begebenheit stehen in Opposition zur Tat, zu dem, was vom handelnden Menschen ausgeht und bewirkt wird. In der Novelle ereignet sich und begibt sich persönlich Unfaßbares und für den menschlichen Verstand nicht selten Unfaßliches. Die Novelle [...] ist die für wahr vorgestellte Fiktion eines unpersönlichen wirklichen Geschehens, in das sich der einzelne verwickelt sieht.“ </a:t>
            </a:r>
          </a:p>
          <a:p>
            <a:pPr algn="r">
              <a:buNone/>
            </a:pPr>
            <a:r>
              <a:rPr lang="de-DE" dirty="0" smtClean="0"/>
              <a:t>(FREUND, 2009, S. 34) </a:t>
            </a:r>
            <a:endParaRPr lang="pt-BR" dirty="0" smtClean="0"/>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de-DE" sz="3600" dirty="0" smtClean="0"/>
              <a:t>Der Falke/das Leitmotiv/</a:t>
            </a:r>
            <a:br>
              <a:rPr lang="de-DE" sz="3600" dirty="0" smtClean="0"/>
            </a:br>
            <a:r>
              <a:rPr lang="de-DE" sz="3600" dirty="0" smtClean="0"/>
              <a:t>das Dingsymbol</a:t>
            </a:r>
            <a:endParaRPr lang="pt-BR" sz="3600" dirty="0"/>
          </a:p>
        </p:txBody>
      </p:sp>
      <p:sp>
        <p:nvSpPr>
          <p:cNvPr id="3" name="Espaço Reservado para Conteúdo 2"/>
          <p:cNvSpPr>
            <a:spLocks noGrp="1"/>
          </p:cNvSpPr>
          <p:nvPr>
            <p:ph sz="quarter" idx="1"/>
          </p:nvPr>
        </p:nvSpPr>
        <p:spPr/>
        <p:txBody>
          <a:bodyPr/>
          <a:lstStyle/>
          <a:p>
            <a:endParaRPr lang="pt-BR" dirty="0" smtClean="0"/>
          </a:p>
          <a:p>
            <a:pPr algn="just">
              <a:buNone/>
            </a:pPr>
            <a:r>
              <a:rPr lang="de-DE" dirty="0" smtClean="0"/>
              <a:t>   [Für Paul Heyse ist der Falke] ein Requisit oder bestimmtes Motiv, das an Gelenkstellen der Handlung immer wieder aufgenommen wird und in dem sich der zentrale Konflikt spiegelt. [...] Nahezu synomym [...] werden die Begriffe Leitmotiv und Dingsymbol verwendet.“ (Ebd., S. 34f)</a:t>
            </a:r>
            <a:endParaRPr lang="pt-BR" dirty="0" smtClean="0"/>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Der </a:t>
            </a:r>
            <a:r>
              <a:rPr lang="pt-BR" dirty="0" err="1" smtClean="0"/>
              <a:t>Wendepunkt</a:t>
            </a:r>
            <a:endParaRPr lang="pt-BR" dirty="0"/>
          </a:p>
        </p:txBody>
      </p:sp>
      <p:sp>
        <p:nvSpPr>
          <p:cNvPr id="3" name="Espaço Reservado para Conteúdo 2"/>
          <p:cNvSpPr>
            <a:spLocks noGrp="1"/>
          </p:cNvSpPr>
          <p:nvPr>
            <p:ph sz="quarter" idx="1"/>
          </p:nvPr>
        </p:nvSpPr>
        <p:spPr/>
        <p:txBody>
          <a:bodyPr>
            <a:normAutofit fontScale="62500" lnSpcReduction="20000"/>
          </a:bodyPr>
          <a:lstStyle/>
          <a:p>
            <a:pPr algn="just"/>
            <a:endParaRPr lang="de-DE" dirty="0" smtClean="0"/>
          </a:p>
          <a:p>
            <a:pPr algn="just"/>
            <a:r>
              <a:rPr lang="de-DE" sz="3700" dirty="0" smtClean="0"/>
              <a:t>„August W. Schlegel, der die Novelle auf Grund ihrer objektiven Darbietungsweise in enger Nachbarschaft zum Drama sah, entwickelte </a:t>
            </a:r>
            <a:r>
              <a:rPr lang="de-DE" sz="3700" i="1" dirty="0" smtClean="0"/>
              <a:t>parallel zum Begriff der dramatischen</a:t>
            </a:r>
            <a:r>
              <a:rPr lang="de-DE" sz="3700" dirty="0" smtClean="0"/>
              <a:t> Peripetie den Wendepunkt als wichtiges Merkmal der novellistischen Handlungsstruktur. Wie im Drama so ist auch in der Novelle damit jener </a:t>
            </a:r>
            <a:r>
              <a:rPr lang="de-DE" sz="3700" i="1" dirty="0" smtClean="0"/>
              <a:t>Punkt</a:t>
            </a:r>
            <a:r>
              <a:rPr lang="de-DE" sz="3700" dirty="0" smtClean="0"/>
              <a:t> bezeichnet, </a:t>
            </a:r>
            <a:r>
              <a:rPr lang="de-DE" sz="3700" i="1" dirty="0" smtClean="0"/>
              <a:t>von dem aus sich die Handlung zum Guten oder zum Schlimmen, zur Katastrophe oder zur Lösung wenden kann</a:t>
            </a:r>
            <a:r>
              <a:rPr lang="de-DE" sz="3700" dirty="0" smtClean="0"/>
              <a:t>. Entscheidend ist, daß eine solche Wendung ohne direkte menschliche Intervention geschieht. Insofern unterstreicht gerade dieses Strukturmerkmal erneut den </a:t>
            </a:r>
            <a:r>
              <a:rPr lang="de-DE" sz="3700" i="1" dirty="0" smtClean="0"/>
              <a:t>Vorrang des Geschehens</a:t>
            </a:r>
            <a:r>
              <a:rPr lang="de-DE" sz="3700" dirty="0" smtClean="0"/>
              <a:t> vor dem Menschen, dem die Handlungsfreiheit entzogen scheint. Allerdings ist der einzelne nicht schuldlos an dem plötzlich über ihn hereinbrechenden Verhängnis.“ (Ebd., S. 36) </a:t>
            </a:r>
            <a:endParaRPr lang="pt-BR" sz="3700" dirty="0" smtClean="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Autofit/>
          </a:bodyPr>
          <a:lstStyle/>
          <a:p>
            <a:r>
              <a:rPr lang="pt-BR" sz="2400" dirty="0" smtClean="0">
                <a:solidFill>
                  <a:srgbClr val="C00000"/>
                </a:solidFill>
              </a:rPr>
              <a:t>HEINRICH VON KLEIST (1777-1811)</a:t>
            </a:r>
            <a:endParaRPr lang="pt-BR" sz="2400" dirty="0">
              <a:solidFill>
                <a:srgbClr val="C00000"/>
              </a:solidFill>
            </a:endParaRPr>
          </a:p>
        </p:txBody>
      </p:sp>
      <p:sp>
        <p:nvSpPr>
          <p:cNvPr id="7" name="Espaço Reservado para Texto 6"/>
          <p:cNvSpPr>
            <a:spLocks noGrp="1"/>
          </p:cNvSpPr>
          <p:nvPr>
            <p:ph type="body" idx="2"/>
          </p:nvPr>
        </p:nvSpPr>
        <p:spPr>
          <a:xfrm>
            <a:off x="609600" y="1752600"/>
            <a:ext cx="1747822" cy="4343400"/>
          </a:xfrm>
        </p:spPr>
        <p:txBody>
          <a:bodyPr/>
          <a:lstStyle/>
          <a:p>
            <a:r>
              <a:rPr lang="de-DE" dirty="0" smtClean="0"/>
              <a:t>Heinrich von Kleist (1777-1811), Dichter; </a:t>
            </a:r>
            <a:r>
              <a:rPr lang="de-DE" sz="1600" dirty="0" smtClean="0"/>
              <a:t>Kreidezeichnung nach verschollenem Miniaturbild von seiner Braut Wilhelmine von Zenge</a:t>
            </a:r>
            <a:endParaRPr lang="pt-BR" dirty="0"/>
          </a:p>
        </p:txBody>
      </p:sp>
      <p:pic>
        <p:nvPicPr>
          <p:cNvPr id="5" name="Espaço Reservado para Conteúdo 4" descr="Heinrich_von_Kleist2.jpg"/>
          <p:cNvPicPr>
            <a:picLocks noGrp="1" noChangeAspect="1"/>
          </p:cNvPicPr>
          <p:nvPr>
            <p:ph sz="quarter" idx="1"/>
          </p:nvPr>
        </p:nvPicPr>
        <p:blipFill>
          <a:blip r:embed="rId2" cstate="print"/>
          <a:stretch>
            <a:fillRect/>
          </a:stretch>
        </p:blipFill>
        <p:spPr>
          <a:xfrm>
            <a:off x="3825556" y="1587375"/>
            <a:ext cx="3603964" cy="458482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smtClean="0"/>
              <a:t>Gattung: Erzählung / Novelle</a:t>
            </a:r>
            <a:endParaRPr lang="pt-BR" dirty="0"/>
          </a:p>
        </p:txBody>
      </p:sp>
      <p:sp>
        <p:nvSpPr>
          <p:cNvPr id="3" name="Espaço Reservado para Conteúdo 2"/>
          <p:cNvSpPr>
            <a:spLocks noGrp="1"/>
          </p:cNvSpPr>
          <p:nvPr>
            <p:ph sz="quarter" idx="1"/>
          </p:nvPr>
        </p:nvSpPr>
        <p:spPr/>
        <p:txBody>
          <a:bodyPr>
            <a:normAutofit/>
          </a:bodyPr>
          <a:lstStyle/>
          <a:p>
            <a:r>
              <a:rPr lang="de-DE" sz="2800" dirty="0" smtClean="0"/>
              <a:t>Die „Erzählungen“: </a:t>
            </a:r>
          </a:p>
          <a:p>
            <a:pPr lvl="1"/>
            <a:r>
              <a:rPr lang="de-DE" sz="2500" dirty="0" smtClean="0"/>
              <a:t>so sorgfältig gearbeitet wie die Dramen</a:t>
            </a:r>
          </a:p>
          <a:p>
            <a:endParaRPr lang="de-DE" sz="2800" dirty="0" smtClean="0"/>
          </a:p>
          <a:p>
            <a:r>
              <a:rPr lang="de-DE" sz="2800" dirty="0" smtClean="0"/>
              <a:t>Die Fabeln: </a:t>
            </a:r>
          </a:p>
          <a:p>
            <a:pPr lvl="1"/>
            <a:r>
              <a:rPr lang="de-DE" sz="2500" dirty="0" smtClean="0"/>
              <a:t>stark antagonistisch und handlungsreich</a:t>
            </a:r>
          </a:p>
          <a:p>
            <a:endParaRPr lang="de-DE" sz="2800" dirty="0" smtClean="0"/>
          </a:p>
          <a:p>
            <a:r>
              <a:rPr lang="de-DE" sz="2800" dirty="0" smtClean="0"/>
              <a:t>Die Darstellung: </a:t>
            </a:r>
          </a:p>
          <a:p>
            <a:pPr lvl="1"/>
            <a:r>
              <a:rPr lang="de-DE" sz="2500" dirty="0" smtClean="0"/>
              <a:t>szenisch, visuell, gestisch, auf die Figuren fokussiert</a:t>
            </a:r>
          </a:p>
          <a:p>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249</TotalTime>
  <Words>3627</Words>
  <Application>Microsoft Office PowerPoint</Application>
  <PresentationFormat>Apresentação na tela (4:3)</PresentationFormat>
  <Paragraphs>169</Paragraphs>
  <Slides>46</Slides>
  <Notes>0</Notes>
  <HiddenSlides>0</HiddenSlides>
  <MMClips>0</MMClips>
  <ScaleCrop>false</ScaleCrop>
  <HeadingPairs>
    <vt:vector size="4" baseType="variant">
      <vt:variant>
        <vt:lpstr>Tema</vt:lpstr>
      </vt:variant>
      <vt:variant>
        <vt:i4>1</vt:i4>
      </vt:variant>
      <vt:variant>
        <vt:lpstr>Títulos de slides</vt:lpstr>
      </vt:variant>
      <vt:variant>
        <vt:i4>46</vt:i4>
      </vt:variant>
    </vt:vector>
  </HeadingPairs>
  <TitlesOfParts>
    <vt:vector size="47" baseType="lpstr">
      <vt:lpstr>Mediano</vt:lpstr>
      <vt:lpstr>Literatura Alemã Novelle (2017)  Heinrich von Kleist </vt:lpstr>
      <vt:lpstr>Elemente des novellistischen Erzählens</vt:lpstr>
      <vt:lpstr>Der Rahmen</vt:lpstr>
      <vt:lpstr>Eine „reale“ Begebenheit</vt:lpstr>
      <vt:lpstr>Slide 5</vt:lpstr>
      <vt:lpstr>Der Falke/das Leitmotiv/ das Dingsymbol</vt:lpstr>
      <vt:lpstr>Der Wendepunkt</vt:lpstr>
      <vt:lpstr>HEINRICH VON KLEIST (1777-1811)</vt:lpstr>
      <vt:lpstr>Gattung: Erzählung / Novelle</vt:lpstr>
      <vt:lpstr>Begebenheit/Ereignis</vt:lpstr>
      <vt:lpstr>Slide 11</vt:lpstr>
      <vt:lpstr>Chronist oder Erzähler?</vt:lpstr>
      <vt:lpstr>Unzuverlässiger Erzähler?</vt:lpstr>
      <vt:lpstr>Slide 14</vt:lpstr>
      <vt:lpstr>Slide 15</vt:lpstr>
      <vt:lpstr>Slide 16</vt:lpstr>
      <vt:lpstr>???</vt:lpstr>
      <vt:lpstr>Leitmotiv/Dingsymbol</vt:lpstr>
      <vt:lpstr>Die Rappen</vt:lpstr>
      <vt:lpstr>Die vier Reiter der Apokalypse  Beatus von Osma-Kodex,  (11. Jahrhundert)</vt:lpstr>
      <vt:lpstr>Friesischer Rappe</vt:lpstr>
      <vt:lpstr>Rappen als Objekt der Begierde und Handelsware für die Ritter</vt:lpstr>
      <vt:lpstr>Slide 23</vt:lpstr>
      <vt:lpstr>Slide 24</vt:lpstr>
      <vt:lpstr>Slide 25</vt:lpstr>
      <vt:lpstr>Slide 26</vt:lpstr>
      <vt:lpstr>Slide 27</vt:lpstr>
      <vt:lpstr>Slide 28</vt:lpstr>
      <vt:lpstr>Slide 29</vt:lpstr>
      <vt:lpstr>Slide 30</vt:lpstr>
      <vt:lpstr>Slide 31</vt:lpstr>
      <vt:lpstr>Wendepunkt</vt:lpstr>
      <vt:lpstr>Der Wendepunkt</vt:lpstr>
      <vt:lpstr>Slide 34</vt:lpstr>
      <vt:lpstr>Phantastische Elemente</vt:lpstr>
      <vt:lpstr>Deus ex Machina</vt:lpstr>
      <vt:lpstr>Slide 37</vt:lpstr>
      <vt:lpstr>Weitere Aspekte</vt:lpstr>
      <vt:lpstr>Antagonisten</vt:lpstr>
      <vt:lpstr>Kleists Stil</vt:lpstr>
      <vt:lpstr>Slide 41</vt:lpstr>
      <vt:lpstr>Stauungen der Syntax durch Einschübe;  Drängen und Hemmen der Handlung</vt:lpstr>
      <vt:lpstr>Staffelung der Prädikate / Mimese der vorandrängenden Aktion</vt:lpstr>
      <vt:lpstr>Bibliographie</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Literatura Alemã Novelle (2017)  Heinrich von Kleist</dc:title>
  <dc:creator>Juliana PPerez</dc:creator>
  <cp:lastModifiedBy>Juliana PPerez</cp:lastModifiedBy>
  <cp:revision>33</cp:revision>
  <dcterms:created xsi:type="dcterms:W3CDTF">2017-04-04T19:27:09Z</dcterms:created>
  <dcterms:modified xsi:type="dcterms:W3CDTF">2017-04-21T12:44:20Z</dcterms:modified>
</cp:coreProperties>
</file>