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0644-DDC7-4EC4-8D0A-F1950AAB15AF}" type="datetimeFigureOut">
              <a:rPr lang="pt-BR" smtClean="0"/>
              <a:t>22/11/2019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909D-24C7-472E-B7D6-0469253BD7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0644-DDC7-4EC4-8D0A-F1950AAB15AF}" type="datetimeFigureOut">
              <a:rPr lang="pt-BR" smtClean="0"/>
              <a:t>22/11/2019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909D-24C7-472E-B7D6-0469253BD7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0644-DDC7-4EC4-8D0A-F1950AAB15AF}" type="datetimeFigureOut">
              <a:rPr lang="pt-BR" smtClean="0"/>
              <a:t>22/11/2019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909D-24C7-472E-B7D6-0469253BD7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0644-DDC7-4EC4-8D0A-F1950AAB15AF}" type="datetimeFigureOut">
              <a:rPr lang="pt-BR" smtClean="0"/>
              <a:t>22/11/2019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909D-24C7-472E-B7D6-0469253BD7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0644-DDC7-4EC4-8D0A-F1950AAB15AF}" type="datetimeFigureOut">
              <a:rPr lang="pt-BR" smtClean="0"/>
              <a:t>22/11/2019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909D-24C7-472E-B7D6-0469253BD7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0644-DDC7-4EC4-8D0A-F1950AAB15AF}" type="datetimeFigureOut">
              <a:rPr lang="pt-BR" smtClean="0"/>
              <a:t>22/11/2019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909D-24C7-472E-B7D6-0469253BD7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0644-DDC7-4EC4-8D0A-F1950AAB15AF}" type="datetimeFigureOut">
              <a:rPr lang="pt-BR" smtClean="0"/>
              <a:t>22/11/2019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909D-24C7-472E-B7D6-0469253BD7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0644-DDC7-4EC4-8D0A-F1950AAB15AF}" type="datetimeFigureOut">
              <a:rPr lang="pt-BR" smtClean="0"/>
              <a:t>22/11/2019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909D-24C7-472E-B7D6-0469253BD7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0644-DDC7-4EC4-8D0A-F1950AAB15AF}" type="datetimeFigureOut">
              <a:rPr lang="pt-BR" smtClean="0"/>
              <a:t>22/11/2019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909D-24C7-472E-B7D6-0469253BD7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0644-DDC7-4EC4-8D0A-F1950AAB15AF}" type="datetimeFigureOut">
              <a:rPr lang="pt-BR" smtClean="0"/>
              <a:t>22/11/2019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909D-24C7-472E-B7D6-0469253BD7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0644-DDC7-4EC4-8D0A-F1950AAB15AF}" type="datetimeFigureOut">
              <a:rPr lang="pt-BR" smtClean="0"/>
              <a:t>22/11/2019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909D-24C7-472E-B7D6-0469253BD7C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C0644-DDC7-4EC4-8D0A-F1950AAB15AF}" type="datetimeFigureOut">
              <a:rPr lang="pt-BR" smtClean="0"/>
              <a:t>22/11/2019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C909D-24C7-472E-B7D6-0469253BD7CB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cnae-simples.com.br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Atividade de Precificação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Lucro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Cada agência deve definir margem de lucro desejada</a:t>
            </a:r>
          </a:p>
          <a:p>
            <a:r>
              <a:rPr lang="pt-BR" dirty="0"/>
              <a:t>Se refere ao ganho da PJ e não dos profissionais envolvidos no projeto</a:t>
            </a:r>
          </a:p>
        </p:txBody>
      </p:sp>
    </p:spTree>
    <p:extLst>
      <p:ext uri="{BB962C8B-B14F-4D97-AF65-F5344CB8AC3E}">
        <p14:creationId xmlns:p14="http://schemas.microsoft.com/office/powerpoint/2010/main" val="2273392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Cálculo do valor final da proposta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/>
              <a:t>	</a:t>
            </a:r>
          </a:p>
          <a:p>
            <a:pPr marL="0" indent="0">
              <a:buNone/>
            </a:pPr>
            <a:r>
              <a:rPr lang="pt-BR" dirty="0"/>
              <a:t>	Honorários </a:t>
            </a:r>
          </a:p>
          <a:p>
            <a:pPr marL="0" indent="0">
              <a:buNone/>
            </a:pPr>
            <a:r>
              <a:rPr lang="pt-BR" dirty="0"/>
              <a:t> 	Custos fixos </a:t>
            </a:r>
          </a:p>
          <a:p>
            <a:pPr marL="0" indent="0">
              <a:buNone/>
            </a:pPr>
            <a:r>
              <a:rPr lang="pt-BR" dirty="0"/>
              <a:t>+ 	Impostos relativos ao perfil de agência </a:t>
            </a:r>
          </a:p>
          <a:p>
            <a:pPr marL="0" indent="0">
              <a:buNone/>
            </a:pPr>
            <a:r>
              <a:rPr lang="pt-BR" dirty="0"/>
              <a:t> 	Lucro  </a:t>
            </a:r>
          </a:p>
          <a:p>
            <a:pPr marL="0" indent="0">
              <a:buNone/>
            </a:pPr>
            <a:r>
              <a:rPr lang="pt-BR" dirty="0"/>
              <a:t>	________________ </a:t>
            </a:r>
          </a:p>
          <a:p>
            <a:pPr marL="0" indent="0">
              <a:buNone/>
            </a:pPr>
            <a:r>
              <a:rPr lang="pt-BR" dirty="0"/>
              <a:t>	</a:t>
            </a:r>
          </a:p>
          <a:p>
            <a:pPr marL="0" indent="0">
              <a:buNone/>
            </a:pPr>
            <a:r>
              <a:rPr lang="pt-BR" dirty="0"/>
              <a:t>	Valor da Nota Fiscal a ser emitida </a:t>
            </a:r>
          </a:p>
        </p:txBody>
      </p:sp>
    </p:spTree>
    <p:extLst>
      <p:ext uri="{BB962C8B-B14F-4D97-AF65-F5344CB8AC3E}">
        <p14:creationId xmlns:p14="http://schemas.microsoft.com/office/powerpoint/2010/main" val="345384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BR" sz="4000" dirty="0"/>
              <a:t>Sua agência foi convidada a participar de uma concorrência para elaboração de um programa de comunicação institucional e você precisa apresentar o valor do serviço.</a:t>
            </a:r>
          </a:p>
          <a:p>
            <a:pPr marL="0" indent="0">
              <a:buNone/>
            </a:pPr>
            <a:r>
              <a:rPr lang="pt-BR" sz="4000" dirty="0"/>
              <a:t>Considere que na equipe haverá a participação dos seguintes profissionais:</a:t>
            </a:r>
          </a:p>
          <a:p>
            <a:r>
              <a:rPr lang="pt-BR" dirty="0"/>
              <a:t>1 Diretor da Agência</a:t>
            </a:r>
          </a:p>
          <a:p>
            <a:r>
              <a:rPr lang="pt-BR" dirty="0"/>
              <a:t>1 Gerente de Atendimento</a:t>
            </a:r>
          </a:p>
          <a:p>
            <a:r>
              <a:rPr lang="pt-BR" dirty="0"/>
              <a:t>2 Analistas </a:t>
            </a:r>
            <a:r>
              <a:rPr lang="pt-BR" dirty="0" err="1"/>
              <a:t>Seniors</a:t>
            </a:r>
            <a:endParaRPr lang="pt-BR" dirty="0"/>
          </a:p>
          <a:p>
            <a:r>
              <a:rPr lang="pt-BR" dirty="0"/>
              <a:t>3 Analistas Jr.</a:t>
            </a:r>
          </a:p>
          <a:p>
            <a:r>
              <a:rPr lang="pt-BR" dirty="0"/>
              <a:t>2 Estagiários</a:t>
            </a:r>
          </a:p>
          <a:p>
            <a:pPr marL="0" indent="0">
              <a:buNone/>
            </a:pPr>
            <a:r>
              <a:rPr lang="pt-BR" sz="4000" dirty="0"/>
              <a:t>É importante lembrar:</a:t>
            </a:r>
          </a:p>
          <a:p>
            <a:pPr marL="0" indent="0">
              <a:buNone/>
            </a:pPr>
            <a:r>
              <a:rPr lang="pt-BR" sz="4000" dirty="0"/>
              <a:t>- Na etapa de planejamento participam apenas o diretor e gerente de atendimento.</a:t>
            </a:r>
          </a:p>
          <a:p>
            <a:pPr marL="0" indent="0">
              <a:buNone/>
            </a:pPr>
            <a:r>
              <a:rPr lang="pt-BR" sz="4000" dirty="0"/>
              <a:t>- Na implementação do programa apenas os analistas e estagiários atuam. A implantação do programa terá duração de 12 meses.</a:t>
            </a:r>
          </a:p>
          <a:p>
            <a:endParaRPr lang="pt-BR" sz="4500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Honorários etapa 1: planejamento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pt-BR" dirty="0"/>
              <a:t>Duração</a:t>
            </a:r>
          </a:p>
          <a:p>
            <a:pPr marL="0" indent="0">
              <a:buNone/>
            </a:pPr>
            <a:r>
              <a:rPr lang="pt-BR" dirty="0"/>
              <a:t>1 mês = 22 dias úteis</a:t>
            </a:r>
          </a:p>
          <a:p>
            <a:pPr marL="0" indent="0">
              <a:buNone/>
            </a:pPr>
            <a:r>
              <a:rPr lang="pt-BR" dirty="0"/>
              <a:t>Jornada de 8h diárias de trabalho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Hora-homem da equipe*</a:t>
            </a:r>
          </a:p>
          <a:p>
            <a:pPr marL="0" indent="0">
              <a:buNone/>
            </a:pPr>
            <a:r>
              <a:rPr lang="pt-BR" dirty="0"/>
              <a:t>1 Diretor da Agência: R$523,41</a:t>
            </a:r>
          </a:p>
          <a:p>
            <a:pPr marL="0" indent="0">
              <a:buNone/>
            </a:pPr>
            <a:r>
              <a:rPr lang="pt-BR" dirty="0"/>
              <a:t>1 Gerente de Atendimento: R$373,86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Custo da etapa</a:t>
            </a:r>
          </a:p>
          <a:p>
            <a:pPr marL="0" indent="0">
              <a:buNone/>
            </a:pPr>
            <a:r>
              <a:rPr lang="pt-BR" dirty="0"/>
              <a:t>Diretor: 4.187,28 (diária) x 22 dias = 92.120,00</a:t>
            </a:r>
          </a:p>
          <a:p>
            <a:pPr marL="0" indent="0">
              <a:buNone/>
            </a:pPr>
            <a:r>
              <a:rPr lang="pt-BR" dirty="0"/>
              <a:t>Gerente: 2.990,00 (diária) x 22 dias = 65.799,36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b="1" dirty="0"/>
              <a:t>TOTAL: 157.919,36</a:t>
            </a:r>
          </a:p>
          <a:p>
            <a:pPr marL="0" indent="0" algn="r">
              <a:buNone/>
            </a:pPr>
            <a:r>
              <a:rPr lang="pt-BR" sz="2300" dirty="0"/>
              <a:t>*Valores de Referência: Tabela AMPRO Planejamento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8566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Honorários etapa 2: </a:t>
            </a:r>
            <a:br>
              <a:rPr lang="pt-BR" b="1" dirty="0"/>
            </a:br>
            <a:r>
              <a:rPr lang="pt-BR" b="1" dirty="0"/>
              <a:t>implementação do plano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t-BR" sz="5100" dirty="0"/>
              <a:t>Duração: 12 meses</a:t>
            </a:r>
          </a:p>
          <a:p>
            <a:pPr marL="0" indent="0">
              <a:buNone/>
            </a:pPr>
            <a:endParaRPr lang="pt-BR" sz="5100" dirty="0"/>
          </a:p>
          <a:p>
            <a:r>
              <a:rPr lang="pt-BR" sz="5100" dirty="0"/>
              <a:t>Remuneração da equipe*</a:t>
            </a:r>
          </a:p>
          <a:p>
            <a:pPr marL="0" indent="0">
              <a:buNone/>
            </a:pPr>
            <a:endParaRPr lang="pt-BR" sz="3600" dirty="0"/>
          </a:p>
          <a:p>
            <a:pPr marL="0" indent="0">
              <a:buNone/>
            </a:pPr>
            <a:r>
              <a:rPr lang="pt-BR" sz="3600" dirty="0"/>
              <a:t>Analista </a:t>
            </a:r>
            <a:r>
              <a:rPr lang="pt-BR" sz="3600" dirty="0" err="1"/>
              <a:t>Senior</a:t>
            </a:r>
            <a:r>
              <a:rPr lang="pt-BR" sz="3600" dirty="0"/>
              <a:t>: R$ 6.900 + R$ 1.897,50 (27,5%)** = R$ 8.797,50 (1)</a:t>
            </a:r>
          </a:p>
          <a:p>
            <a:pPr marL="0" indent="0">
              <a:buNone/>
            </a:pPr>
            <a:endParaRPr lang="pt-BR" sz="3600" dirty="0"/>
          </a:p>
          <a:p>
            <a:pPr marL="0" indent="0">
              <a:buNone/>
            </a:pPr>
            <a:r>
              <a:rPr lang="pt-BR" sz="3600" dirty="0"/>
              <a:t>Analista Jr.: R$ 3.660 + R$ 1.006,50 (27,5%)** = R$ 4.666,50</a:t>
            </a:r>
          </a:p>
          <a:p>
            <a:pPr marL="0" indent="0">
              <a:buNone/>
            </a:pPr>
            <a:endParaRPr lang="pt-BR" sz="3600" dirty="0"/>
          </a:p>
          <a:p>
            <a:pPr marL="0" indent="0">
              <a:buNone/>
            </a:pPr>
            <a:r>
              <a:rPr lang="pt-BR" sz="3600" dirty="0"/>
              <a:t>Estagiário: R$ 1.300 + R$ 357,50 (27,5%)** = R$ 1.657,50</a:t>
            </a:r>
          </a:p>
          <a:p>
            <a:pPr marL="0" indent="0">
              <a:buNone/>
            </a:pPr>
            <a:endParaRPr lang="pt-BR" sz="4400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pPr marL="0" indent="0">
              <a:buNone/>
            </a:pPr>
            <a:r>
              <a:rPr lang="pt-BR" sz="2500" dirty="0"/>
              <a:t>*Valores de Referência: Pesquisa Salarial </a:t>
            </a:r>
            <a:r>
              <a:rPr lang="pt-BR" sz="2500" dirty="0" err="1"/>
              <a:t>Aberje</a:t>
            </a:r>
            <a:r>
              <a:rPr lang="pt-BR" sz="2500" dirty="0"/>
              <a:t> com 13 salários e 220h/mês de trabalho </a:t>
            </a:r>
          </a:p>
          <a:p>
            <a:pPr marL="0" indent="0">
              <a:buNone/>
            </a:pPr>
            <a:r>
              <a:rPr lang="pt-BR" sz="2500" dirty="0"/>
              <a:t>** Inflação acumulada de 2015 a 2019</a:t>
            </a:r>
          </a:p>
          <a:p>
            <a:pPr marL="0" indent="0">
              <a:buNone/>
            </a:pPr>
            <a:r>
              <a:rPr lang="pt-BR" sz="2500" dirty="0"/>
              <a:t>(1) Para encontrar o valor da hora de trabalho, divida o salário por 220h</a:t>
            </a:r>
          </a:p>
        </p:txBody>
      </p:sp>
    </p:spTree>
    <p:extLst>
      <p:ext uri="{BB962C8B-B14F-4D97-AF65-F5344CB8AC3E}">
        <p14:creationId xmlns:p14="http://schemas.microsoft.com/office/powerpoint/2010/main" val="2281585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Honorários etapa 2: </a:t>
            </a:r>
            <a:br>
              <a:rPr lang="pt-BR" b="1" dirty="0"/>
            </a:br>
            <a:r>
              <a:rPr lang="pt-BR" b="1" dirty="0"/>
              <a:t>implementação do plano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 fontScale="40000" lnSpcReduction="20000"/>
          </a:bodyPr>
          <a:lstStyle/>
          <a:p>
            <a:r>
              <a:rPr lang="pt-BR" sz="7400" dirty="0"/>
              <a:t>Duração: 12 meses</a:t>
            </a:r>
          </a:p>
          <a:p>
            <a:pPr marL="0" indent="0">
              <a:buNone/>
            </a:pPr>
            <a:endParaRPr lang="pt-BR" sz="7400" dirty="0"/>
          </a:p>
          <a:p>
            <a:r>
              <a:rPr lang="pt-BR" sz="7400" dirty="0"/>
              <a:t>Custo da etapa</a:t>
            </a:r>
          </a:p>
          <a:p>
            <a:pPr marL="0" indent="0">
              <a:buNone/>
            </a:pPr>
            <a:endParaRPr lang="pt-BR" sz="4400" dirty="0"/>
          </a:p>
          <a:p>
            <a:pPr marL="0" indent="0">
              <a:buNone/>
            </a:pPr>
            <a:r>
              <a:rPr lang="pt-BR" sz="5500" dirty="0"/>
              <a:t>2 Analistas </a:t>
            </a:r>
            <a:r>
              <a:rPr lang="pt-BR" sz="5500" dirty="0" err="1"/>
              <a:t>Seniors</a:t>
            </a:r>
            <a:r>
              <a:rPr lang="pt-BR" sz="5500" dirty="0"/>
              <a:t> </a:t>
            </a:r>
          </a:p>
          <a:p>
            <a:pPr marL="0" indent="0">
              <a:buNone/>
            </a:pPr>
            <a:r>
              <a:rPr lang="pt-BR" sz="5500" dirty="0"/>
              <a:t>R$ 8.797,50 x 12 = R$ 105.570,00 X 2 = R$ 211.140,00</a:t>
            </a:r>
          </a:p>
          <a:p>
            <a:pPr marL="0" indent="0">
              <a:buNone/>
            </a:pPr>
            <a:endParaRPr lang="pt-BR" sz="5500" dirty="0"/>
          </a:p>
          <a:p>
            <a:pPr marL="0" indent="0">
              <a:buNone/>
            </a:pPr>
            <a:r>
              <a:rPr lang="pt-BR" sz="5500" dirty="0"/>
              <a:t>3 Analistas Jr.</a:t>
            </a:r>
          </a:p>
          <a:p>
            <a:pPr marL="0" indent="0">
              <a:buNone/>
            </a:pPr>
            <a:r>
              <a:rPr lang="pt-BR" sz="5500" dirty="0"/>
              <a:t>R$ 4.666,50 x 12 = R$ 55.998,00 x 3 = R$ 167.994,00</a:t>
            </a:r>
          </a:p>
          <a:p>
            <a:pPr marL="0" indent="0">
              <a:buNone/>
            </a:pPr>
            <a:endParaRPr lang="pt-BR" sz="5500" dirty="0"/>
          </a:p>
          <a:p>
            <a:pPr marL="0" indent="0">
              <a:buNone/>
            </a:pPr>
            <a:r>
              <a:rPr lang="pt-BR" sz="5500" dirty="0"/>
              <a:t>2 Estagiários </a:t>
            </a:r>
          </a:p>
          <a:p>
            <a:pPr marL="0" indent="0">
              <a:buNone/>
            </a:pPr>
            <a:r>
              <a:rPr lang="pt-BR" sz="5500" dirty="0"/>
              <a:t>R$ 1.657,50 x 12 = 19.890,00 x 2 = R$ 39.780,00</a:t>
            </a:r>
          </a:p>
          <a:p>
            <a:pPr marL="0" indent="0">
              <a:buNone/>
            </a:pPr>
            <a:endParaRPr lang="pt-BR" sz="4400" dirty="0"/>
          </a:p>
          <a:p>
            <a:pPr marL="0" indent="0">
              <a:buNone/>
            </a:pPr>
            <a:r>
              <a:rPr lang="pt-BR" sz="5500" b="1" dirty="0"/>
              <a:t>TOTAL: R$ 418.914,00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4167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HONORÁRIOS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4400" y="1916832"/>
            <a:ext cx="7715200" cy="3744416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		Etapa 1:   157.919,36</a:t>
            </a:r>
          </a:p>
          <a:p>
            <a:pPr marL="0" indent="0">
              <a:buNone/>
            </a:pPr>
            <a:r>
              <a:rPr lang="pt-BR" dirty="0"/>
              <a:t>	+	Etapa 2:   418.914,00 </a:t>
            </a:r>
          </a:p>
          <a:p>
            <a:pPr marL="0" indent="0">
              <a:buNone/>
            </a:pPr>
            <a:r>
              <a:rPr lang="pt-BR" dirty="0"/>
              <a:t>			______________</a:t>
            </a:r>
          </a:p>
          <a:p>
            <a:pPr marL="0" indent="0">
              <a:buNone/>
            </a:pPr>
            <a:r>
              <a:rPr lang="pt-BR" dirty="0"/>
              <a:t>		TOTAL:    576.833,36</a:t>
            </a:r>
          </a:p>
        </p:txBody>
      </p:sp>
    </p:spTree>
    <p:extLst>
      <p:ext uri="{BB962C8B-B14F-4D97-AF65-F5344CB8AC3E}">
        <p14:creationId xmlns:p14="http://schemas.microsoft.com/office/powerpoint/2010/main" val="2058161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Custos Fixos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Cada agência deve definir os seus custos fixos</a:t>
            </a:r>
          </a:p>
          <a:p>
            <a:r>
              <a:rPr lang="pt-BR" dirty="0"/>
              <a:t>Sugere-se verificar lista relativa a este item na planilha SEBRAE para formação de preço</a:t>
            </a:r>
          </a:p>
          <a:p>
            <a:r>
              <a:rPr lang="pt-BR" dirty="0"/>
              <a:t>Agências com vários projetos podem ratear os custos fixos o que minimiza o impacto deste item no cálculo do valor da proposta</a:t>
            </a:r>
          </a:p>
        </p:txBody>
      </p:sp>
    </p:spTree>
    <p:extLst>
      <p:ext uri="{BB962C8B-B14F-4D97-AF65-F5344CB8AC3E}">
        <p14:creationId xmlns:p14="http://schemas.microsoft.com/office/powerpoint/2010/main" val="1416305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Taxas e impostos*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Os impostos são pagos de acordo com o tipo de serviço prestado pela agência</a:t>
            </a:r>
          </a:p>
          <a:p>
            <a:r>
              <a:rPr lang="pt-BR" dirty="0"/>
              <a:t>Alguns serviços podem ser cadastrados no Simples Nacional, pagando alíquota de 6%, por exemplo:</a:t>
            </a:r>
          </a:p>
          <a:p>
            <a:pPr lvl="1"/>
            <a:r>
              <a:rPr lang="pt-BR" dirty="0"/>
              <a:t>Organização, produção e promoção de eventos</a:t>
            </a:r>
          </a:p>
          <a:p>
            <a:pPr lvl="1"/>
            <a:r>
              <a:rPr lang="pt-BR" dirty="0"/>
              <a:t>Edição de revistas</a:t>
            </a:r>
          </a:p>
          <a:p>
            <a:pPr lvl="1"/>
            <a:endParaRPr lang="pt-BR" dirty="0"/>
          </a:p>
          <a:p>
            <a:r>
              <a:rPr lang="pt-BR" dirty="0"/>
              <a:t>Outras atividades pagam alíquota** de 16,93%, como:</a:t>
            </a:r>
          </a:p>
          <a:p>
            <a:pPr lvl="1"/>
            <a:r>
              <a:rPr lang="pt-BR" dirty="0"/>
              <a:t>Assessoria de Imprensa</a:t>
            </a:r>
          </a:p>
          <a:p>
            <a:pPr lvl="1"/>
            <a:r>
              <a:rPr lang="pt-BR" dirty="0"/>
              <a:t>Pesquisa de Mercado e Opinião Pública</a:t>
            </a:r>
          </a:p>
          <a:p>
            <a:pPr lvl="1"/>
            <a:r>
              <a:rPr lang="pt-BR" dirty="0"/>
              <a:t>Consultoria em Relações Públicas</a:t>
            </a:r>
          </a:p>
          <a:p>
            <a:pPr lvl="1"/>
            <a:r>
              <a:rPr lang="pt-BR" dirty="0"/>
              <a:t>Consultoria em Comunicação</a:t>
            </a:r>
          </a:p>
          <a:p>
            <a:pPr lvl="1"/>
            <a:endParaRPr lang="pt-BR" dirty="0"/>
          </a:p>
          <a:p>
            <a:pPr marL="457200" lvl="1" indent="0" algn="r">
              <a:buNone/>
            </a:pPr>
            <a:r>
              <a:rPr lang="pt-BR" sz="2300" dirty="0"/>
              <a:t>*Na planilha SEBRAE identificados como custos de comercialização</a:t>
            </a:r>
          </a:p>
          <a:p>
            <a:pPr marL="457200" lvl="1" indent="0" algn="r">
              <a:buNone/>
            </a:pPr>
            <a:r>
              <a:rPr lang="pt-BR" sz="2300" dirty="0"/>
              <a:t>** Para saber a alíquota a ser recolhida, consulte </a:t>
            </a:r>
            <a:r>
              <a:rPr lang="pt-BR" sz="2300" dirty="0">
                <a:hlinkClick r:id="rId2"/>
              </a:rPr>
              <a:t>http://cnae-simples.com.br/</a:t>
            </a:r>
            <a:r>
              <a:rPr lang="pt-BR" sz="23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61752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Impostos a recolher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6557008"/>
              </p:ext>
            </p:extLst>
          </p:nvPr>
        </p:nvGraphicFramePr>
        <p:xfrm>
          <a:off x="571500" y="2348880"/>
          <a:ext cx="8001000" cy="2494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9999">
                <a:tc>
                  <a:txBody>
                    <a:bodyPr/>
                    <a:lstStyle/>
                    <a:p>
                      <a:r>
                        <a:rPr lang="pt-BR" sz="1800" dirty="0"/>
                        <a:t>IMPOSTO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PERIODICIDADE DE RECOLHIMENTO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VALOR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3">
                <a:tc>
                  <a:txBody>
                    <a:bodyPr/>
                    <a:lstStyle/>
                    <a:p>
                      <a:r>
                        <a:rPr lang="pt-BR" sz="1800" dirty="0"/>
                        <a:t>PIS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MENSAL</a:t>
                      </a:r>
                      <a:r>
                        <a:rPr lang="pt-BR" sz="1800" baseline="0" dirty="0"/>
                        <a:t> </a:t>
                      </a:r>
                      <a:endParaRPr lang="pt-BR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0,65%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3">
                <a:tc>
                  <a:txBody>
                    <a:bodyPr/>
                    <a:lstStyle/>
                    <a:p>
                      <a:r>
                        <a:rPr lang="pt-BR" sz="1800" dirty="0"/>
                        <a:t>COFINS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MENSAL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3%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3">
                <a:tc>
                  <a:txBody>
                    <a:bodyPr/>
                    <a:lstStyle/>
                    <a:p>
                      <a:r>
                        <a:rPr lang="pt-BR" sz="1800" dirty="0"/>
                        <a:t>IRPJ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TRIMESTRAL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5%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3">
                <a:tc>
                  <a:txBody>
                    <a:bodyPr/>
                    <a:lstStyle/>
                    <a:p>
                      <a:r>
                        <a:rPr lang="pt-BR" sz="1800" dirty="0"/>
                        <a:t>CSLL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TRIMESTRAL 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3%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3">
                <a:tc>
                  <a:txBody>
                    <a:bodyPr/>
                    <a:lstStyle/>
                    <a:p>
                      <a:r>
                        <a:rPr lang="pt-BR" sz="1800" dirty="0"/>
                        <a:t>ISS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MENSAL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5%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7717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605</Words>
  <Application>Microsoft Office PowerPoint</Application>
  <PresentationFormat>Apresentação na tela (4:3)</PresentationFormat>
  <Paragraphs>111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do Office</vt:lpstr>
      <vt:lpstr>Atividade de Precificação</vt:lpstr>
      <vt:lpstr>Apresentação do PowerPoint</vt:lpstr>
      <vt:lpstr>Honorários etapa 1: planejamento</vt:lpstr>
      <vt:lpstr>Honorários etapa 2:  implementação do plano</vt:lpstr>
      <vt:lpstr>Honorários etapa 2:  implementação do plano</vt:lpstr>
      <vt:lpstr>HONORÁRIOS</vt:lpstr>
      <vt:lpstr>Custos Fixos</vt:lpstr>
      <vt:lpstr>Taxas e impostos*</vt:lpstr>
      <vt:lpstr>Impostos a recolher</vt:lpstr>
      <vt:lpstr>Lucro</vt:lpstr>
      <vt:lpstr>Cálculo do valor final da proposta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aluno22</dc:creator>
  <cp:lastModifiedBy>Convidado</cp:lastModifiedBy>
  <cp:revision>16</cp:revision>
  <dcterms:created xsi:type="dcterms:W3CDTF">2017-10-27T12:44:21Z</dcterms:created>
  <dcterms:modified xsi:type="dcterms:W3CDTF">2019-11-22T12:54:07Z</dcterms:modified>
</cp:coreProperties>
</file>