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4"/>
  </p:notesMasterIdLst>
  <p:sldIdLst>
    <p:sldId id="261" r:id="rId2"/>
    <p:sldId id="262" r:id="rId3"/>
    <p:sldId id="334" r:id="rId4"/>
    <p:sldId id="335" r:id="rId5"/>
    <p:sldId id="303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5" r:id="rId15"/>
    <p:sldId id="346" r:id="rId16"/>
    <p:sldId id="347" r:id="rId17"/>
    <p:sldId id="349" r:id="rId18"/>
    <p:sldId id="348" r:id="rId19"/>
    <p:sldId id="263" r:id="rId20"/>
    <p:sldId id="351" r:id="rId21"/>
    <p:sldId id="353" r:id="rId22"/>
    <p:sldId id="355" r:id="rId23"/>
    <p:sldId id="352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365" r:id="rId32"/>
    <p:sldId id="36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4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E383-88FF-44F1-A406-07878A2EF5C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850BF-138B-4AE8-BE5C-1C3D25DB0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9AAC68-4EB6-4F89-A914-6B0B85D36D8F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6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1C76-835C-4A0B-9AFD-CB80DE971937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9CC-1188-4DBB-88E3-E7E20EFB6EE2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3587-79FB-4E32-9428-95194CA7A5F9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6F87-F95E-492A-9A8C-528D21725639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59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0A54-693B-4F02-A143-F2EF2DB01C24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7B42-C5A9-416C-9D7D-D4D115154AE6}" type="datetime1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A36D-59BD-4B68-9212-13B3E2F7BA6E}" type="datetime1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3D43-0C94-45B4-B23B-751DED31DD8D}" type="datetime1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4B16-4514-4039-A160-D4CC2E7D1C79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9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D21-DADE-4D0B-80BB-13A50C70EC24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D363697-7F4E-4F09-958B-BAF195DD3B40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46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png"/><Relationship Id="rId3" Type="http://schemas.openxmlformats.org/officeDocument/2006/relationships/image" Target="../media/image500.png"/><Relationship Id="rId7" Type="http://schemas.openxmlformats.org/officeDocument/2006/relationships/image" Target="../media/image55.png"/><Relationship Id="rId12" Type="http://schemas.openxmlformats.org/officeDocument/2006/relationships/image" Target="../media/image14.png"/><Relationship Id="rId2" Type="http://schemas.openxmlformats.org/officeDocument/2006/relationships/image" Target="../media/image1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13.png"/><Relationship Id="rId15" Type="http://schemas.openxmlformats.org/officeDocument/2006/relationships/image" Target="../media/image22.png"/><Relationship Id="rId10" Type="http://schemas.openxmlformats.org/officeDocument/2006/relationships/image" Target="../media/image12.png"/><Relationship Id="rId4" Type="http://schemas.openxmlformats.org/officeDocument/2006/relationships/image" Target="../media/image510.png"/><Relationship Id="rId9" Type="http://schemas.openxmlformats.org/officeDocument/2006/relationships/image" Target="../media/image10.png"/><Relationship Id="rId1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00.png"/><Relationship Id="rId7" Type="http://schemas.openxmlformats.org/officeDocument/2006/relationships/image" Target="../media/image5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0" Type="http://schemas.openxmlformats.org/officeDocument/2006/relationships/image" Target="../media/image12.png"/><Relationship Id="rId4" Type="http://schemas.openxmlformats.org/officeDocument/2006/relationships/image" Target="../media/image510.png"/><Relationship Id="rId9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00.png"/><Relationship Id="rId7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0" Type="http://schemas.openxmlformats.org/officeDocument/2006/relationships/image" Target="../media/image12.png"/><Relationship Id="rId4" Type="http://schemas.openxmlformats.org/officeDocument/2006/relationships/image" Target="../media/image510.png"/><Relationship Id="rId9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1.png"/><Relationship Id="rId7" Type="http://schemas.openxmlformats.org/officeDocument/2006/relationships/image" Target="../media/image4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1.png"/><Relationship Id="rId10" Type="http://schemas.openxmlformats.org/officeDocument/2006/relationships/image" Target="../media/image56.png"/><Relationship Id="rId4" Type="http://schemas.openxmlformats.org/officeDocument/2006/relationships/image" Target="../media/image40.png"/><Relationship Id="rId9" Type="http://schemas.openxmlformats.org/officeDocument/2006/relationships/image" Target="../media/image4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31.png"/><Relationship Id="rId7" Type="http://schemas.openxmlformats.org/officeDocument/2006/relationships/image" Target="../media/image6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1.png"/><Relationship Id="rId4" Type="http://schemas.openxmlformats.org/officeDocument/2006/relationships/image" Target="../media/image5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1.png"/><Relationship Id="rId7" Type="http://schemas.openxmlformats.org/officeDocument/2006/relationships/image" Target="../media/image6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59.png"/><Relationship Id="rId10" Type="http://schemas.openxmlformats.org/officeDocument/2006/relationships/image" Target="../media/image65.png"/><Relationship Id="rId4" Type="http://schemas.openxmlformats.org/officeDocument/2006/relationships/image" Target="../media/image58.png"/><Relationship Id="rId9" Type="http://schemas.openxmlformats.org/officeDocument/2006/relationships/image" Target="../media/image6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10.png"/><Relationship Id="rId7" Type="http://schemas.openxmlformats.org/officeDocument/2006/relationships/image" Target="../media/image55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00.png"/><Relationship Id="rId7" Type="http://schemas.openxmlformats.org/officeDocument/2006/relationships/image" Target="../media/image55.png"/><Relationship Id="rId12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4" Type="http://schemas.openxmlformats.org/officeDocument/2006/relationships/image" Target="../media/image510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500.png"/><Relationship Id="rId7" Type="http://schemas.openxmlformats.org/officeDocument/2006/relationships/image" Target="../media/image55.png"/><Relationship Id="rId12" Type="http://schemas.openxmlformats.org/officeDocument/2006/relationships/image" Target="../media/image14.png"/><Relationship Id="rId2" Type="http://schemas.openxmlformats.org/officeDocument/2006/relationships/image" Target="../media/image11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13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510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339B-E894-44DC-B787-9A26F3CE8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Heckscher-</a:t>
            </a:r>
            <a:r>
              <a:rPr lang="en-US" dirty="0" err="1"/>
              <a:t>ohlin</a:t>
            </a:r>
            <a:r>
              <a:rPr lang="en-US" dirty="0"/>
              <a:t> model – Part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67B10-0890-414A-AF66-1D575F159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Econ 490</a:t>
            </a:r>
          </a:p>
          <a:p>
            <a:r>
              <a:rPr lang="en-US" dirty="0"/>
              <a:t>International Economics</a:t>
            </a:r>
          </a:p>
          <a:p>
            <a:r>
              <a:rPr lang="en-US" dirty="0"/>
              <a:t>UIUC, Fall 2019</a:t>
            </a:r>
          </a:p>
          <a:p>
            <a:r>
              <a:rPr lang="en-US" dirty="0"/>
              <a:t>Mauro Rodrigues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AC60A-5E97-4C95-9E46-2F78E1EC0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45BBA4-AD32-4AA0-9B04-05C54622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Rybczynski effect</a:t>
            </a:r>
            <a:br>
              <a:rPr lang="pt-BR" dirty="0"/>
            </a:br>
            <a:r>
              <a:rPr lang="pt-BR" sz="3000" cap="none" dirty="0"/>
              <a:t>Increase in labor endowment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Sector 1 (labor intensive) expands</a:t>
            </a:r>
          </a:p>
          <a:p>
            <a:pPr lvl="2"/>
            <a:r>
              <a:rPr lang="en-US" sz="2000" dirty="0"/>
              <a:t>Gets all extra labor and some capital and labor from sector 2</a:t>
            </a:r>
          </a:p>
          <a:p>
            <a:pPr lvl="1"/>
            <a:r>
              <a:rPr lang="en-US" sz="2400" dirty="0"/>
              <a:t>Sector 2 (capital intensive) shrinks</a:t>
            </a:r>
          </a:p>
          <a:p>
            <a:pPr lvl="1"/>
            <a:r>
              <a:rPr lang="en-US" sz="2400" dirty="0"/>
              <a:t>Capital-labor ratios and factor prices remain constant</a:t>
            </a:r>
          </a:p>
          <a:p>
            <a:pPr lvl="2"/>
            <a:r>
              <a:rPr lang="en-US" sz="2000" dirty="0"/>
              <a:t>Possible because sector 1 becomes bigger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to 48">
            <a:extLst>
              <a:ext uri="{FF2B5EF4-FFF2-40B4-BE49-F238E27FC236}">
                <a16:creationId xmlns:a16="http://schemas.microsoft.com/office/drawing/2014/main" id="{3F943C81-C858-4598-90E9-5084A5EC6845}"/>
              </a:ext>
            </a:extLst>
          </p:cNvPr>
          <p:cNvCxnSpPr>
            <a:cxnSpLocks/>
          </p:cNvCxnSpPr>
          <p:nvPr/>
        </p:nvCxnSpPr>
        <p:spPr>
          <a:xfrm flipV="1">
            <a:off x="4883599" y="1776659"/>
            <a:ext cx="1072444" cy="2479301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43">
            <a:extLst>
              <a:ext uri="{FF2B5EF4-FFF2-40B4-BE49-F238E27FC236}">
                <a16:creationId xmlns:a16="http://schemas.microsoft.com/office/drawing/2014/main" id="{CAE29885-F3D8-453A-9225-7F28FF347461}"/>
              </a:ext>
            </a:extLst>
          </p:cNvPr>
          <p:cNvCxnSpPr>
            <a:cxnSpLocks/>
          </p:cNvCxnSpPr>
          <p:nvPr/>
        </p:nvCxnSpPr>
        <p:spPr>
          <a:xfrm flipV="1">
            <a:off x="2805998" y="1827981"/>
            <a:ext cx="3290002" cy="155804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0EFD07-A57B-4E08-B388-95C9AA5E577B}"/>
                  </a:ext>
                </a:extLst>
              </p:cNvPr>
              <p:cNvSpPr/>
              <p:nvPr/>
            </p:nvSpPr>
            <p:spPr>
              <a:xfrm>
                <a:off x="5888023" y="2226860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0EFD07-A57B-4E08-B388-95C9AA5E5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023" y="2226860"/>
                <a:ext cx="904350" cy="307777"/>
              </a:xfrm>
              <a:prstGeom prst="rect">
                <a:avLst/>
              </a:prstGeom>
              <a:blipFill>
                <a:blip r:embed="rId2"/>
                <a:stretch>
                  <a:fillRect l="-2027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Conector reto 43">
            <a:extLst>
              <a:ext uri="{FF2B5EF4-FFF2-40B4-BE49-F238E27FC236}">
                <a16:creationId xmlns:a16="http://schemas.microsoft.com/office/drawing/2014/main" id="{51ECD95A-5BD0-48B2-BC58-5A2F61E07A5A}"/>
              </a:ext>
            </a:extLst>
          </p:cNvPr>
          <p:cNvCxnSpPr>
            <a:cxnSpLocks/>
          </p:cNvCxnSpPr>
          <p:nvPr/>
        </p:nvCxnSpPr>
        <p:spPr>
          <a:xfrm flipV="1">
            <a:off x="2666334" y="2025234"/>
            <a:ext cx="3888845" cy="184163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48">
            <a:extLst>
              <a:ext uri="{FF2B5EF4-FFF2-40B4-BE49-F238E27FC236}">
                <a16:creationId xmlns:a16="http://schemas.microsoft.com/office/drawing/2014/main" id="{854D9473-781E-4D54-9FF2-5110EED38B61}"/>
              </a:ext>
            </a:extLst>
          </p:cNvPr>
          <p:cNvCxnSpPr>
            <a:cxnSpLocks/>
          </p:cNvCxnSpPr>
          <p:nvPr/>
        </p:nvCxnSpPr>
        <p:spPr>
          <a:xfrm flipV="1">
            <a:off x="5054211" y="1863246"/>
            <a:ext cx="1069206" cy="2471816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V="1">
            <a:off x="2549562" y="3080754"/>
            <a:ext cx="4648226" cy="2201256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cxnSpLocks/>
          </p:cNvCxnSpPr>
          <p:nvPr/>
        </p:nvCxnSpPr>
        <p:spPr>
          <a:xfrm flipV="1">
            <a:off x="2555033" y="1759368"/>
            <a:ext cx="1519984" cy="3513934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644538" y="265900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4227455" y="444679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5</a:t>
            </a:r>
          </a:p>
          <a:p>
            <a:pPr algn="ctr"/>
            <a:r>
              <a:rPr lang="en-US" dirty="0"/>
              <a:t>Increase in capital endowment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14286" r="-142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/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blipFill>
                <a:blip r:embed="rId4"/>
                <a:stretch>
                  <a:fillRect l="-6977" r="-232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A2BB01C8-EF8F-45A4-B06D-E6E51DBBE5CD}"/>
              </a:ext>
            </a:extLst>
          </p:cNvPr>
          <p:cNvSpPr txBox="1"/>
          <p:nvPr/>
        </p:nvSpPr>
        <p:spPr>
          <a:xfrm>
            <a:off x="8184460" y="2154301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1</a:t>
            </a:r>
          </a:p>
          <a:p>
            <a:r>
              <a:rPr lang="en-US" dirty="0"/>
              <a:t>(labor intensive)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3EAD934-D86E-4157-9510-8308F45E8CA9}"/>
              </a:ext>
            </a:extLst>
          </p:cNvPr>
          <p:cNvCxnSpPr>
            <a:cxnSpLocks/>
          </p:cNvCxnSpPr>
          <p:nvPr/>
        </p:nvCxnSpPr>
        <p:spPr>
          <a:xfrm flipH="1">
            <a:off x="7614937" y="2466211"/>
            <a:ext cx="620416" cy="46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A0B2735-5C7A-42DE-A5BF-09AB7A38FEAF}"/>
              </a:ext>
            </a:extLst>
          </p:cNvPr>
          <p:cNvSpPr txBox="1"/>
          <p:nvPr/>
        </p:nvSpPr>
        <p:spPr>
          <a:xfrm>
            <a:off x="4978566" y="1120925"/>
            <a:ext cx="2354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2</a:t>
            </a:r>
          </a:p>
          <a:p>
            <a:r>
              <a:rPr lang="en-US" dirty="0"/>
              <a:t>(capital intensive)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22D5FF-87D3-4FDD-B5C3-47003FC9931B}"/>
              </a:ext>
            </a:extLst>
          </p:cNvPr>
          <p:cNvCxnSpPr>
            <a:cxnSpLocks/>
          </p:cNvCxnSpPr>
          <p:nvPr/>
        </p:nvCxnSpPr>
        <p:spPr>
          <a:xfrm flipH="1">
            <a:off x="4554830" y="1584223"/>
            <a:ext cx="465917" cy="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/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blipFill>
                <a:blip r:embed="rId6"/>
                <a:stretch>
                  <a:fillRect l="-18750" r="-416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/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blipFill>
                <a:blip r:embed="rId7"/>
                <a:stretch>
                  <a:fillRect l="-18367" r="-408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/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  <a:blipFill>
                <a:blip r:embed="rId8"/>
                <a:stretch>
                  <a:fillRect l="-2027" t="-1961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/>
              <p:nvPr/>
            </p:nvSpPr>
            <p:spPr>
              <a:xfrm>
                <a:off x="3658100" y="2509368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100" y="2509368"/>
                <a:ext cx="904350" cy="307777"/>
              </a:xfrm>
              <a:prstGeom prst="rect">
                <a:avLst/>
              </a:prstGeom>
              <a:blipFill>
                <a:blip r:embed="rId9"/>
                <a:stretch>
                  <a:fillRect l="-2027" t="-2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/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Elipse 35">
            <a:extLst>
              <a:ext uri="{FF2B5EF4-FFF2-40B4-BE49-F238E27FC236}">
                <a16:creationId xmlns:a16="http://schemas.microsoft.com/office/drawing/2014/main" id="{6AE99B83-D0AF-49B8-9AD0-47F0FA401721}"/>
              </a:ext>
            </a:extLst>
          </p:cNvPr>
          <p:cNvSpPr/>
          <p:nvPr/>
        </p:nvSpPr>
        <p:spPr>
          <a:xfrm>
            <a:off x="5888023" y="2307259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Elipse 35">
            <a:extLst>
              <a:ext uri="{FF2B5EF4-FFF2-40B4-BE49-F238E27FC236}">
                <a16:creationId xmlns:a16="http://schemas.microsoft.com/office/drawing/2014/main" id="{DA4FBD87-897E-4112-8F2D-3F9103C17B44}"/>
              </a:ext>
            </a:extLst>
          </p:cNvPr>
          <p:cNvSpPr/>
          <p:nvPr/>
        </p:nvSpPr>
        <p:spPr>
          <a:xfrm>
            <a:off x="5154477" y="4003448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F1F00CB-266B-4C36-96DA-2CC78D44EF9F}"/>
                  </a:ext>
                </a:extLst>
              </p:cNvPr>
              <p:cNvSpPr/>
              <p:nvPr/>
            </p:nvSpPr>
            <p:spPr>
              <a:xfrm>
                <a:off x="5141635" y="4013956"/>
                <a:ext cx="15925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F1F00CB-266B-4C36-96DA-2CC78D44E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35" y="4013956"/>
                <a:ext cx="1592528" cy="307777"/>
              </a:xfrm>
              <a:prstGeom prst="rect">
                <a:avLst/>
              </a:prstGeom>
              <a:blipFill>
                <a:blip r:embed="rId11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84ECDC0-6351-42B4-805B-1D19EEFE8D58}"/>
                  </a:ext>
                </a:extLst>
              </p:cNvPr>
              <p:cNvSpPr/>
              <p:nvPr/>
            </p:nvSpPr>
            <p:spPr>
              <a:xfrm>
                <a:off x="3254318" y="3493907"/>
                <a:ext cx="15925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84ECDC0-6351-42B4-805B-1D19EEFE8D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318" y="3493907"/>
                <a:ext cx="1592528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Elipse 35">
            <a:extLst>
              <a:ext uri="{FF2B5EF4-FFF2-40B4-BE49-F238E27FC236}">
                <a16:creationId xmlns:a16="http://schemas.microsoft.com/office/drawing/2014/main" id="{CFD09845-5309-4FB8-953B-6DC7915F3CFB}"/>
              </a:ext>
            </a:extLst>
          </p:cNvPr>
          <p:cNvSpPr/>
          <p:nvPr/>
        </p:nvSpPr>
        <p:spPr>
          <a:xfrm>
            <a:off x="3265149" y="3555867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59F77A9-2C25-4BB5-9E16-3632396A6DCF}"/>
                  </a:ext>
                </a:extLst>
              </p:cNvPr>
              <p:cNvSpPr/>
              <p:nvPr/>
            </p:nvSpPr>
            <p:spPr>
              <a:xfrm>
                <a:off x="5870836" y="1746932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′)</m:t>
                    </m:r>
                  </m:oMath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59F77A9-2C25-4BB5-9E16-3632396A6D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836" y="1746932"/>
                <a:ext cx="904350" cy="307777"/>
              </a:xfrm>
              <a:prstGeom prst="rect">
                <a:avLst/>
              </a:prstGeom>
              <a:blipFill>
                <a:blip r:embed="rId13"/>
                <a:stretch>
                  <a:fillRect l="-2027" t="-2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lipse 35">
            <a:extLst>
              <a:ext uri="{FF2B5EF4-FFF2-40B4-BE49-F238E27FC236}">
                <a16:creationId xmlns:a16="http://schemas.microsoft.com/office/drawing/2014/main" id="{18003856-73F9-4201-8D15-87486A736649}"/>
              </a:ext>
            </a:extLst>
          </p:cNvPr>
          <p:cNvSpPr/>
          <p:nvPr/>
        </p:nvSpPr>
        <p:spPr>
          <a:xfrm>
            <a:off x="5870836" y="1887709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454DA4E-514F-40C7-A711-D14BB59CCC10}"/>
              </a:ext>
            </a:extLst>
          </p:cNvPr>
          <p:cNvCxnSpPr>
            <a:cxnSpLocks/>
          </p:cNvCxnSpPr>
          <p:nvPr/>
        </p:nvCxnSpPr>
        <p:spPr>
          <a:xfrm flipV="1">
            <a:off x="5880312" y="2008456"/>
            <a:ext cx="0" cy="248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F342FF3-5ABD-47FA-B09B-036BA9AA08FE}"/>
                  </a:ext>
                </a:extLst>
              </p:cNvPr>
              <p:cNvSpPr/>
              <p:nvPr/>
            </p:nvSpPr>
            <p:spPr>
              <a:xfrm>
                <a:off x="3418417" y="2987886"/>
                <a:ext cx="15925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F342FF3-5ABD-47FA-B09B-036BA9AA08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417" y="2987886"/>
                <a:ext cx="1592528" cy="307777"/>
              </a:xfrm>
              <a:prstGeom prst="rect">
                <a:avLst/>
              </a:prstGeom>
              <a:blipFill>
                <a:blip r:embed="rId1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Elipse 35">
            <a:extLst>
              <a:ext uri="{FF2B5EF4-FFF2-40B4-BE49-F238E27FC236}">
                <a16:creationId xmlns:a16="http://schemas.microsoft.com/office/drawing/2014/main" id="{DFF392A6-1D9C-4EF4-8032-B096EDC42317}"/>
              </a:ext>
            </a:extLst>
          </p:cNvPr>
          <p:cNvSpPr/>
          <p:nvPr/>
        </p:nvSpPr>
        <p:spPr>
          <a:xfrm>
            <a:off x="3462920" y="3040502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35">
            <a:extLst>
              <a:ext uri="{FF2B5EF4-FFF2-40B4-BE49-F238E27FC236}">
                <a16:creationId xmlns:a16="http://schemas.microsoft.com/office/drawing/2014/main" id="{84C42810-0AFF-48B6-B302-57FCCD3DDFA9}"/>
              </a:ext>
            </a:extLst>
          </p:cNvPr>
          <p:cNvSpPr/>
          <p:nvPr/>
        </p:nvSpPr>
        <p:spPr>
          <a:xfrm>
            <a:off x="4906247" y="4112780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4BD3170-4D16-48AC-BC2C-DF8A0B4E36DC}"/>
                  </a:ext>
                </a:extLst>
              </p:cNvPr>
              <p:cNvSpPr/>
              <p:nvPr/>
            </p:nvSpPr>
            <p:spPr>
              <a:xfrm>
                <a:off x="3607321" y="3920049"/>
                <a:ext cx="1592528" cy="314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4BD3170-4D16-48AC-BC2C-DF8A0B4E3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321" y="3920049"/>
                <a:ext cx="1592528" cy="314702"/>
              </a:xfrm>
              <a:prstGeom prst="rect">
                <a:avLst/>
              </a:prstGeom>
              <a:blipFill>
                <a:blip r:embed="rId15"/>
                <a:stretch>
                  <a:fillRect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FF9906B-773F-4288-94AB-550D762B263C}"/>
                  </a:ext>
                </a:extLst>
              </p:cNvPr>
              <p:cNvSpPr/>
              <p:nvPr/>
            </p:nvSpPr>
            <p:spPr>
              <a:xfrm>
                <a:off x="9477576" y="3147003"/>
                <a:ext cx="1184235" cy="702244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/>
                    </m:sSubSup>
                  </m:oMath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/>
                      </m:sSub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FF9906B-773F-4288-94AB-550D762B26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7576" y="3147003"/>
                <a:ext cx="1184235" cy="702244"/>
              </a:xfrm>
              <a:prstGeom prst="rect">
                <a:avLst/>
              </a:prstGeom>
              <a:blipFill>
                <a:blip r:embed="rId16"/>
                <a:stretch>
                  <a:fillRect b="-5128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358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5" grpId="0"/>
      <p:bldP spid="56" grpId="0"/>
      <p:bldP spid="30" grpId="0"/>
      <p:bldP spid="33" grpId="0" animBg="1"/>
      <p:bldP spid="37" grpId="0"/>
      <p:bldP spid="39" grpId="0" animBg="1"/>
      <p:bldP spid="43" grpId="0" animBg="1"/>
      <p:bldP spid="45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Rybczynski effect</a:t>
            </a:r>
            <a:br>
              <a:rPr lang="pt-BR" dirty="0"/>
            </a:br>
            <a:r>
              <a:rPr lang="pt-BR" sz="3000" cap="none" dirty="0"/>
              <a:t>Increase in capital endowment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Sector 2 (capital intensive) expands</a:t>
            </a:r>
          </a:p>
          <a:p>
            <a:pPr lvl="2"/>
            <a:r>
              <a:rPr lang="en-US" sz="2000" dirty="0"/>
              <a:t>Gets all extra capital and some capital and labor from sector 2</a:t>
            </a:r>
          </a:p>
          <a:p>
            <a:pPr lvl="1"/>
            <a:r>
              <a:rPr lang="en-US" sz="2400" dirty="0"/>
              <a:t>Sector 1 (capital intensive) shrinks</a:t>
            </a:r>
          </a:p>
          <a:p>
            <a:pPr lvl="1"/>
            <a:r>
              <a:rPr lang="en-US" sz="2400" dirty="0"/>
              <a:t>Capital-labor ratios and factor prices remain constant</a:t>
            </a:r>
          </a:p>
          <a:p>
            <a:pPr lvl="2"/>
            <a:r>
              <a:rPr lang="en-US" sz="2000" dirty="0"/>
              <a:t>Possible because sector 2 becomes bigger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The Rybczynski theorem</a:t>
            </a:r>
            <a:br>
              <a:rPr lang="pt-BR" dirty="0"/>
            </a:br>
            <a:r>
              <a:rPr lang="pt-BR" sz="3000" cap="none" dirty="0"/>
              <a:t>Summarizing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marL="128016" lvl="1" indent="0" algn="ctr">
              <a:spcAft>
                <a:spcPts val="120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KEY RESULT</a:t>
            </a:r>
          </a:p>
          <a:p>
            <a:pPr marL="128016" lvl="1" indent="0" algn="ctr">
              <a:spcAft>
                <a:spcPts val="1200"/>
              </a:spcAft>
              <a:buNone/>
            </a:pPr>
            <a:r>
              <a:rPr lang="en-US" sz="2400" dirty="0"/>
              <a:t>An increase in endowment of a factor results in an increase in the output of the sector that uses this factor intensively and a reduction in the output of the other sector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F397D-D577-49AF-B96F-DBD486E4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Economics, UIUC, Fall 2019 - Mauro Rodrigues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10D28-EC04-480C-A8D1-7F571ADA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0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The Rybczynski theorem</a:t>
            </a:r>
            <a:br>
              <a:rPr lang="pt-BR" dirty="0"/>
            </a:br>
            <a:r>
              <a:rPr lang="pt-BR" sz="3000" cap="none" dirty="0"/>
              <a:t>Preview of key result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000" dirty="0"/>
                  <a:t>If we look at two countries – Home and Foreign</a:t>
                </a:r>
              </a:p>
              <a:p>
                <a:pPr lvl="2"/>
                <a:r>
                  <a:rPr lang="en-US" sz="1600" dirty="0"/>
                  <a:t>Facing the same prices (for instance, because they are trading)</a:t>
                </a:r>
              </a:p>
              <a:p>
                <a:pPr lvl="2"/>
                <a:r>
                  <a:rPr lang="en-US" sz="1600" dirty="0"/>
                  <a:t>But they are different in terms of factor endowments: </a:t>
                </a:r>
              </a:p>
              <a:p>
                <a:pPr marL="310896" lvl="2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sz="20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sz="2000" dirty="0"/>
                  <a:t>Then Home will produce relatively more of good 2, and Foreign will produce relatively more of good 1:</a:t>
                </a:r>
                <a:r>
                  <a:rPr lang="pt-BR" sz="2000" dirty="0"/>
                  <a:t>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num>
                        <m:den>
                          <m:sSubSup>
                            <m:sSub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lvl="1"/>
                <a:r>
                  <a:rPr lang="en-US" sz="2000" dirty="0"/>
                  <a:t>If preferences are homogeneous:</a:t>
                </a:r>
              </a:p>
              <a:p>
                <a:pPr lvl="2"/>
                <a:r>
                  <a:rPr lang="en-US" sz="1600" dirty="0"/>
                  <a:t>Home (capital abundant country) will export good 2 (capital intensive good)</a:t>
                </a:r>
              </a:p>
              <a:p>
                <a:pPr lvl="2"/>
                <a:r>
                  <a:rPr lang="en-US" sz="1600" dirty="0"/>
                  <a:t>Foreign (labor abundant country) will export </a:t>
                </a:r>
                <a:r>
                  <a:rPr lang="en-US" sz="1600"/>
                  <a:t>good 1 </a:t>
                </a:r>
                <a:r>
                  <a:rPr lang="en-US" sz="1600" dirty="0"/>
                  <a:t>(labor intensive good)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r="-1568" b="-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58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Rybczynski effect</a:t>
            </a:r>
            <a:br>
              <a:rPr lang="pt-BR" dirty="0"/>
            </a:br>
            <a:r>
              <a:rPr lang="pt-BR" sz="3000" cap="none" dirty="0"/>
              <a:t>Cone of diversification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000" dirty="0"/>
                  <a:t>Increasing the supply of capital leads to expansion of sector 2 and contraction of sector 1</a:t>
                </a:r>
              </a:p>
              <a:p>
                <a:pPr lvl="2"/>
                <a:r>
                  <a:rPr lang="en-US" sz="1600" dirty="0"/>
                  <a:t>Capital and labor flow from sector 1 to sector 2</a:t>
                </a:r>
              </a:p>
              <a:p>
                <a:pPr lvl="2"/>
                <a:r>
                  <a:rPr lang="en-US" sz="1600" dirty="0"/>
                  <a:t>If the increase is sufficiently large, sector 1 shuts down (see next slide)</a:t>
                </a:r>
              </a:p>
              <a:p>
                <a:pPr lvl="2"/>
                <a:r>
                  <a:rPr lang="en-US" sz="1600" dirty="0"/>
                  <a:t>Start at point A and increase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endParaRPr lang="en-US" sz="1600" dirty="0"/>
              </a:p>
              <a:p>
                <a:pPr lvl="2"/>
                <a:r>
                  <a:rPr lang="en-US" sz="1600" dirty="0"/>
                  <a:t>Point B and beyond: all capital and labor are in sector 2</a:t>
                </a:r>
              </a:p>
              <a:p>
                <a:pPr lvl="1"/>
                <a:r>
                  <a:rPr lang="en-US" sz="2000" dirty="0"/>
                  <a:t>The opposite happens when we reduce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endParaRPr lang="en-US" sz="2000" dirty="0"/>
              </a:p>
              <a:p>
                <a:pPr lvl="2"/>
                <a:r>
                  <a:rPr lang="en-US" sz="1600" dirty="0"/>
                  <a:t>Point C and beyond: sector 2 shuts down; all capital and labor are in sector 1</a:t>
                </a:r>
              </a:p>
              <a:p>
                <a:pPr lvl="1"/>
                <a:r>
                  <a:rPr lang="en-US" sz="2000" dirty="0"/>
                  <a:t>Similarly for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000" dirty="0"/>
                  <a:t>:</a:t>
                </a:r>
              </a:p>
              <a:p>
                <a:pPr lvl="2"/>
                <a:r>
                  <a:rPr lang="en-US" sz="1600" dirty="0"/>
                  <a:t>If labor endowment is too high (point D and beyond), country produces only good 1</a:t>
                </a:r>
              </a:p>
              <a:p>
                <a:pPr lvl="2"/>
                <a:r>
                  <a:rPr lang="en-US" sz="1600" dirty="0"/>
                  <a:t>If labor endowment is too low (point E and beyond), country produces only good 2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06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F149F718-0002-4665-8543-9007B69545A5}"/>
              </a:ext>
            </a:extLst>
          </p:cNvPr>
          <p:cNvSpPr txBox="1"/>
          <p:nvPr/>
        </p:nvSpPr>
        <p:spPr>
          <a:xfrm>
            <a:off x="3838317" y="2072452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F2BED2-F7FF-47A5-9FC4-D8F8A77F6308}"/>
              </a:ext>
            </a:extLst>
          </p:cNvPr>
          <p:cNvCxnSpPr>
            <a:cxnSpLocks/>
          </p:cNvCxnSpPr>
          <p:nvPr/>
        </p:nvCxnSpPr>
        <p:spPr>
          <a:xfrm flipH="1">
            <a:off x="3829647" y="1863586"/>
            <a:ext cx="56470" cy="30810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0EFD07-A57B-4E08-B388-95C9AA5E577B}"/>
                  </a:ext>
                </a:extLst>
              </p:cNvPr>
              <p:cNvSpPr/>
              <p:nvPr/>
            </p:nvSpPr>
            <p:spPr>
              <a:xfrm>
                <a:off x="3855329" y="3612272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0EFD07-A57B-4E08-B388-95C9AA5E5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329" y="3612272"/>
                <a:ext cx="904350" cy="307777"/>
              </a:xfrm>
              <a:prstGeom prst="rect">
                <a:avLst/>
              </a:prstGeom>
              <a:blipFill>
                <a:blip r:embed="rId2"/>
                <a:stretch>
                  <a:fillRect l="-2013" t="-2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ector reto 43"/>
          <p:cNvCxnSpPr/>
          <p:nvPr/>
        </p:nvCxnSpPr>
        <p:spPr>
          <a:xfrm flipV="1">
            <a:off x="2549562" y="3080754"/>
            <a:ext cx="4648226" cy="2201256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cxnSpLocks/>
          </p:cNvCxnSpPr>
          <p:nvPr/>
        </p:nvCxnSpPr>
        <p:spPr>
          <a:xfrm flipV="1">
            <a:off x="2555033" y="1759368"/>
            <a:ext cx="1519984" cy="3513934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644538" y="265900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4227455" y="444679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6</a:t>
            </a:r>
          </a:p>
          <a:p>
            <a:pPr algn="ctr"/>
            <a:r>
              <a:rPr lang="en-US" dirty="0"/>
              <a:t>Further changes in factor endowments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14286" r="-142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/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blipFill>
                <a:blip r:embed="rId4"/>
                <a:stretch>
                  <a:fillRect l="-6977" r="-232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A2BB01C8-EF8F-45A4-B06D-E6E51DBBE5CD}"/>
              </a:ext>
            </a:extLst>
          </p:cNvPr>
          <p:cNvSpPr txBox="1"/>
          <p:nvPr/>
        </p:nvSpPr>
        <p:spPr>
          <a:xfrm>
            <a:off x="8184460" y="2154301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1</a:t>
            </a:r>
          </a:p>
          <a:p>
            <a:r>
              <a:rPr lang="en-US" dirty="0"/>
              <a:t>(labor intensive)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3EAD934-D86E-4157-9510-8308F45E8CA9}"/>
              </a:ext>
            </a:extLst>
          </p:cNvPr>
          <p:cNvCxnSpPr>
            <a:cxnSpLocks/>
          </p:cNvCxnSpPr>
          <p:nvPr/>
        </p:nvCxnSpPr>
        <p:spPr>
          <a:xfrm flipH="1">
            <a:off x="7614937" y="2466211"/>
            <a:ext cx="620416" cy="46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A0B2735-5C7A-42DE-A5BF-09AB7A38FEAF}"/>
              </a:ext>
            </a:extLst>
          </p:cNvPr>
          <p:cNvSpPr txBox="1"/>
          <p:nvPr/>
        </p:nvSpPr>
        <p:spPr>
          <a:xfrm>
            <a:off x="4978566" y="1120925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2</a:t>
            </a:r>
          </a:p>
          <a:p>
            <a:r>
              <a:rPr lang="en-US" dirty="0"/>
              <a:t>(capital intensive)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22D5FF-87D3-4FDD-B5C3-47003FC9931B}"/>
              </a:ext>
            </a:extLst>
          </p:cNvPr>
          <p:cNvCxnSpPr>
            <a:cxnSpLocks/>
          </p:cNvCxnSpPr>
          <p:nvPr/>
        </p:nvCxnSpPr>
        <p:spPr>
          <a:xfrm flipH="1">
            <a:off x="4554830" y="1584223"/>
            <a:ext cx="465917" cy="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/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blipFill>
                <a:blip r:embed="rId6"/>
                <a:stretch>
                  <a:fillRect l="-18750" r="-416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/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blipFill>
                <a:blip r:embed="rId7"/>
                <a:stretch>
                  <a:fillRect l="-18367" r="-408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/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  <a:blipFill>
                <a:blip r:embed="rId8"/>
                <a:stretch>
                  <a:fillRect l="-2027" t="-1961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/>
              <p:nvPr/>
            </p:nvSpPr>
            <p:spPr>
              <a:xfrm>
                <a:off x="2812346" y="2505114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346" y="2505114"/>
                <a:ext cx="904350" cy="307777"/>
              </a:xfrm>
              <a:prstGeom prst="rect">
                <a:avLst/>
              </a:prstGeom>
              <a:blipFill>
                <a:blip r:embed="rId9"/>
                <a:stretch>
                  <a:fillRect l="-2013" t="-2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/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Elipse 35">
            <a:extLst>
              <a:ext uri="{FF2B5EF4-FFF2-40B4-BE49-F238E27FC236}">
                <a16:creationId xmlns:a16="http://schemas.microsoft.com/office/drawing/2014/main" id="{6AE99B83-D0AF-49B8-9AD0-47F0FA401721}"/>
              </a:ext>
            </a:extLst>
          </p:cNvPr>
          <p:cNvSpPr/>
          <p:nvPr/>
        </p:nvSpPr>
        <p:spPr>
          <a:xfrm>
            <a:off x="3830391" y="3749224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5BD3224-C329-46A2-93A1-F290EFF38AE6}"/>
              </a:ext>
            </a:extLst>
          </p:cNvPr>
          <p:cNvSpPr/>
          <p:nvPr/>
        </p:nvSpPr>
        <p:spPr>
          <a:xfrm rot="10800000">
            <a:off x="3962047" y="2937152"/>
            <a:ext cx="138280" cy="323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E402F7-74A8-41ED-A244-DAA60E734B0C}"/>
              </a:ext>
            </a:extLst>
          </p:cNvPr>
          <p:cNvSpPr txBox="1"/>
          <p:nvPr/>
        </p:nvSpPr>
        <p:spPr>
          <a:xfrm>
            <a:off x="3573028" y="3477918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7" name="Elipse 35">
            <a:extLst>
              <a:ext uri="{FF2B5EF4-FFF2-40B4-BE49-F238E27FC236}">
                <a16:creationId xmlns:a16="http://schemas.microsoft.com/office/drawing/2014/main" id="{0DFD3FE1-D258-4DE3-B539-6572956E69FD}"/>
              </a:ext>
            </a:extLst>
          </p:cNvPr>
          <p:cNvSpPr/>
          <p:nvPr/>
        </p:nvSpPr>
        <p:spPr>
          <a:xfrm>
            <a:off x="3847324" y="2230868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C8C522B-53AD-4404-9FCE-855711A59157}"/>
              </a:ext>
            </a:extLst>
          </p:cNvPr>
          <p:cNvSpPr txBox="1"/>
          <p:nvPr/>
        </p:nvSpPr>
        <p:spPr>
          <a:xfrm>
            <a:off x="3806061" y="4594076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45" name="Elipse 35">
            <a:extLst>
              <a:ext uri="{FF2B5EF4-FFF2-40B4-BE49-F238E27FC236}">
                <a16:creationId xmlns:a16="http://schemas.microsoft.com/office/drawing/2014/main" id="{9037F60A-0F12-4231-BADB-D8768A78DC5F}"/>
              </a:ext>
            </a:extLst>
          </p:cNvPr>
          <p:cNvSpPr/>
          <p:nvPr/>
        </p:nvSpPr>
        <p:spPr>
          <a:xfrm>
            <a:off x="3815407" y="4666929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3EF26040-B88A-400A-B63A-D333BFCC583F}"/>
              </a:ext>
            </a:extLst>
          </p:cNvPr>
          <p:cNvSpPr/>
          <p:nvPr/>
        </p:nvSpPr>
        <p:spPr>
          <a:xfrm>
            <a:off x="3968360" y="4076957"/>
            <a:ext cx="138280" cy="323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EE44D80-C250-43F9-BF1E-91CF8026E889}"/>
              </a:ext>
            </a:extLst>
          </p:cNvPr>
          <p:cNvCxnSpPr>
            <a:cxnSpLocks/>
          </p:cNvCxnSpPr>
          <p:nvPr/>
        </p:nvCxnSpPr>
        <p:spPr>
          <a:xfrm>
            <a:off x="2899521" y="3783091"/>
            <a:ext cx="319647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Down 46">
            <a:extLst>
              <a:ext uri="{FF2B5EF4-FFF2-40B4-BE49-F238E27FC236}">
                <a16:creationId xmlns:a16="http://schemas.microsoft.com/office/drawing/2014/main" id="{056BE497-E34A-4A9B-B088-34E775D4BE59}"/>
              </a:ext>
            </a:extLst>
          </p:cNvPr>
          <p:cNvSpPr/>
          <p:nvPr/>
        </p:nvSpPr>
        <p:spPr>
          <a:xfrm rot="16200000">
            <a:off x="4633341" y="3503365"/>
            <a:ext cx="138280" cy="323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07AE5ED-FE50-4B05-B4E6-A584C3DD2BE1}"/>
              </a:ext>
            </a:extLst>
          </p:cNvPr>
          <p:cNvSpPr txBox="1"/>
          <p:nvPr/>
        </p:nvSpPr>
        <p:spPr>
          <a:xfrm>
            <a:off x="5662856" y="3741024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</a:t>
            </a:r>
            <a:endParaRPr lang="en-US" dirty="0"/>
          </a:p>
        </p:txBody>
      </p:sp>
      <p:sp>
        <p:nvSpPr>
          <p:cNvPr id="50" name="Elipse 35">
            <a:extLst>
              <a:ext uri="{FF2B5EF4-FFF2-40B4-BE49-F238E27FC236}">
                <a16:creationId xmlns:a16="http://schemas.microsoft.com/office/drawing/2014/main" id="{C94186AE-C26D-4ED3-89BD-3E0ED06FFEB7}"/>
              </a:ext>
            </a:extLst>
          </p:cNvPr>
          <p:cNvSpPr/>
          <p:nvPr/>
        </p:nvSpPr>
        <p:spPr>
          <a:xfrm>
            <a:off x="5706069" y="3757432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74B510F-3F1F-408D-9662-AF4FC89A2B6F}"/>
              </a:ext>
            </a:extLst>
          </p:cNvPr>
          <p:cNvSpPr txBox="1"/>
          <p:nvPr/>
        </p:nvSpPr>
        <p:spPr>
          <a:xfrm>
            <a:off x="3018251" y="3451861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  <a:endParaRPr lang="en-US" dirty="0"/>
          </a:p>
        </p:txBody>
      </p:sp>
      <p:sp>
        <p:nvSpPr>
          <p:cNvPr id="60" name="Elipse 35">
            <a:extLst>
              <a:ext uri="{FF2B5EF4-FFF2-40B4-BE49-F238E27FC236}">
                <a16:creationId xmlns:a16="http://schemas.microsoft.com/office/drawing/2014/main" id="{8F204264-F967-48F9-8FE7-6E42362ED7A6}"/>
              </a:ext>
            </a:extLst>
          </p:cNvPr>
          <p:cNvSpPr/>
          <p:nvPr/>
        </p:nvSpPr>
        <p:spPr>
          <a:xfrm>
            <a:off x="3188876" y="3758171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Arrow: Down 60">
            <a:extLst>
              <a:ext uri="{FF2B5EF4-FFF2-40B4-BE49-F238E27FC236}">
                <a16:creationId xmlns:a16="http://schemas.microsoft.com/office/drawing/2014/main" id="{871B8D63-49B5-43B8-90F8-EE2E6FBD986A}"/>
              </a:ext>
            </a:extLst>
          </p:cNvPr>
          <p:cNvSpPr/>
          <p:nvPr/>
        </p:nvSpPr>
        <p:spPr>
          <a:xfrm rot="5400000">
            <a:off x="3409918" y="3498000"/>
            <a:ext cx="138280" cy="323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3" grpId="0" animBg="1"/>
      <p:bldP spid="37" grpId="0" animBg="1"/>
      <p:bldP spid="43" grpId="0"/>
      <p:bldP spid="45" grpId="0" animBg="1"/>
      <p:bldP spid="46" grpId="0" animBg="1"/>
      <p:bldP spid="47" grpId="0" animBg="1"/>
      <p:bldP spid="48" grpId="0"/>
      <p:bldP spid="50" grpId="0" animBg="1"/>
      <p:bldP spid="52" grpId="0"/>
      <p:bldP spid="60" grpId="0" animBg="1"/>
      <p:bldP spid="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Rybczynski effect</a:t>
            </a:r>
            <a:br>
              <a:rPr lang="pt-BR" dirty="0"/>
            </a:br>
            <a:r>
              <a:rPr lang="pt-BR" sz="3000" cap="none" dirty="0"/>
              <a:t>Cone of diversification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Therefore, if factor endowments are not too high or too low, country will produce both goods</a:t>
                </a:r>
              </a:p>
              <a:p>
                <a:pPr lvl="2"/>
                <a:r>
                  <a:rPr lang="en-US" sz="2000" dirty="0"/>
                  <a:t>Endowment points fall in the region known as </a:t>
                </a:r>
                <a:r>
                  <a:rPr lang="en-US" sz="2000" i="1" dirty="0"/>
                  <a:t>Diversification Cone</a:t>
                </a:r>
                <a:r>
                  <a:rPr lang="en-US" sz="2000" dirty="0"/>
                  <a:t>, in the figure</a:t>
                </a:r>
              </a:p>
              <a:p>
                <a:pPr lvl="2"/>
                <a:r>
                  <a:rPr lang="en-US" sz="2000" dirty="0"/>
                  <a:t>We will focus on situations like these</a:t>
                </a:r>
              </a:p>
              <a:p>
                <a:pPr marL="310896" lvl="2" indent="0">
                  <a:buNone/>
                </a:pPr>
                <a:endParaRPr lang="en-US" sz="1600" dirty="0"/>
              </a:p>
              <a:p>
                <a:pPr lvl="1"/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400" dirty="0"/>
                  <a:t> is too low, country produces only good 1 (labor intensive)</a:t>
                </a:r>
              </a:p>
              <a:p>
                <a:pPr lvl="1"/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400" dirty="0"/>
                  <a:t> is too high, country produces only good 2 (labor intensive)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63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to 43"/>
          <p:cNvCxnSpPr/>
          <p:nvPr/>
        </p:nvCxnSpPr>
        <p:spPr>
          <a:xfrm flipV="1">
            <a:off x="2549562" y="3080754"/>
            <a:ext cx="4648226" cy="2201256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cxnSpLocks/>
          </p:cNvCxnSpPr>
          <p:nvPr/>
        </p:nvCxnSpPr>
        <p:spPr>
          <a:xfrm flipV="1">
            <a:off x="2555033" y="1759368"/>
            <a:ext cx="1519984" cy="3513934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644538" y="265900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4227455" y="444679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7</a:t>
            </a:r>
          </a:p>
          <a:p>
            <a:pPr algn="ctr"/>
            <a:r>
              <a:rPr lang="en-US" dirty="0"/>
              <a:t>The diversification cone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14286" r="-142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/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blipFill>
                <a:blip r:embed="rId4"/>
                <a:stretch>
                  <a:fillRect l="-6977" r="-232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A2BB01C8-EF8F-45A4-B06D-E6E51DBBE5CD}"/>
              </a:ext>
            </a:extLst>
          </p:cNvPr>
          <p:cNvSpPr txBox="1"/>
          <p:nvPr/>
        </p:nvSpPr>
        <p:spPr>
          <a:xfrm>
            <a:off x="8184460" y="2154301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1</a:t>
            </a:r>
          </a:p>
          <a:p>
            <a:r>
              <a:rPr lang="en-US" dirty="0"/>
              <a:t>(labor intensive)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3EAD934-D86E-4157-9510-8308F45E8CA9}"/>
              </a:ext>
            </a:extLst>
          </p:cNvPr>
          <p:cNvCxnSpPr>
            <a:cxnSpLocks/>
          </p:cNvCxnSpPr>
          <p:nvPr/>
        </p:nvCxnSpPr>
        <p:spPr>
          <a:xfrm flipH="1">
            <a:off x="7614937" y="2466211"/>
            <a:ext cx="620416" cy="46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A0B2735-5C7A-42DE-A5BF-09AB7A38FEAF}"/>
              </a:ext>
            </a:extLst>
          </p:cNvPr>
          <p:cNvSpPr txBox="1"/>
          <p:nvPr/>
        </p:nvSpPr>
        <p:spPr>
          <a:xfrm>
            <a:off x="5120087" y="1333100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2</a:t>
            </a:r>
          </a:p>
          <a:p>
            <a:r>
              <a:rPr lang="en-US" dirty="0"/>
              <a:t>(capital intensive)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22D5FF-87D3-4FDD-B5C3-47003FC9931B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554831" y="1656266"/>
            <a:ext cx="565256" cy="62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/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blipFill>
                <a:blip r:embed="rId6"/>
                <a:stretch>
                  <a:fillRect l="-18750" r="-416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/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blipFill>
                <a:blip r:embed="rId7"/>
                <a:stretch>
                  <a:fillRect l="-18367" r="-408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/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  <a:blipFill>
                <a:blip r:embed="rId8"/>
                <a:stretch>
                  <a:fillRect l="-2027" t="-1961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/>
              <p:nvPr/>
            </p:nvSpPr>
            <p:spPr>
              <a:xfrm>
                <a:off x="2812346" y="2505114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346" y="2505114"/>
                <a:ext cx="904350" cy="307777"/>
              </a:xfrm>
              <a:prstGeom prst="rect">
                <a:avLst/>
              </a:prstGeom>
              <a:blipFill>
                <a:blip r:embed="rId9"/>
                <a:stretch>
                  <a:fillRect l="-2013" t="-2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/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853A473-80D2-4D1C-80B0-411293FBF46E}"/>
              </a:ext>
            </a:extLst>
          </p:cNvPr>
          <p:cNvSpPr txBox="1"/>
          <p:nvPr/>
        </p:nvSpPr>
        <p:spPr>
          <a:xfrm>
            <a:off x="3607546" y="3181848"/>
            <a:ext cx="18186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DIVERSIFICATION CONE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2EB3B7-02DC-48B1-A5D6-2162C887253D}"/>
              </a:ext>
            </a:extLst>
          </p:cNvPr>
          <p:cNvSpPr txBox="1"/>
          <p:nvPr/>
        </p:nvSpPr>
        <p:spPr>
          <a:xfrm>
            <a:off x="4464273" y="2240065"/>
            <a:ext cx="2020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Country produces both goods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2AED7CB-323C-4A1E-BFEA-997316B39AB6}"/>
              </a:ext>
            </a:extLst>
          </p:cNvPr>
          <p:cNvSpPr txBox="1"/>
          <p:nvPr/>
        </p:nvSpPr>
        <p:spPr>
          <a:xfrm>
            <a:off x="5446943" y="4244027"/>
            <a:ext cx="2020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Country produces only good 1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966861-52BB-4919-B04D-89B0FE085AFD}"/>
              </a:ext>
            </a:extLst>
          </p:cNvPr>
          <p:cNvSpPr txBox="1"/>
          <p:nvPr/>
        </p:nvSpPr>
        <p:spPr>
          <a:xfrm>
            <a:off x="2581746" y="1484605"/>
            <a:ext cx="1643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Country produces only good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9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51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Production possibilities frontier</a:t>
            </a:r>
            <a:br>
              <a:rPr lang="pt-BR" dirty="0"/>
            </a:br>
            <a:r>
              <a:rPr lang="pt-BR" sz="3000" cap="none" dirty="0"/>
              <a:t>Main idea</a:t>
            </a:r>
            <a:endParaRPr lang="en-US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The Production Possibilities Frontier describes efficient combinations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400" dirty="0"/>
                  <a:t>: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pt-BR" sz="2000" dirty="0"/>
                  <a:t>For a given quantity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000" dirty="0"/>
                  <a:t>, what is the best way to distribute factors across sectors?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pt-BR" sz="2000" dirty="0"/>
                  <a:t>Choose the distribution of capital and labor across sectors, so as maximize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000" dirty="0"/>
                  <a:t>,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pt-BR" sz="2000" dirty="0"/>
              </a:p>
              <a:p>
                <a:pPr lvl="2">
                  <a:spcAft>
                    <a:spcPts val="600"/>
                  </a:spcAft>
                </a:pPr>
                <a:r>
                  <a:rPr lang="pt-BR" sz="2000" dirty="0"/>
                  <a:t>As we vary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000" dirty="0"/>
                  <a:t>, we obtain different efficient levels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000" dirty="0"/>
                  <a:t>, which are described by the PPF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400" b="0" dirty="0"/>
                  <a:t>Given technological differences across sectors, PPF is concave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b="0" dirty="0"/>
                  <a:t>Sector 1 – Labor intensive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b="0" dirty="0"/>
                  <a:t>Sector 2 – capital intensive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r="-1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7240-8B4C-4A39-95A3-2F6E3350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41623-8C67-4CF0-AD35-1070D52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6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Rybczynski effect</a:t>
            </a:r>
            <a:br>
              <a:rPr lang="pt-BR" dirty="0"/>
            </a:br>
            <a:r>
              <a:rPr lang="pt-BR" sz="3000" cap="none" dirty="0"/>
              <a:t>Changes in factor endowments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pt-BR" sz="2400" dirty="0"/>
                  <a:t>What happens when the stock of capital or labor of a country increases</a:t>
                </a:r>
                <a:r>
                  <a:rPr lang="en-US" sz="2400" dirty="0"/>
                  <a:t>?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Migration or capital flows</a:t>
                </a:r>
              </a:p>
              <a:p>
                <a:pPr lvl="1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400" dirty="0"/>
                  <a:t> Keeping fixed output prices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000" dirty="0"/>
                  <a:t> This is unlikely, unless a country is infinitely small</a:t>
                </a:r>
                <a:endParaRPr lang="en-US" sz="2000" dirty="0"/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Output changes, which affects world prices</a:t>
                </a:r>
              </a:p>
              <a:p>
                <a:pPr lvl="1"/>
                <a:r>
                  <a:rPr lang="en-US" sz="2400" dirty="0"/>
                  <a:t>Result is nonetheless useful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Compare the industrial structure of countries with different factor endowments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…when faced with the same prices (because they are trading with each other)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Production possibilities frontier</a:t>
            </a:r>
            <a:br>
              <a:rPr lang="pt-BR" dirty="0"/>
            </a:br>
            <a:r>
              <a:rPr lang="pt-BR" sz="3000" cap="none" dirty="0"/>
              <a:t>Main idea</a:t>
            </a:r>
            <a:endParaRPr lang="en-US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Intercepts: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pt-BR" sz="2000" dirty="0"/>
                  <a:t>Point X – all factors allocated to sector 1: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lvl="3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=0;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 lvl="3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pt-BR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</m:acc>
                            <m:acc>
                              <m:accPr>
                                <m:chr m:val="̅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pt-BR" sz="2000" dirty="0"/>
              </a:p>
              <a:p>
                <a:pPr lvl="3">
                  <a:spcAft>
                    <a:spcPts val="600"/>
                  </a:spcAft>
                </a:pPr>
                <a:r>
                  <a:rPr lang="pt-BR" sz="2000" dirty="0"/>
                  <a:t>Capital-labor ratio of sector 1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pt-BR" sz="2000" dirty="0"/>
              </a:p>
              <a:p>
                <a:pPr lvl="2">
                  <a:spcAft>
                    <a:spcPts val="600"/>
                  </a:spcAft>
                </a:pPr>
                <a:r>
                  <a:rPr lang="pt-BR" sz="2000" dirty="0"/>
                  <a:t>Point Y – all factors allocated to sector 2: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lvl="3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en-US" sz="2000" dirty="0"/>
              </a:p>
              <a:p>
                <a:pPr lvl="3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=0;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acc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e>
                    </m:d>
                  </m:oMath>
                </a14:m>
                <a:endParaRPr lang="en-US" sz="2400" dirty="0"/>
              </a:p>
              <a:p>
                <a:pPr lvl="3">
                  <a:spcAft>
                    <a:spcPts val="600"/>
                  </a:spcAft>
                </a:pPr>
                <a:r>
                  <a:rPr lang="pt-BR" sz="2000" dirty="0"/>
                  <a:t>Capital-labor ratio of sector 2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pt-BR" sz="2000" dirty="0"/>
              </a:p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These two points are efficient:</a:t>
                </a:r>
              </a:p>
              <a:p>
                <a:pPr lvl="3">
                  <a:spcAft>
                    <a:spcPts val="600"/>
                  </a:spcAft>
                </a:pPr>
                <a:r>
                  <a:rPr lang="pt-BR" sz="2000" dirty="0"/>
                  <a:t>Point X – maximization taking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pt-BR" sz="2000" dirty="0"/>
              </a:p>
              <a:p>
                <a:pPr lvl="3">
                  <a:spcAft>
                    <a:spcPts val="600"/>
                  </a:spcAft>
                </a:pPr>
                <a:r>
                  <a:rPr lang="pt-BR" sz="2000" dirty="0"/>
                  <a:t>Point Y – maximization taking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t="-1876" b="-1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7240-8B4C-4A39-95A3-2F6E3350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41623-8C67-4CF0-AD35-1070D52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9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Production possibilities frontier</a:t>
            </a:r>
            <a:br>
              <a:rPr lang="pt-BR" dirty="0"/>
            </a:br>
            <a:r>
              <a:rPr lang="pt-BR" sz="3000" cap="none" dirty="0"/>
              <a:t>Main idea</a:t>
            </a:r>
            <a:endParaRPr lang="en-US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Starting at point X, let’s implement the following redistribution of factors across sectors: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pt-BR" sz="2000" dirty="0"/>
                  <a:t>Take ½ of capital and labor of sector 1 and give to sector 2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pt-BR" sz="2000" dirty="0"/>
                  <a:t>Because of constant returns to scale, output of sector 1 falls by ½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 Point Z:</a:t>
                </a:r>
              </a:p>
              <a:p>
                <a:pPr lvl="2">
                  <a:spcAft>
                    <a:spcPts val="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.5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;</m:t>
                    </m:r>
                    <m:sSubSup>
                      <m:sSubSup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bSup>
                    <m:r>
                      <a:rPr lang="en-US" sz="2000" i="1">
                        <a:latin typeface="Cambria Math" panose="02040503050406030204" pitchFamily="18" charset="0"/>
                      </a:rPr>
                      <m:t>=.5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pt-BR" sz="2000" i="1" dirty="0">
                  <a:latin typeface="Cambria Math" panose="02040503050406030204" pitchFamily="18" charset="0"/>
                </a:endParaRPr>
              </a:p>
              <a:p>
                <a:pPr lvl="2">
                  <a:spcAft>
                    <a:spcPts val="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lvl="2">
                  <a:spcAft>
                    <a:spcPts val="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.5</m:t>
                        </m:r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acc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.5</m:t>
                        </m:r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pt-BR" sz="2000" dirty="0"/>
                          <m:t> </m:t>
                        </m:r>
                      </m:den>
                    </m:f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7240-8B4C-4A39-95A3-2F6E3350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41623-8C67-4CF0-AD35-1070D52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88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Production possibilities frontier</a:t>
            </a:r>
            <a:br>
              <a:rPr lang="pt-BR" dirty="0"/>
            </a:br>
            <a:r>
              <a:rPr lang="pt-BR" sz="3000" cap="none" dirty="0"/>
              <a:t>Main idea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 anchor="ctr">
            <a:normAutofit/>
          </a:bodyPr>
          <a:lstStyle/>
          <a:p>
            <a:pPr lvl="1">
              <a:spcAft>
                <a:spcPts val="600"/>
              </a:spcAft>
            </a:pPr>
            <a:r>
              <a:rPr lang="pt-BR" sz="2400" dirty="0"/>
              <a:t>Therefore, at point Z, both sectors have the same capital-labor ratio</a:t>
            </a:r>
          </a:p>
          <a:p>
            <a:pPr lvl="2">
              <a:spcAft>
                <a:spcPts val="600"/>
              </a:spcAft>
            </a:pPr>
            <a:r>
              <a:rPr lang="pt-BR" sz="2000" dirty="0"/>
              <a:t>This is not efficient, since technologies are different</a:t>
            </a:r>
          </a:p>
          <a:p>
            <a:pPr lvl="2">
              <a:spcAft>
                <a:spcPts val="600"/>
              </a:spcAft>
            </a:pPr>
            <a:r>
              <a:rPr lang="pt-BR" sz="2000" dirty="0"/>
              <a:t>A different redistribution (w/ relatively more labor to sector 1 and more capital to </a:t>
            </a:r>
            <a:br>
              <a:rPr lang="pt-BR" sz="2000" dirty="0"/>
            </a:br>
            <a:r>
              <a:rPr lang="pt-BR" sz="2000" dirty="0"/>
              <a:t>sector 1) could potentially increase output of both sectors</a:t>
            </a:r>
          </a:p>
          <a:p>
            <a:pPr lvl="2">
              <a:spcAft>
                <a:spcPts val="600"/>
              </a:spcAft>
            </a:pPr>
            <a:r>
              <a:rPr lang="pt-BR" sz="2000" dirty="0"/>
              <a:t>In other words, point Z is not efficient = FPP lies above it</a:t>
            </a:r>
            <a:endParaRPr lang="pt-BR" sz="2400" dirty="0"/>
          </a:p>
          <a:p>
            <a:pPr lvl="1">
              <a:spcAft>
                <a:spcPts val="600"/>
              </a:spcAft>
            </a:pPr>
            <a:r>
              <a:rPr lang="pt-BR" sz="2400" dirty="0"/>
              <a:t>The same argument can be applied for other points along the red line:</a:t>
            </a:r>
          </a:p>
          <a:p>
            <a:pPr lvl="2">
              <a:spcAft>
                <a:spcPts val="600"/>
              </a:spcAft>
            </a:pPr>
            <a:r>
              <a:rPr lang="pt-BR" sz="2000" dirty="0"/>
              <a:t>Other (inefficient) redistributions with same capital-labor across sectors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7240-8B4C-4A39-95A3-2F6E3350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41623-8C67-4CF0-AD35-1070D52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09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ED8CB2-1F18-45FF-B5A8-45BCB4C6A2D4}"/>
              </a:ext>
            </a:extLst>
          </p:cNvPr>
          <p:cNvCxnSpPr>
            <a:cxnSpLocks/>
            <a:stCxn id="53" idx="2"/>
            <a:endCxn id="56" idx="3"/>
          </p:cNvCxnSpPr>
          <p:nvPr/>
        </p:nvCxnSpPr>
        <p:spPr>
          <a:xfrm flipH="1">
            <a:off x="2580936" y="3836599"/>
            <a:ext cx="118669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A140CD-FD26-4E47-9B08-66916FA4546F}"/>
              </a:ext>
            </a:extLst>
          </p:cNvPr>
          <p:cNvCxnSpPr>
            <a:stCxn id="37" idx="0"/>
            <a:endCxn id="36" idx="2"/>
          </p:cNvCxnSpPr>
          <p:nvPr/>
        </p:nvCxnSpPr>
        <p:spPr>
          <a:xfrm>
            <a:off x="2551831" y="2560901"/>
            <a:ext cx="2625868" cy="2712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149F718-0002-4665-8543-9007B69545A5}"/>
              </a:ext>
            </a:extLst>
          </p:cNvPr>
          <p:cNvSpPr txBox="1"/>
          <p:nvPr/>
        </p:nvSpPr>
        <p:spPr>
          <a:xfrm>
            <a:off x="5175134" y="4963408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X</a:t>
            </a:r>
            <a:endParaRPr lang="en-US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5177699" y="524836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8</a:t>
            </a:r>
          </a:p>
          <a:p>
            <a:pPr algn="ctr"/>
            <a:r>
              <a:rPr lang="en-US" dirty="0"/>
              <a:t>Production Possibilities Frontier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2"/>
                <a:stretch>
                  <a:fillRect l="-38095" r="-21429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EE402F7-74A8-41ED-A244-DAA60E734B0C}"/>
              </a:ext>
            </a:extLst>
          </p:cNvPr>
          <p:cNvSpPr txBox="1"/>
          <p:nvPr/>
        </p:nvSpPr>
        <p:spPr>
          <a:xfrm>
            <a:off x="2510455" y="2263002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Y</a:t>
            </a:r>
            <a:endParaRPr lang="en-US" dirty="0"/>
          </a:p>
        </p:txBody>
      </p:sp>
      <p:sp>
        <p:nvSpPr>
          <p:cNvPr id="37" name="Elipse 35">
            <a:extLst>
              <a:ext uri="{FF2B5EF4-FFF2-40B4-BE49-F238E27FC236}">
                <a16:creationId xmlns:a16="http://schemas.microsoft.com/office/drawing/2014/main" id="{0DFD3FE1-D258-4DE3-B539-6572956E69FD}"/>
              </a:ext>
            </a:extLst>
          </p:cNvPr>
          <p:cNvSpPr/>
          <p:nvPr/>
        </p:nvSpPr>
        <p:spPr>
          <a:xfrm>
            <a:off x="2526893" y="2560901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/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A355EE4-6968-46AD-BCE6-93037510C086}"/>
                  </a:ext>
                </a:extLst>
              </p:cNvPr>
              <p:cNvSpPr/>
              <p:nvPr/>
            </p:nvSpPr>
            <p:spPr>
              <a:xfrm>
                <a:off x="4605524" y="5331881"/>
                <a:ext cx="1277657" cy="308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A355EE4-6968-46AD-BCE6-93037510C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524" y="5331881"/>
                <a:ext cx="1277657" cy="308226"/>
              </a:xfrm>
              <a:prstGeom prst="rect">
                <a:avLst/>
              </a:prstGeom>
              <a:blipFill>
                <a:blip r:embed="rId4"/>
                <a:stretch>
                  <a:fillRect r="-381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2EAC1AA-04DB-4EB9-85F2-E84401C1B08E}"/>
                  </a:ext>
                </a:extLst>
              </p:cNvPr>
              <p:cNvSpPr/>
              <p:nvPr/>
            </p:nvSpPr>
            <p:spPr>
              <a:xfrm>
                <a:off x="1310389" y="2431726"/>
                <a:ext cx="1285993" cy="308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2EAC1AA-04DB-4EB9-85F2-E84401C1B0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389" y="2431726"/>
                <a:ext cx="1285993" cy="308226"/>
              </a:xfrm>
              <a:prstGeom prst="rect">
                <a:avLst/>
              </a:prstGeom>
              <a:blipFill>
                <a:blip r:embed="rId5"/>
                <a:stretch>
                  <a:fillRect r="-3318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Elipse 35">
            <a:extLst>
              <a:ext uri="{FF2B5EF4-FFF2-40B4-BE49-F238E27FC236}">
                <a16:creationId xmlns:a16="http://schemas.microsoft.com/office/drawing/2014/main" id="{F2D582DB-1CA3-42F5-84F9-FFE61895982A}"/>
              </a:ext>
            </a:extLst>
          </p:cNvPr>
          <p:cNvSpPr/>
          <p:nvPr/>
        </p:nvSpPr>
        <p:spPr>
          <a:xfrm>
            <a:off x="3767631" y="3811661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605E8AD-ADC5-491C-A4D2-2ED326F16775}"/>
              </a:ext>
            </a:extLst>
          </p:cNvPr>
          <p:cNvSpPr txBox="1"/>
          <p:nvPr/>
        </p:nvSpPr>
        <p:spPr>
          <a:xfrm>
            <a:off x="3507142" y="3787977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EF50138-2996-4FDB-BFD8-5F1609F6871E}"/>
                  </a:ext>
                </a:extLst>
              </p:cNvPr>
              <p:cNvSpPr/>
              <p:nvPr/>
            </p:nvSpPr>
            <p:spPr>
              <a:xfrm>
                <a:off x="3485478" y="5315648"/>
                <a:ext cx="616644" cy="308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1EF50138-2996-4FDB-BFD8-5F1609F687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478" y="5315648"/>
                <a:ext cx="616644" cy="308226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4CBA4F7-FB5E-4E25-9663-69B71613F942}"/>
                  </a:ext>
                </a:extLst>
              </p:cNvPr>
              <p:cNvSpPr/>
              <p:nvPr/>
            </p:nvSpPr>
            <p:spPr>
              <a:xfrm>
                <a:off x="1960125" y="3682486"/>
                <a:ext cx="620811" cy="308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pt-BR" sz="1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4CBA4F7-FB5E-4E25-9663-69B71613F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125" y="3682486"/>
                <a:ext cx="620811" cy="308226"/>
              </a:xfrm>
              <a:prstGeom prst="rect">
                <a:avLst/>
              </a:prstGeom>
              <a:blipFill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F5F34E-1773-46A0-9B35-63A7C588BA1E}"/>
              </a:ext>
            </a:extLst>
          </p:cNvPr>
          <p:cNvCxnSpPr>
            <a:endCxn id="55" idx="0"/>
          </p:cNvCxnSpPr>
          <p:nvPr/>
        </p:nvCxnSpPr>
        <p:spPr>
          <a:xfrm>
            <a:off x="3792569" y="3861537"/>
            <a:ext cx="1231" cy="14541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7B3AFB96-402E-4CB5-950A-CD01BF990D45}"/>
              </a:ext>
            </a:extLst>
          </p:cNvPr>
          <p:cNvSpPr/>
          <p:nvPr/>
        </p:nvSpPr>
        <p:spPr>
          <a:xfrm>
            <a:off x="-843378" y="2560900"/>
            <a:ext cx="6070953" cy="6496013"/>
          </a:xfrm>
          <a:prstGeom prst="arc">
            <a:avLst>
              <a:gd name="adj1" fmla="val 16614768"/>
              <a:gd name="adj2" fmla="val 20981704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36E5059-434A-4F7C-9E98-7C68B980271E}"/>
              </a:ext>
            </a:extLst>
          </p:cNvPr>
          <p:cNvCxnSpPr>
            <a:cxnSpLocks/>
          </p:cNvCxnSpPr>
          <p:nvPr/>
        </p:nvCxnSpPr>
        <p:spPr>
          <a:xfrm flipV="1">
            <a:off x="3793730" y="3083361"/>
            <a:ext cx="18629" cy="719596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64388A-F2FC-4BCB-A3F5-292728472968}"/>
              </a:ext>
            </a:extLst>
          </p:cNvPr>
          <p:cNvCxnSpPr>
            <a:cxnSpLocks/>
          </p:cNvCxnSpPr>
          <p:nvPr/>
        </p:nvCxnSpPr>
        <p:spPr>
          <a:xfrm>
            <a:off x="3800574" y="3826784"/>
            <a:ext cx="804950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02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6" grpId="0" animBg="1"/>
      <p:bldP spid="2" grpId="0"/>
      <p:bldP spid="14" grpId="0"/>
      <p:bldP spid="37" grpId="0" animBg="1"/>
      <p:bldP spid="51" grpId="0"/>
      <p:bldP spid="6" grpId="0"/>
      <p:bldP spid="8" grpId="0"/>
      <p:bldP spid="53" grpId="0" animBg="1"/>
      <p:bldP spid="54" grpId="0"/>
      <p:bldP spid="55" grpId="0"/>
      <p:bldP spid="56" grpId="0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Production possibilities frontier</a:t>
            </a:r>
            <a:br>
              <a:rPr lang="pt-BR" dirty="0"/>
            </a:br>
            <a:r>
              <a:rPr lang="pt-BR" sz="3000" cap="none" dirty="0"/>
              <a:t>Slope</a:t>
            </a:r>
            <a:endParaRPr lang="en-US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Slope of PPF</a:t>
                </a:r>
                <a:r>
                  <a:rPr lang="en-US" sz="2400" dirty="0"/>
                  <a:t>: 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dirty="0"/>
                  <a:t>Move factors (efficiently) from sector 2 to sector 1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pt-BR" sz="2000" dirty="0"/>
                  <a:t>How much output of good 2 one has to give up in order to increase output of sector 1 by one unit?</a:t>
                </a:r>
              </a:p>
              <a:p>
                <a:pPr marL="310896" lvl="2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dirty="0" smtClean="0">
                              <a:latin typeface="Cambria Math" panose="02040503050406030204" pitchFamily="18" charset="0"/>
                            </a:rPr>
                            <m:t>ⅆ</m:t>
                          </m:r>
                          <m:sSub>
                            <m:sSubPr>
                              <m:ctrlP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pt-BR" sz="200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sz="2000" i="0" dirty="0" smtClean="0">
                              <a:latin typeface="Cambria Math" panose="02040503050406030204" pitchFamily="18" charset="0"/>
                            </a:rPr>
                            <m:t>ⅆ</m:t>
                          </m:r>
                          <m:sSub>
                            <m:sSubPr>
                              <m:ctrlP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pt-BR" sz="200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t-BR" sz="200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 dirty="0" smtClean="0">
                              <a:latin typeface="Cambria Math" panose="02040503050406030204" pitchFamily="18" charset="0"/>
                            </a:rPr>
                            <m:t>𝑀𝑃</m:t>
                          </m:r>
                          <m:sSub>
                            <m:sSubPr>
                              <m:ctrlP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00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sz="2000" i="1" dirty="0" smtClean="0">
                              <a:latin typeface="Cambria Math" panose="02040503050406030204" pitchFamily="18" charset="0"/>
                            </a:rPr>
                            <m:t>𝑀𝑃</m:t>
                          </m:r>
                          <m:sSub>
                            <m:sSubPr>
                              <m:ctrlP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00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t-BR" sz="2000" i="0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 dirty="0" smtClean="0">
                              <a:latin typeface="Cambria Math" panose="02040503050406030204" pitchFamily="18" charset="0"/>
                            </a:rPr>
                            <m:t>𝑀𝑃</m:t>
                          </m:r>
                          <m:sSub>
                            <m:sSubPr>
                              <m:ctrlP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sz="2000" i="1" dirty="0" smtClean="0">
                              <a:latin typeface="Cambria Math" panose="02040503050406030204" pitchFamily="18" charset="0"/>
                            </a:rPr>
                            <m:t>𝑀𝑃</m:t>
                          </m:r>
                          <m:sSub>
                            <m:sSubPr>
                              <m:ctrlP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 dirty="0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dirty="0"/>
              </a:p>
              <a:p>
                <a:pPr lvl="1">
                  <a:spcAft>
                    <a:spcPts val="600"/>
                  </a:spcAft>
                </a:pPr>
                <a:endParaRPr lang="pt-BR" sz="2400" dirty="0"/>
              </a:p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Loss from moving capital has to be equal to the loss from moving labor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pt-BR" sz="2000" dirty="0"/>
                  <a:t>Otherwise we could find a different distribution of capital and labor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7240-8B4C-4A39-95A3-2F6E3350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41623-8C67-4CF0-AD35-1070D52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95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Production possibilities frontier</a:t>
            </a:r>
            <a:br>
              <a:rPr lang="pt-BR" dirty="0"/>
            </a:br>
            <a:r>
              <a:rPr lang="pt-BR" sz="3000" cap="none" dirty="0"/>
              <a:t>Firms</a:t>
            </a:r>
            <a:endParaRPr lang="en-US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PPF shows possible efficient allocations of capital and labor across sectors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Where will production take place</a:t>
                </a:r>
                <a:r>
                  <a:rPr lang="en-US" sz="2400" dirty="0"/>
                  <a:t>?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dirty="0"/>
                  <a:t>Depends on firms’ decisions, that are affected by prices</a:t>
                </a:r>
                <a:endParaRPr lang="pt-BR" sz="2400" dirty="0"/>
              </a:p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Firms in both sectors choose amounts of capital and labor to maximize profits, taking prices of goods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400" dirty="0"/>
                  <a:t>) and factors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pt-BR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pt-BR" sz="2400" dirty="0"/>
                  <a:t>) as given 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pt-BR" sz="2400" dirty="0"/>
                  <a:t>Problem of a firm in sector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=1,2</m:t>
                    </m:r>
                  </m:oMath>
                </a14:m>
                <a:r>
                  <a:rPr lang="pt-BR" sz="2400" dirty="0"/>
                  <a:t>:</a:t>
                </a:r>
              </a:p>
              <a:p>
                <a:pPr lvl="1">
                  <a:spcAft>
                    <a:spcPts val="600"/>
                  </a:spcAft>
                </a:pPr>
                <a:endParaRPr lang="pt-BR" sz="1000" dirty="0"/>
              </a:p>
              <a:p>
                <a:pPr marL="128016" lvl="1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7240-8B4C-4A39-95A3-2F6E3350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41623-8C67-4CF0-AD35-1070D52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89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Production possibilities frontier</a:t>
            </a:r>
            <a:br>
              <a:rPr lang="pt-BR" dirty="0"/>
            </a:br>
            <a:r>
              <a:rPr lang="pt-BR" sz="3000" cap="none" dirty="0"/>
              <a:t>Firms</a:t>
            </a:r>
            <a:endParaRPr lang="en-US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600"/>
                  </a:spcAft>
                </a:pPr>
                <a:r>
                  <a:rPr lang="en-US" sz="2400" dirty="0"/>
                  <a:t>First order conditions: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sz="24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4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pt-B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=0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𝑀𝑃𝐿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i="1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pt-BR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t-BR" sz="2400" i="1">
                          <a:latin typeface="Cambria Math" panose="02040503050406030204" pitchFamily="18" charset="0"/>
                        </a:rPr>
                        <m:t>=0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𝑀𝑃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It then follows that: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𝑀𝑃𝐿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𝑀𝑃𝐿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𝑀𝑃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𝑀𝑃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pt-BR" sz="1000" dirty="0"/>
              </a:p>
              <a:p>
                <a:pPr marL="128016" lvl="1" indent="0">
                  <a:spcAft>
                    <a:spcPts val="600"/>
                  </a:spcAft>
                  <a:buNone/>
                </a:pPr>
                <a:endParaRPr lang="pt-BR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7240-8B4C-4A39-95A3-2F6E3350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41623-8C67-4CF0-AD35-1070D52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3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Production possibilities frontier</a:t>
            </a:r>
            <a:br>
              <a:rPr lang="pt-BR" dirty="0"/>
            </a:br>
            <a:r>
              <a:rPr lang="pt-BR" sz="3000" cap="none" dirty="0"/>
              <a:t>Firms</a:t>
            </a:r>
            <a:endParaRPr lang="en-US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600"/>
                  </a:spcAft>
                </a:pPr>
                <a:r>
                  <a:rPr lang="en-US" sz="2400" dirty="0"/>
                  <a:t>Therefore: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𝑀𝑃𝐿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𝑀𝑃𝐿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𝑀𝑃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𝑀𝑃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slope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PPF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lvl="1">
                  <a:spcAft>
                    <a:spcPts val="1200"/>
                  </a:spcAft>
                </a:pPr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Production will take place in the point where the slope of the FPP is equal to the relative price of good 1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marL="128016" lvl="1" indent="0">
                  <a:spcAft>
                    <a:spcPts val="600"/>
                  </a:spcAft>
                  <a:buNone/>
                </a:pPr>
                <a:endParaRPr lang="pt-BR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r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7240-8B4C-4A39-95A3-2F6E3350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41623-8C67-4CF0-AD35-1070D52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0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CD375E-58EA-4260-9284-7D8C7D325E7E}"/>
              </a:ext>
            </a:extLst>
          </p:cNvPr>
          <p:cNvCxnSpPr>
            <a:cxnSpLocks/>
          </p:cNvCxnSpPr>
          <p:nvPr/>
        </p:nvCxnSpPr>
        <p:spPr>
          <a:xfrm>
            <a:off x="3095538" y="2273416"/>
            <a:ext cx="2248249" cy="2214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149F718-0002-4665-8543-9007B69545A5}"/>
              </a:ext>
            </a:extLst>
          </p:cNvPr>
          <p:cNvSpPr txBox="1"/>
          <p:nvPr/>
        </p:nvSpPr>
        <p:spPr>
          <a:xfrm>
            <a:off x="4214915" y="3112553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4214915" y="3389752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9</a:t>
            </a:r>
          </a:p>
          <a:p>
            <a:pPr algn="ctr"/>
            <a:r>
              <a:rPr lang="en-US" dirty="0"/>
              <a:t>Determining the production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2"/>
                <a:stretch>
                  <a:fillRect l="-38095" r="-21429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/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>
            <a:extLst>
              <a:ext uri="{FF2B5EF4-FFF2-40B4-BE49-F238E27FC236}">
                <a16:creationId xmlns:a16="http://schemas.microsoft.com/office/drawing/2014/main" id="{7B3AFB96-402E-4CB5-950A-CD01BF990D45}"/>
              </a:ext>
            </a:extLst>
          </p:cNvPr>
          <p:cNvSpPr/>
          <p:nvPr/>
        </p:nvSpPr>
        <p:spPr>
          <a:xfrm>
            <a:off x="-843378" y="2560900"/>
            <a:ext cx="6070953" cy="6496013"/>
          </a:xfrm>
          <a:prstGeom prst="arc">
            <a:avLst>
              <a:gd name="adj1" fmla="val 16593051"/>
              <a:gd name="adj2" fmla="val 20981704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A9511D-3DDE-4DB8-9919-6378216A1E92}"/>
              </a:ext>
            </a:extLst>
          </p:cNvPr>
          <p:cNvCxnSpPr/>
          <p:nvPr/>
        </p:nvCxnSpPr>
        <p:spPr>
          <a:xfrm>
            <a:off x="4241549" y="3429000"/>
            <a:ext cx="0" cy="18530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AA9A6E-60A8-4207-A9FF-20E28DA2A1E9}"/>
              </a:ext>
            </a:extLst>
          </p:cNvPr>
          <p:cNvCxnSpPr/>
          <p:nvPr/>
        </p:nvCxnSpPr>
        <p:spPr>
          <a:xfrm flipH="1">
            <a:off x="2549562" y="3421872"/>
            <a:ext cx="166535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90DDE-F819-4F93-BAA8-EAAFDEE7B69C}"/>
                  </a:ext>
                </a:extLst>
              </p:cNvPr>
              <p:cNvSpPr txBox="1"/>
              <p:nvPr/>
            </p:nvSpPr>
            <p:spPr>
              <a:xfrm>
                <a:off x="4109678" y="5292490"/>
                <a:ext cx="260350" cy="2817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90DDE-F819-4F93-BAA8-EAAFDEE7B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678" y="5292490"/>
                <a:ext cx="260350" cy="281744"/>
              </a:xfrm>
              <a:prstGeom prst="rect">
                <a:avLst/>
              </a:prstGeom>
              <a:blipFill>
                <a:blip r:embed="rId4"/>
                <a:stretch>
                  <a:fillRect l="-39535" t="-2174" r="-32558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30C56C-36EF-4A52-9007-C539C737AD92}"/>
                  </a:ext>
                </a:extLst>
              </p:cNvPr>
              <p:cNvSpPr txBox="1"/>
              <p:nvPr/>
            </p:nvSpPr>
            <p:spPr>
              <a:xfrm>
                <a:off x="2192098" y="3281000"/>
                <a:ext cx="260350" cy="2822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30C56C-36EF-4A52-9007-C539C737A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098" y="3281000"/>
                <a:ext cx="260350" cy="282257"/>
              </a:xfrm>
              <a:prstGeom prst="rect">
                <a:avLst/>
              </a:prstGeom>
              <a:blipFill>
                <a:blip r:embed="rId5"/>
                <a:stretch>
                  <a:fillRect l="-40476" t="-2128" r="-33333" b="-2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0630B66-F09C-4C93-B165-B05B7D05D862}"/>
              </a:ext>
            </a:extLst>
          </p:cNvPr>
          <p:cNvCxnSpPr/>
          <p:nvPr/>
        </p:nvCxnSpPr>
        <p:spPr>
          <a:xfrm flipH="1">
            <a:off x="5343787" y="4052711"/>
            <a:ext cx="492569" cy="30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CF0C845-5F4A-4671-9144-FE6070E117AE}"/>
                  </a:ext>
                </a:extLst>
              </p:cNvPr>
              <p:cNvSpPr txBox="1"/>
              <p:nvPr/>
            </p:nvSpPr>
            <p:spPr>
              <a:xfrm>
                <a:off x="6005689" y="3894667"/>
                <a:ext cx="1933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CF0C845-5F4A-4671-9144-FE6070E1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689" y="3894667"/>
                <a:ext cx="1933455" cy="369332"/>
              </a:xfrm>
              <a:prstGeom prst="rect">
                <a:avLst/>
              </a:prstGeom>
              <a:blipFill>
                <a:blip r:embed="rId6"/>
                <a:stretch>
                  <a:fillRect l="-252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263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6" grpId="0" animBg="1"/>
      <p:bldP spid="2" grpId="0"/>
      <p:bldP spid="51" grpId="0"/>
      <p:bldP spid="20" grpId="0" animBg="1"/>
      <p:bldP spid="30" grpId="0"/>
      <p:bldP spid="31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431A245E-2316-4AFF-898F-5D2D63982F94}"/>
              </a:ext>
            </a:extLst>
          </p:cNvPr>
          <p:cNvSpPr txBox="1"/>
          <p:nvPr/>
        </p:nvSpPr>
        <p:spPr>
          <a:xfrm>
            <a:off x="4916953" y="4227853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7B3AFB96-402E-4CB5-950A-CD01BF990D45}"/>
              </a:ext>
            </a:extLst>
          </p:cNvPr>
          <p:cNvSpPr/>
          <p:nvPr/>
        </p:nvSpPr>
        <p:spPr>
          <a:xfrm>
            <a:off x="-843378" y="2560900"/>
            <a:ext cx="6070953" cy="6496013"/>
          </a:xfrm>
          <a:prstGeom prst="arc">
            <a:avLst>
              <a:gd name="adj1" fmla="val 16593051"/>
              <a:gd name="adj2" fmla="val 20981704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A9511D-3DDE-4DB8-9919-6378216A1E92}"/>
              </a:ext>
            </a:extLst>
          </p:cNvPr>
          <p:cNvCxnSpPr/>
          <p:nvPr/>
        </p:nvCxnSpPr>
        <p:spPr>
          <a:xfrm>
            <a:off x="4241549" y="3429000"/>
            <a:ext cx="0" cy="18530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149F718-0002-4665-8543-9007B69545A5}"/>
              </a:ext>
            </a:extLst>
          </p:cNvPr>
          <p:cNvSpPr txBox="1"/>
          <p:nvPr/>
        </p:nvSpPr>
        <p:spPr>
          <a:xfrm>
            <a:off x="4214915" y="3112553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AA9A6E-60A8-4207-A9FF-20E28DA2A1E9}"/>
              </a:ext>
            </a:extLst>
          </p:cNvPr>
          <p:cNvCxnSpPr/>
          <p:nvPr/>
        </p:nvCxnSpPr>
        <p:spPr>
          <a:xfrm flipH="1">
            <a:off x="2549562" y="3421872"/>
            <a:ext cx="166535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CD375E-58EA-4260-9284-7D8C7D325E7E}"/>
              </a:ext>
            </a:extLst>
          </p:cNvPr>
          <p:cNvCxnSpPr>
            <a:cxnSpLocks/>
          </p:cNvCxnSpPr>
          <p:nvPr/>
        </p:nvCxnSpPr>
        <p:spPr>
          <a:xfrm>
            <a:off x="3095538" y="2273416"/>
            <a:ext cx="2248249" cy="2214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4214915" y="3389752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10</a:t>
            </a:r>
          </a:p>
          <a:p>
            <a:pPr algn="ctr"/>
            <a:r>
              <a:rPr lang="en-US" dirty="0"/>
              <a:t>Changing the relative price of good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2"/>
                <a:stretch>
                  <a:fillRect l="-38095" r="-21429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/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90DDE-F819-4F93-BAA8-EAAFDEE7B69C}"/>
                  </a:ext>
                </a:extLst>
              </p:cNvPr>
              <p:cNvSpPr txBox="1"/>
              <p:nvPr/>
            </p:nvSpPr>
            <p:spPr>
              <a:xfrm>
                <a:off x="4109678" y="5292490"/>
                <a:ext cx="260350" cy="2817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90DDE-F819-4F93-BAA8-EAAFDEE7B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678" y="5292490"/>
                <a:ext cx="260350" cy="281744"/>
              </a:xfrm>
              <a:prstGeom prst="rect">
                <a:avLst/>
              </a:prstGeom>
              <a:blipFill>
                <a:blip r:embed="rId4"/>
                <a:stretch>
                  <a:fillRect l="-39535" t="-2174" r="-32558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30C56C-36EF-4A52-9007-C539C737AD92}"/>
                  </a:ext>
                </a:extLst>
              </p:cNvPr>
              <p:cNvSpPr txBox="1"/>
              <p:nvPr/>
            </p:nvSpPr>
            <p:spPr>
              <a:xfrm>
                <a:off x="2192098" y="3281000"/>
                <a:ext cx="260350" cy="2822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30C56C-36EF-4A52-9007-C539C737A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098" y="3281000"/>
                <a:ext cx="260350" cy="282257"/>
              </a:xfrm>
              <a:prstGeom prst="rect">
                <a:avLst/>
              </a:prstGeom>
              <a:blipFill>
                <a:blip r:embed="rId5"/>
                <a:stretch>
                  <a:fillRect l="-40476" t="-2128" r="-33333" b="-2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0630B66-F09C-4C93-B165-B05B7D05D862}"/>
              </a:ext>
            </a:extLst>
          </p:cNvPr>
          <p:cNvCxnSpPr/>
          <p:nvPr/>
        </p:nvCxnSpPr>
        <p:spPr>
          <a:xfrm flipH="1">
            <a:off x="5343787" y="4052711"/>
            <a:ext cx="492569" cy="30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CF0C845-5F4A-4671-9144-FE6070E117AE}"/>
                  </a:ext>
                </a:extLst>
              </p:cNvPr>
              <p:cNvSpPr txBox="1"/>
              <p:nvPr/>
            </p:nvSpPr>
            <p:spPr>
              <a:xfrm>
                <a:off x="6005689" y="3894667"/>
                <a:ext cx="1933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CF0C845-5F4A-4671-9144-FE6070E1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689" y="3894667"/>
                <a:ext cx="1933455" cy="369332"/>
              </a:xfrm>
              <a:prstGeom prst="rect">
                <a:avLst/>
              </a:prstGeom>
              <a:blipFill>
                <a:blip r:embed="rId6"/>
                <a:stretch>
                  <a:fillRect l="-252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F3537A8-DE89-444A-B9EB-D82048C57152}"/>
                  </a:ext>
                </a:extLst>
              </p:cNvPr>
              <p:cNvSpPr txBox="1"/>
              <p:nvPr/>
            </p:nvSpPr>
            <p:spPr>
              <a:xfrm>
                <a:off x="7439935" y="2081879"/>
                <a:ext cx="1933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F3537A8-DE89-444A-B9EB-D82048C57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935" y="2081879"/>
                <a:ext cx="1933455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5AE375-0F6F-4FAD-A1CE-4F4B9557B719}"/>
              </a:ext>
            </a:extLst>
          </p:cNvPr>
          <p:cNvCxnSpPr>
            <a:cxnSpLocks/>
          </p:cNvCxnSpPr>
          <p:nvPr/>
        </p:nvCxnSpPr>
        <p:spPr>
          <a:xfrm>
            <a:off x="4109678" y="2521620"/>
            <a:ext cx="1215011" cy="27499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243BBAB-56F1-4E9E-BF7E-03CEF23F9377}"/>
              </a:ext>
            </a:extLst>
          </p:cNvPr>
          <p:cNvCxnSpPr/>
          <p:nvPr/>
        </p:nvCxnSpPr>
        <p:spPr>
          <a:xfrm flipH="1">
            <a:off x="4241549" y="2342855"/>
            <a:ext cx="492569" cy="30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322EDD-5F00-4639-B2F1-8E2B21C29848}"/>
                  </a:ext>
                </a:extLst>
              </p:cNvPr>
              <p:cNvSpPr txBox="1"/>
              <p:nvPr/>
            </p:nvSpPr>
            <p:spPr>
              <a:xfrm>
                <a:off x="4903451" y="2184811"/>
                <a:ext cx="1933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322EDD-5F00-4639-B2F1-8E2B21C29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451" y="2184811"/>
                <a:ext cx="1933455" cy="369332"/>
              </a:xfrm>
              <a:prstGeom prst="rect">
                <a:avLst/>
              </a:prstGeom>
              <a:blipFill>
                <a:blip r:embed="rId8"/>
                <a:stretch>
                  <a:fillRect l="-25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Elipse 35">
            <a:extLst>
              <a:ext uri="{FF2B5EF4-FFF2-40B4-BE49-F238E27FC236}">
                <a16:creationId xmlns:a16="http://schemas.microsoft.com/office/drawing/2014/main" id="{04A7C275-254B-4921-97A7-287083B34E28}"/>
              </a:ext>
            </a:extLst>
          </p:cNvPr>
          <p:cNvSpPr/>
          <p:nvPr/>
        </p:nvSpPr>
        <p:spPr>
          <a:xfrm>
            <a:off x="4919935" y="4404629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34FBCC-4AD8-472C-894D-3600D66E892C}"/>
              </a:ext>
            </a:extLst>
          </p:cNvPr>
          <p:cNvCxnSpPr>
            <a:cxnSpLocks/>
          </p:cNvCxnSpPr>
          <p:nvPr/>
        </p:nvCxnSpPr>
        <p:spPr>
          <a:xfrm flipH="1">
            <a:off x="2549562" y="4434677"/>
            <a:ext cx="233604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CBDBD65-98C3-436A-A959-07C29B563E19}"/>
              </a:ext>
            </a:extLst>
          </p:cNvPr>
          <p:cNvCxnSpPr>
            <a:cxnSpLocks/>
          </p:cNvCxnSpPr>
          <p:nvPr/>
        </p:nvCxnSpPr>
        <p:spPr>
          <a:xfrm>
            <a:off x="4944160" y="4454505"/>
            <a:ext cx="0" cy="8275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630246-49D6-4277-9845-252BC51F1336}"/>
                  </a:ext>
                </a:extLst>
              </p:cNvPr>
              <p:cNvSpPr txBox="1"/>
              <p:nvPr/>
            </p:nvSpPr>
            <p:spPr>
              <a:xfrm>
                <a:off x="4786778" y="5292123"/>
                <a:ext cx="260350" cy="2803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630246-49D6-4277-9845-252BC51F1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778" y="5292123"/>
                <a:ext cx="260350" cy="280333"/>
              </a:xfrm>
              <a:prstGeom prst="rect">
                <a:avLst/>
              </a:prstGeom>
              <a:blipFill>
                <a:blip r:embed="rId9"/>
                <a:stretch>
                  <a:fillRect l="-39535" t="-2174" r="-30233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7BF174C-076E-47FB-BC6A-BFBB4AF9E26E}"/>
                  </a:ext>
                </a:extLst>
              </p:cNvPr>
              <p:cNvSpPr txBox="1"/>
              <p:nvPr/>
            </p:nvSpPr>
            <p:spPr>
              <a:xfrm>
                <a:off x="2243705" y="4299006"/>
                <a:ext cx="260350" cy="2808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7BF174C-076E-47FB-BC6A-BFBB4AF9E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705" y="4299006"/>
                <a:ext cx="260350" cy="280846"/>
              </a:xfrm>
              <a:prstGeom prst="rect">
                <a:avLst/>
              </a:prstGeom>
              <a:blipFill>
                <a:blip r:embed="rId10"/>
                <a:stretch>
                  <a:fillRect l="-39535" t="-2174" r="-30233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row: Down 10">
            <a:extLst>
              <a:ext uri="{FF2B5EF4-FFF2-40B4-BE49-F238E27FC236}">
                <a16:creationId xmlns:a16="http://schemas.microsoft.com/office/drawing/2014/main" id="{E8F7CEC2-6585-4109-91F1-8BABB80C2DC4}"/>
              </a:ext>
            </a:extLst>
          </p:cNvPr>
          <p:cNvSpPr/>
          <p:nvPr/>
        </p:nvSpPr>
        <p:spPr>
          <a:xfrm>
            <a:off x="2285216" y="3733408"/>
            <a:ext cx="142629" cy="49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EE06CCF-BF73-4791-8CEF-4D52B02634CF}"/>
              </a:ext>
            </a:extLst>
          </p:cNvPr>
          <p:cNvSpPr/>
          <p:nvPr/>
        </p:nvSpPr>
        <p:spPr>
          <a:xfrm>
            <a:off x="4398603" y="5402276"/>
            <a:ext cx="364090" cy="117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D07B8F6-FE50-47DB-B444-F81B4147EA78}"/>
              </a:ext>
            </a:extLst>
          </p:cNvPr>
          <p:cNvSpPr txBox="1"/>
          <p:nvPr/>
        </p:nvSpPr>
        <p:spPr>
          <a:xfrm>
            <a:off x="7994250" y="2803607"/>
            <a:ext cx="2340375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Increase in the relative price of good 1</a:t>
            </a:r>
          </a:p>
          <a:p>
            <a:pPr marL="285750" indent="-285750">
              <a:buFontTx/>
              <a:buChar char="-"/>
            </a:pPr>
            <a:r>
              <a:rPr lang="en-US" dirty="0"/>
              <a:t>Sector 1 expands</a:t>
            </a:r>
          </a:p>
          <a:p>
            <a:pPr marL="285750" indent="-285750">
              <a:buFontTx/>
              <a:buChar char="-"/>
            </a:pPr>
            <a:r>
              <a:rPr lang="en-US" dirty="0"/>
              <a:t>Sector 2 shrinks</a:t>
            </a:r>
          </a:p>
        </p:txBody>
      </p:sp>
    </p:spTree>
    <p:extLst>
      <p:ext uri="{BB962C8B-B14F-4D97-AF65-F5344CB8AC3E}">
        <p14:creationId xmlns:p14="http://schemas.microsoft.com/office/powerpoint/2010/main" val="1601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  <p:bldP spid="21" grpId="0"/>
      <p:bldP spid="17" grpId="0"/>
      <p:bldP spid="24" grpId="0"/>
      <p:bldP spid="25" grpId="0" animBg="1"/>
      <p:bldP spid="33" grpId="0"/>
      <p:bldP spid="34" grpId="0"/>
      <p:bldP spid="11" grpId="0" animBg="1"/>
      <p:bldP spid="12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Rybczynski effect</a:t>
            </a:r>
            <a:br>
              <a:rPr lang="pt-BR" dirty="0"/>
            </a:br>
            <a:r>
              <a:rPr lang="pt-BR" sz="3000" cap="none" dirty="0"/>
              <a:t>Changes in factor endowments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Suppose a country facing output prices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lvl="2"/>
                <a:r>
                  <a:rPr lang="en-US" sz="2000" dirty="0"/>
                  <a:t>Produces both goods (conditions for this soon)</a:t>
                </a:r>
              </a:p>
              <a:p>
                <a:pPr lvl="1"/>
                <a:r>
                  <a:rPr lang="en-US" sz="2400" dirty="0"/>
                  <a:t>Factor prices (</a:t>
                </a:r>
                <a:r>
                  <a:rPr lang="en-US" sz="2400" i="1" dirty="0"/>
                  <a:t>w</a:t>
                </a:r>
                <a:r>
                  <a:rPr lang="en-US" sz="2400" dirty="0"/>
                  <a:t> and </a:t>
                </a:r>
                <a:r>
                  <a:rPr lang="en-US" sz="2400" i="1" dirty="0"/>
                  <a:t>r</a:t>
                </a:r>
                <a:r>
                  <a:rPr lang="en-US" sz="2400" dirty="0"/>
                  <a:t>) depend only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and on the technologies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(see Lerner diagram)</a:t>
                </a:r>
              </a:p>
              <a:p>
                <a:pPr lvl="2"/>
                <a:r>
                  <a:rPr lang="en-US" sz="2000" dirty="0"/>
                  <a:t>They define the position of unit-value isoquants</a:t>
                </a:r>
              </a:p>
              <a:p>
                <a:pPr lvl="1"/>
                <a:r>
                  <a:rPr lang="en-US" sz="2400" dirty="0"/>
                  <a:t>Changes 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400" dirty="0"/>
                  <a:t>, keeping prices and technologies fixed, will not affect </a:t>
                </a:r>
                <a:r>
                  <a:rPr lang="en-US" sz="2400" i="1" dirty="0"/>
                  <a:t>w</a:t>
                </a:r>
                <a:r>
                  <a:rPr lang="en-US" sz="2400" dirty="0"/>
                  <a:t> and </a:t>
                </a:r>
                <a:r>
                  <a:rPr lang="en-US" sz="2400" i="1" dirty="0"/>
                  <a:t>r</a:t>
                </a:r>
              </a:p>
              <a:p>
                <a:pPr lvl="2"/>
                <a:r>
                  <a:rPr lang="en-US" sz="2000" dirty="0"/>
                  <a:t>As long as both goods continue to be produced</a:t>
                </a:r>
              </a:p>
              <a:p>
                <a:pPr lvl="1"/>
                <a:r>
                  <a:rPr lang="en-US" sz="2400" dirty="0"/>
                  <a:t>Therefore, capital-labor ratios remain constant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r="-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Production possibilities frontier</a:t>
            </a:r>
            <a:br>
              <a:rPr lang="pt-BR" dirty="0"/>
            </a:br>
            <a:r>
              <a:rPr lang="pt-BR" sz="3000" cap="none" dirty="0"/>
              <a:t>Changes in factor endowments</a:t>
            </a:r>
            <a:endParaRPr lang="en-US" cap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600"/>
                  </a:spcAft>
                </a:pPr>
                <a:r>
                  <a:rPr lang="en-US" sz="2400" dirty="0"/>
                  <a:t>Consider now an increase in the supply of labor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400" dirty="0"/>
                  <a:t> – everything else constant, including the relative price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400" dirty="0"/>
                  <a:t>This leads to an outward shift in the PPF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dirty="0"/>
                  <a:t>But this shift is biased towards sector 1 (labor intensive)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dirty="0" err="1"/>
                  <a:t>Rybczynski</a:t>
                </a:r>
                <a:r>
                  <a:rPr lang="en-US" sz="2000" dirty="0"/>
                  <a:t> Theorem: for a given relative price, increase in the supply of labor leads to an expansion of sector 1 and contraction of sector 2</a:t>
                </a:r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>
                    <a:solidFill>
                      <a:schemeClr val="tx1"/>
                    </a:solidFill>
                  </a:rPr>
                  <a:t>Analogously</a:t>
                </a:r>
                <a:r>
                  <a:rPr lang="en-US" sz="2400" dirty="0"/>
                  <a:t>, if we increase the supply of labor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r>
                  <a:rPr lang="en-US" sz="2400" dirty="0"/>
                  <a:t> – everything else constant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Outward s</a:t>
                </a:r>
                <a:r>
                  <a:rPr lang="en-US" sz="2000" dirty="0"/>
                  <a:t>hift in the FPP, biased towards sector 2 (capital intensive)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Sector 2 expands, sector 1 </a:t>
                </a:r>
                <a:r>
                  <a:rPr lang="en-US" sz="2000" dirty="0"/>
                  <a:t>shrinks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r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17240-8B4C-4A39-95A3-2F6E3350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41623-8C67-4CF0-AD35-1070D526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60B5AB9-2143-450C-8A17-7C316E5C7118}"/>
              </a:ext>
            </a:extLst>
          </p:cNvPr>
          <p:cNvCxnSpPr>
            <a:cxnSpLocks/>
          </p:cNvCxnSpPr>
          <p:nvPr/>
        </p:nvCxnSpPr>
        <p:spPr>
          <a:xfrm>
            <a:off x="5867855" y="3685377"/>
            <a:ext cx="0" cy="15966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1A245E-2316-4AFF-898F-5D2D63982F94}"/>
              </a:ext>
            </a:extLst>
          </p:cNvPr>
          <p:cNvSpPr txBox="1"/>
          <p:nvPr/>
        </p:nvSpPr>
        <p:spPr>
          <a:xfrm>
            <a:off x="5851395" y="3438968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7B3AFB96-402E-4CB5-950A-CD01BF990D45}"/>
              </a:ext>
            </a:extLst>
          </p:cNvPr>
          <p:cNvSpPr/>
          <p:nvPr/>
        </p:nvSpPr>
        <p:spPr>
          <a:xfrm>
            <a:off x="-843378" y="2560900"/>
            <a:ext cx="6070953" cy="6496013"/>
          </a:xfrm>
          <a:prstGeom prst="arc">
            <a:avLst>
              <a:gd name="adj1" fmla="val 16593051"/>
              <a:gd name="adj2" fmla="val 20981704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A9511D-3DDE-4DB8-9919-6378216A1E92}"/>
              </a:ext>
            </a:extLst>
          </p:cNvPr>
          <p:cNvCxnSpPr/>
          <p:nvPr/>
        </p:nvCxnSpPr>
        <p:spPr>
          <a:xfrm>
            <a:off x="4241549" y="3429000"/>
            <a:ext cx="0" cy="18530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149F718-0002-4665-8543-9007B69545A5}"/>
              </a:ext>
            </a:extLst>
          </p:cNvPr>
          <p:cNvSpPr txBox="1"/>
          <p:nvPr/>
        </p:nvSpPr>
        <p:spPr>
          <a:xfrm>
            <a:off x="4214915" y="3112553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AA9A6E-60A8-4207-A9FF-20E28DA2A1E9}"/>
              </a:ext>
            </a:extLst>
          </p:cNvPr>
          <p:cNvCxnSpPr/>
          <p:nvPr/>
        </p:nvCxnSpPr>
        <p:spPr>
          <a:xfrm flipH="1">
            <a:off x="2549562" y="3421872"/>
            <a:ext cx="166535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CD375E-58EA-4260-9284-7D8C7D325E7E}"/>
              </a:ext>
            </a:extLst>
          </p:cNvPr>
          <p:cNvCxnSpPr>
            <a:cxnSpLocks/>
          </p:cNvCxnSpPr>
          <p:nvPr/>
        </p:nvCxnSpPr>
        <p:spPr>
          <a:xfrm>
            <a:off x="3095538" y="2273416"/>
            <a:ext cx="2248249" cy="2214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4214915" y="3389752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11</a:t>
            </a:r>
          </a:p>
          <a:p>
            <a:pPr algn="ctr"/>
            <a:r>
              <a:rPr lang="en-US" dirty="0"/>
              <a:t>Increasing the supply of labor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2"/>
                <a:stretch>
                  <a:fillRect l="-38095" r="-21429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/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90DDE-F819-4F93-BAA8-EAAFDEE7B69C}"/>
                  </a:ext>
                </a:extLst>
              </p:cNvPr>
              <p:cNvSpPr txBox="1"/>
              <p:nvPr/>
            </p:nvSpPr>
            <p:spPr>
              <a:xfrm>
                <a:off x="4109678" y="5292490"/>
                <a:ext cx="260350" cy="2817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90DDE-F819-4F93-BAA8-EAAFDEE7B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678" y="5292490"/>
                <a:ext cx="260350" cy="281744"/>
              </a:xfrm>
              <a:prstGeom prst="rect">
                <a:avLst/>
              </a:prstGeom>
              <a:blipFill>
                <a:blip r:embed="rId4"/>
                <a:stretch>
                  <a:fillRect l="-39535" t="-2174" r="-32558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30C56C-36EF-4A52-9007-C539C737AD92}"/>
                  </a:ext>
                </a:extLst>
              </p:cNvPr>
              <p:cNvSpPr txBox="1"/>
              <p:nvPr/>
            </p:nvSpPr>
            <p:spPr>
              <a:xfrm>
                <a:off x="2192098" y="3281000"/>
                <a:ext cx="260350" cy="2822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30C56C-36EF-4A52-9007-C539C737A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098" y="3281000"/>
                <a:ext cx="260350" cy="282257"/>
              </a:xfrm>
              <a:prstGeom prst="rect">
                <a:avLst/>
              </a:prstGeom>
              <a:blipFill>
                <a:blip r:embed="rId5"/>
                <a:stretch>
                  <a:fillRect l="-40476" t="-2128" r="-33333" b="-2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0630B66-F09C-4C93-B165-B05B7D05D862}"/>
              </a:ext>
            </a:extLst>
          </p:cNvPr>
          <p:cNvCxnSpPr>
            <a:cxnSpLocks/>
          </p:cNvCxnSpPr>
          <p:nvPr/>
        </p:nvCxnSpPr>
        <p:spPr>
          <a:xfrm flipH="1" flipV="1">
            <a:off x="5343788" y="4355502"/>
            <a:ext cx="229082" cy="22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CF0C845-5F4A-4671-9144-FE6070E117AE}"/>
                  </a:ext>
                </a:extLst>
              </p:cNvPr>
              <p:cNvSpPr txBox="1"/>
              <p:nvPr/>
            </p:nvSpPr>
            <p:spPr>
              <a:xfrm>
                <a:off x="5255942" y="4612416"/>
                <a:ext cx="1933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CF0C845-5F4A-4671-9144-FE6070E1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942" y="4612416"/>
                <a:ext cx="1933455" cy="369332"/>
              </a:xfrm>
              <a:prstGeom prst="rect">
                <a:avLst/>
              </a:prstGeom>
              <a:blipFill>
                <a:blip r:embed="rId6"/>
                <a:stretch>
                  <a:fillRect l="-252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630246-49D6-4277-9845-252BC51F1336}"/>
                  </a:ext>
                </a:extLst>
              </p:cNvPr>
              <p:cNvSpPr txBox="1"/>
              <p:nvPr/>
            </p:nvSpPr>
            <p:spPr>
              <a:xfrm>
                <a:off x="5712302" y="5317707"/>
                <a:ext cx="260350" cy="2803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630246-49D6-4277-9845-252BC51F1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302" y="5317707"/>
                <a:ext cx="260350" cy="280333"/>
              </a:xfrm>
              <a:prstGeom prst="rect">
                <a:avLst/>
              </a:prstGeom>
              <a:blipFill>
                <a:blip r:embed="rId9"/>
                <a:stretch>
                  <a:fillRect l="-39535" t="-2174" r="-30233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7BF174C-076E-47FB-BC6A-BFBB4AF9E26E}"/>
                  </a:ext>
                </a:extLst>
              </p:cNvPr>
              <p:cNvSpPr txBox="1"/>
              <p:nvPr/>
            </p:nvSpPr>
            <p:spPr>
              <a:xfrm>
                <a:off x="2213888" y="3669065"/>
                <a:ext cx="260350" cy="2808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7BF174C-076E-47FB-BC6A-BFBB4AF9E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888" y="3669065"/>
                <a:ext cx="260350" cy="280846"/>
              </a:xfrm>
              <a:prstGeom prst="rect">
                <a:avLst/>
              </a:prstGeom>
              <a:blipFill>
                <a:blip r:embed="rId10"/>
                <a:stretch>
                  <a:fillRect l="-39535" t="-2174" r="-30233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row: Down 10">
            <a:extLst>
              <a:ext uri="{FF2B5EF4-FFF2-40B4-BE49-F238E27FC236}">
                <a16:creationId xmlns:a16="http://schemas.microsoft.com/office/drawing/2014/main" id="{E8F7CEC2-6585-4109-91F1-8BABB80C2DC4}"/>
              </a:ext>
            </a:extLst>
          </p:cNvPr>
          <p:cNvSpPr/>
          <p:nvPr/>
        </p:nvSpPr>
        <p:spPr>
          <a:xfrm>
            <a:off x="2082033" y="3514469"/>
            <a:ext cx="107448" cy="2028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EE06CCF-BF73-4791-8CEF-4D52B02634CF}"/>
              </a:ext>
            </a:extLst>
          </p:cNvPr>
          <p:cNvSpPr/>
          <p:nvPr/>
        </p:nvSpPr>
        <p:spPr>
          <a:xfrm>
            <a:off x="4483871" y="5382728"/>
            <a:ext cx="1163342" cy="171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E0AA9DFE-478F-480E-A325-D92E5AFC36F2}"/>
              </a:ext>
            </a:extLst>
          </p:cNvPr>
          <p:cNvSpPr/>
          <p:nvPr/>
        </p:nvSpPr>
        <p:spPr>
          <a:xfrm>
            <a:off x="-1726322" y="2384534"/>
            <a:ext cx="8412871" cy="6496013"/>
          </a:xfrm>
          <a:prstGeom prst="arc">
            <a:avLst>
              <a:gd name="adj1" fmla="val 16299266"/>
              <a:gd name="adj2" fmla="val 21325701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996DFD1-7133-4427-9AD9-33E8A9636B30}"/>
              </a:ext>
            </a:extLst>
          </p:cNvPr>
          <p:cNvCxnSpPr>
            <a:cxnSpLocks/>
          </p:cNvCxnSpPr>
          <p:nvPr/>
        </p:nvCxnSpPr>
        <p:spPr>
          <a:xfrm>
            <a:off x="5067213" y="2911591"/>
            <a:ext cx="2248249" cy="2214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5">
            <a:extLst>
              <a:ext uri="{FF2B5EF4-FFF2-40B4-BE49-F238E27FC236}">
                <a16:creationId xmlns:a16="http://schemas.microsoft.com/office/drawing/2014/main" id="{31A86860-81BB-43A9-A241-83907FADC1ED}"/>
              </a:ext>
            </a:extLst>
          </p:cNvPr>
          <p:cNvSpPr/>
          <p:nvPr/>
        </p:nvSpPr>
        <p:spPr>
          <a:xfrm>
            <a:off x="5853385" y="3671204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E615DEC-A48B-482B-B57C-E577EED28AF0}"/>
              </a:ext>
            </a:extLst>
          </p:cNvPr>
          <p:cNvCxnSpPr>
            <a:cxnSpLocks/>
          </p:cNvCxnSpPr>
          <p:nvPr/>
        </p:nvCxnSpPr>
        <p:spPr>
          <a:xfrm flipH="1">
            <a:off x="2542758" y="3685377"/>
            <a:ext cx="325973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E083765-85EF-411E-A50A-ABEA9E7536A5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6222670" y="4323088"/>
            <a:ext cx="208298" cy="28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73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 animBg="1"/>
      <p:bldP spid="31" grpId="0"/>
      <p:bldP spid="33" grpId="0"/>
      <p:bldP spid="34" grpId="0"/>
      <p:bldP spid="11" grpId="0" animBg="1"/>
      <p:bldP spid="12" grpId="0" animBg="1"/>
      <p:bldP spid="37" grpId="0" animBg="1"/>
      <p:bldP spid="4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60B5AB9-2143-450C-8A17-7C316E5C7118}"/>
              </a:ext>
            </a:extLst>
          </p:cNvPr>
          <p:cNvCxnSpPr>
            <a:cxnSpLocks/>
          </p:cNvCxnSpPr>
          <p:nvPr/>
        </p:nvCxnSpPr>
        <p:spPr>
          <a:xfrm>
            <a:off x="4153897" y="2218327"/>
            <a:ext cx="0" cy="30549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1A245E-2316-4AFF-898F-5D2D63982F94}"/>
              </a:ext>
            </a:extLst>
          </p:cNvPr>
          <p:cNvSpPr txBox="1"/>
          <p:nvPr/>
        </p:nvSpPr>
        <p:spPr>
          <a:xfrm>
            <a:off x="4079759" y="1848994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7B3AFB96-402E-4CB5-950A-CD01BF990D45}"/>
              </a:ext>
            </a:extLst>
          </p:cNvPr>
          <p:cNvSpPr/>
          <p:nvPr/>
        </p:nvSpPr>
        <p:spPr>
          <a:xfrm>
            <a:off x="-843378" y="2560900"/>
            <a:ext cx="6070953" cy="6496013"/>
          </a:xfrm>
          <a:prstGeom prst="arc">
            <a:avLst>
              <a:gd name="adj1" fmla="val 16593051"/>
              <a:gd name="adj2" fmla="val 20981704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A9511D-3DDE-4DB8-9919-6378216A1E92}"/>
              </a:ext>
            </a:extLst>
          </p:cNvPr>
          <p:cNvCxnSpPr/>
          <p:nvPr/>
        </p:nvCxnSpPr>
        <p:spPr>
          <a:xfrm>
            <a:off x="4241549" y="3429000"/>
            <a:ext cx="0" cy="18530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149F718-0002-4665-8543-9007B69545A5}"/>
              </a:ext>
            </a:extLst>
          </p:cNvPr>
          <p:cNvSpPr txBox="1"/>
          <p:nvPr/>
        </p:nvSpPr>
        <p:spPr>
          <a:xfrm>
            <a:off x="4214915" y="3112553"/>
            <a:ext cx="2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AA9A6E-60A8-4207-A9FF-20E28DA2A1E9}"/>
              </a:ext>
            </a:extLst>
          </p:cNvPr>
          <p:cNvCxnSpPr/>
          <p:nvPr/>
        </p:nvCxnSpPr>
        <p:spPr>
          <a:xfrm flipH="1">
            <a:off x="2549562" y="3421872"/>
            <a:ext cx="166535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CD375E-58EA-4260-9284-7D8C7D325E7E}"/>
              </a:ext>
            </a:extLst>
          </p:cNvPr>
          <p:cNvCxnSpPr>
            <a:cxnSpLocks/>
          </p:cNvCxnSpPr>
          <p:nvPr/>
        </p:nvCxnSpPr>
        <p:spPr>
          <a:xfrm>
            <a:off x="3095538" y="2273416"/>
            <a:ext cx="2248249" cy="2214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4214915" y="3389752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12</a:t>
            </a:r>
          </a:p>
          <a:p>
            <a:pPr algn="ctr"/>
            <a:r>
              <a:rPr lang="en-US" dirty="0"/>
              <a:t>Increasing the supply of capital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2"/>
                <a:stretch>
                  <a:fillRect l="-38095" r="-21429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/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BE922E6-9FE8-4F9D-B500-92D86C62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856" y="5134802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37209" r="-18605"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90DDE-F819-4F93-BAA8-EAAFDEE7B69C}"/>
                  </a:ext>
                </a:extLst>
              </p:cNvPr>
              <p:cNvSpPr txBox="1"/>
              <p:nvPr/>
            </p:nvSpPr>
            <p:spPr>
              <a:xfrm>
                <a:off x="4214237" y="5306770"/>
                <a:ext cx="240649" cy="2817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9B90DDE-F819-4F93-BAA8-EAAFDEE7B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237" y="5306770"/>
                <a:ext cx="240649" cy="281744"/>
              </a:xfrm>
              <a:prstGeom prst="rect">
                <a:avLst/>
              </a:prstGeom>
              <a:blipFill>
                <a:blip r:embed="rId4"/>
                <a:stretch>
                  <a:fillRect l="-42500" t="-2174" r="-42500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30C56C-36EF-4A52-9007-C539C737AD92}"/>
                  </a:ext>
                </a:extLst>
              </p:cNvPr>
              <p:cNvSpPr txBox="1"/>
              <p:nvPr/>
            </p:nvSpPr>
            <p:spPr>
              <a:xfrm>
                <a:off x="2192098" y="3281000"/>
                <a:ext cx="260350" cy="2822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30C56C-36EF-4A52-9007-C539C737A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098" y="3281000"/>
                <a:ext cx="260350" cy="282257"/>
              </a:xfrm>
              <a:prstGeom prst="rect">
                <a:avLst/>
              </a:prstGeom>
              <a:blipFill>
                <a:blip r:embed="rId5"/>
                <a:stretch>
                  <a:fillRect l="-40476" t="-2128" r="-33333" b="-2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0630B66-F09C-4C93-B165-B05B7D05D862}"/>
              </a:ext>
            </a:extLst>
          </p:cNvPr>
          <p:cNvCxnSpPr>
            <a:cxnSpLocks/>
          </p:cNvCxnSpPr>
          <p:nvPr/>
        </p:nvCxnSpPr>
        <p:spPr>
          <a:xfrm flipH="1" flipV="1">
            <a:off x="5234194" y="4312025"/>
            <a:ext cx="338676" cy="264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CF0C845-5F4A-4671-9144-FE6070E117AE}"/>
                  </a:ext>
                </a:extLst>
              </p:cNvPr>
              <p:cNvSpPr txBox="1"/>
              <p:nvPr/>
            </p:nvSpPr>
            <p:spPr>
              <a:xfrm>
                <a:off x="5255942" y="4612416"/>
                <a:ext cx="1933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CF0C845-5F4A-4671-9144-FE6070E1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942" y="4612416"/>
                <a:ext cx="1933455" cy="369332"/>
              </a:xfrm>
              <a:prstGeom prst="rect">
                <a:avLst/>
              </a:prstGeom>
              <a:blipFill>
                <a:blip r:embed="rId6"/>
                <a:stretch>
                  <a:fillRect l="-252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630246-49D6-4277-9845-252BC51F1336}"/>
                  </a:ext>
                </a:extLst>
              </p:cNvPr>
              <p:cNvSpPr txBox="1"/>
              <p:nvPr/>
            </p:nvSpPr>
            <p:spPr>
              <a:xfrm>
                <a:off x="3900013" y="5317707"/>
                <a:ext cx="260350" cy="2803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630246-49D6-4277-9845-252BC51F1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013" y="5317707"/>
                <a:ext cx="260350" cy="280333"/>
              </a:xfrm>
              <a:prstGeom prst="rect">
                <a:avLst/>
              </a:prstGeom>
              <a:blipFill>
                <a:blip r:embed="rId7"/>
                <a:stretch>
                  <a:fillRect l="-40476" t="-2174" r="-30952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7BF174C-076E-47FB-BC6A-BFBB4AF9E26E}"/>
                  </a:ext>
                </a:extLst>
              </p:cNvPr>
              <p:cNvSpPr txBox="1"/>
              <p:nvPr/>
            </p:nvSpPr>
            <p:spPr>
              <a:xfrm>
                <a:off x="2212654" y="2099475"/>
                <a:ext cx="260350" cy="2808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7BF174C-076E-47FB-BC6A-BFBB4AF9E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654" y="2099475"/>
                <a:ext cx="260350" cy="280846"/>
              </a:xfrm>
              <a:prstGeom prst="rect">
                <a:avLst/>
              </a:prstGeom>
              <a:blipFill>
                <a:blip r:embed="rId8"/>
                <a:stretch>
                  <a:fillRect l="-39535" t="-2174" r="-27907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row: Down 10">
            <a:extLst>
              <a:ext uri="{FF2B5EF4-FFF2-40B4-BE49-F238E27FC236}">
                <a16:creationId xmlns:a16="http://schemas.microsoft.com/office/drawing/2014/main" id="{E8F7CEC2-6585-4109-91F1-8BABB80C2DC4}"/>
              </a:ext>
            </a:extLst>
          </p:cNvPr>
          <p:cNvSpPr/>
          <p:nvPr/>
        </p:nvSpPr>
        <p:spPr>
          <a:xfrm rot="10800000">
            <a:off x="2285318" y="2460633"/>
            <a:ext cx="167127" cy="728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EE06CCF-BF73-4791-8CEF-4D52B02634CF}"/>
              </a:ext>
            </a:extLst>
          </p:cNvPr>
          <p:cNvSpPr/>
          <p:nvPr/>
        </p:nvSpPr>
        <p:spPr>
          <a:xfrm rot="10800000">
            <a:off x="4036182" y="5678352"/>
            <a:ext cx="316768" cy="17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E0AA9DFE-478F-480E-A325-D92E5AFC36F2}"/>
              </a:ext>
            </a:extLst>
          </p:cNvPr>
          <p:cNvSpPr/>
          <p:nvPr/>
        </p:nvSpPr>
        <p:spPr>
          <a:xfrm>
            <a:off x="-2371424" y="1145319"/>
            <a:ext cx="7831232" cy="8434230"/>
          </a:xfrm>
          <a:prstGeom prst="arc">
            <a:avLst>
              <a:gd name="adj1" fmla="val 17077117"/>
              <a:gd name="adj2" fmla="val 2153062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996DFD1-7133-4427-9AD9-33E8A9636B30}"/>
              </a:ext>
            </a:extLst>
          </p:cNvPr>
          <p:cNvCxnSpPr>
            <a:cxnSpLocks/>
          </p:cNvCxnSpPr>
          <p:nvPr/>
        </p:nvCxnSpPr>
        <p:spPr>
          <a:xfrm>
            <a:off x="3170428" y="1252421"/>
            <a:ext cx="2478812" cy="24418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5">
            <a:extLst>
              <a:ext uri="{FF2B5EF4-FFF2-40B4-BE49-F238E27FC236}">
                <a16:creationId xmlns:a16="http://schemas.microsoft.com/office/drawing/2014/main" id="{31A86860-81BB-43A9-A241-83907FADC1ED}"/>
              </a:ext>
            </a:extLst>
          </p:cNvPr>
          <p:cNvSpPr/>
          <p:nvPr/>
        </p:nvSpPr>
        <p:spPr>
          <a:xfrm>
            <a:off x="4135425" y="2193389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E615DEC-A48B-482B-B57C-E577EED28AF0}"/>
              </a:ext>
            </a:extLst>
          </p:cNvPr>
          <p:cNvCxnSpPr>
            <a:cxnSpLocks/>
            <a:stCxn id="40" idx="0"/>
          </p:cNvCxnSpPr>
          <p:nvPr/>
        </p:nvCxnSpPr>
        <p:spPr>
          <a:xfrm flipH="1">
            <a:off x="2542758" y="2193389"/>
            <a:ext cx="1617605" cy="20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E083765-85EF-411E-A50A-ABEA9E7536A5}"/>
              </a:ext>
            </a:extLst>
          </p:cNvPr>
          <p:cNvCxnSpPr>
            <a:cxnSpLocks/>
          </p:cNvCxnSpPr>
          <p:nvPr/>
        </p:nvCxnSpPr>
        <p:spPr>
          <a:xfrm flipH="1" flipV="1">
            <a:off x="5689084" y="3776790"/>
            <a:ext cx="156800" cy="835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72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 animBg="1"/>
      <p:bldP spid="30" grpId="0"/>
      <p:bldP spid="31" grpId="0"/>
      <p:bldP spid="33" grpId="0"/>
      <p:bldP spid="34" grpId="0"/>
      <p:bldP spid="11" grpId="0" animBg="1"/>
      <p:bldP spid="12" grpId="0" animBg="1"/>
      <p:bldP spid="37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o 7"/>
          <p:cNvSpPr/>
          <p:nvPr/>
        </p:nvSpPr>
        <p:spPr>
          <a:xfrm rot="10800000">
            <a:off x="3121710" y="257438"/>
            <a:ext cx="3471356" cy="3135428"/>
          </a:xfrm>
          <a:prstGeom prst="arc">
            <a:avLst>
              <a:gd name="adj1" fmla="val 17178894"/>
              <a:gd name="adj2" fmla="val 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Arco 34"/>
          <p:cNvSpPr/>
          <p:nvPr/>
        </p:nvSpPr>
        <p:spPr>
          <a:xfrm rot="10800000">
            <a:off x="4458417" y="1674607"/>
            <a:ext cx="3471356" cy="3448971"/>
          </a:xfrm>
          <a:prstGeom prst="arc">
            <a:avLst>
              <a:gd name="adj1" fmla="val 17047314"/>
              <a:gd name="adj2" fmla="val 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</a:t>
            </a:r>
          </a:p>
          <a:p>
            <a:pPr algn="ctr"/>
            <a:r>
              <a:rPr lang="en-US" dirty="0"/>
              <a:t>The Lerner Diagram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2"/>
                <a:stretch>
                  <a:fillRect l="-14286" r="-142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/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6977" r="-232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F67A033-174B-4A18-8599-3EACB3D7D371}"/>
                  </a:ext>
                </a:extLst>
              </p:cNvPr>
              <p:cNvSpPr/>
              <p:nvPr/>
            </p:nvSpPr>
            <p:spPr>
              <a:xfrm>
                <a:off x="5474370" y="4628594"/>
                <a:ext cx="157414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1/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F67A033-174B-4A18-8599-3EACB3D7D3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370" y="4628594"/>
                <a:ext cx="1574149" cy="307777"/>
              </a:xfrm>
              <a:prstGeom prst="rect">
                <a:avLst/>
              </a:prstGeom>
              <a:blipFill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80978A3-9965-47F8-9903-54BC63D496AC}"/>
                  </a:ext>
                </a:extLst>
              </p:cNvPr>
              <p:cNvSpPr/>
              <p:nvPr/>
            </p:nvSpPr>
            <p:spPr>
              <a:xfrm>
                <a:off x="4287727" y="3052293"/>
                <a:ext cx="159082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80978A3-9965-47F8-9903-54BC63D49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727" y="3052293"/>
                <a:ext cx="1590820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A2BB01C8-EF8F-45A4-B06D-E6E51DBBE5CD}"/>
              </a:ext>
            </a:extLst>
          </p:cNvPr>
          <p:cNvSpPr txBox="1"/>
          <p:nvPr/>
        </p:nvSpPr>
        <p:spPr>
          <a:xfrm>
            <a:off x="7472268" y="3829997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1</a:t>
            </a:r>
          </a:p>
          <a:p>
            <a:r>
              <a:rPr lang="en-US" dirty="0"/>
              <a:t>(labor intensive)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3EAD934-D86E-4157-9510-8308F45E8CA9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6851852" y="4153163"/>
            <a:ext cx="620416" cy="46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A0B2735-5C7A-42DE-A5BF-09AB7A38FEAF}"/>
              </a:ext>
            </a:extLst>
          </p:cNvPr>
          <p:cNvSpPr txBox="1"/>
          <p:nvPr/>
        </p:nvSpPr>
        <p:spPr>
          <a:xfrm>
            <a:off x="5980747" y="2127383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2</a:t>
            </a:r>
          </a:p>
          <a:p>
            <a:r>
              <a:rPr lang="en-US" dirty="0"/>
              <a:t>(capital intensive)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22D5FF-87D3-4FDD-B5C3-47003FC9931B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5360331" y="2450549"/>
            <a:ext cx="620416" cy="46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1EE96-21A3-4C90-B17F-8E7429A04997}"/>
              </a:ext>
            </a:extLst>
          </p:cNvPr>
          <p:cNvCxnSpPr/>
          <p:nvPr/>
        </p:nvCxnSpPr>
        <p:spPr>
          <a:xfrm>
            <a:off x="2549562" y="1636295"/>
            <a:ext cx="2924808" cy="364571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5">
            <a:extLst>
              <a:ext uri="{FF2B5EF4-FFF2-40B4-BE49-F238E27FC236}">
                <a16:creationId xmlns:a16="http://schemas.microsoft.com/office/drawing/2014/main" id="{5C3FB858-DF79-4697-AE64-807AE4FB59CB}"/>
              </a:ext>
            </a:extLst>
          </p:cNvPr>
          <p:cNvSpPr/>
          <p:nvPr/>
        </p:nvSpPr>
        <p:spPr>
          <a:xfrm>
            <a:off x="3406485" y="2707422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5">
            <a:extLst>
              <a:ext uri="{FF2B5EF4-FFF2-40B4-BE49-F238E27FC236}">
                <a16:creationId xmlns:a16="http://schemas.microsoft.com/office/drawing/2014/main" id="{EF7375B8-BE8F-4D37-87BB-552A44AD98F1}"/>
              </a:ext>
            </a:extLst>
          </p:cNvPr>
          <p:cNvSpPr/>
          <p:nvPr/>
        </p:nvSpPr>
        <p:spPr>
          <a:xfrm>
            <a:off x="4807512" y="4451390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9DB1AB5-47C9-44EA-9678-8FD2CFA75425}"/>
              </a:ext>
            </a:extLst>
          </p:cNvPr>
          <p:cNvCxnSpPr>
            <a:cxnSpLocks/>
          </p:cNvCxnSpPr>
          <p:nvPr/>
        </p:nvCxnSpPr>
        <p:spPr>
          <a:xfrm flipV="1">
            <a:off x="4262228" y="5008817"/>
            <a:ext cx="957078" cy="847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7B6FF96-2980-4061-BDAF-DBD70B3EFE59}"/>
                  </a:ext>
                </a:extLst>
              </p:cNvPr>
              <p:cNvSpPr/>
              <p:nvPr/>
            </p:nvSpPr>
            <p:spPr>
              <a:xfrm>
                <a:off x="3087611" y="5774852"/>
                <a:ext cx="1808379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𝑟𝐾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7B6FF96-2980-4061-BDAF-DBD70B3EFE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611" y="5774852"/>
                <a:ext cx="180837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Elipse 15">
            <a:extLst>
              <a:ext uri="{FF2B5EF4-FFF2-40B4-BE49-F238E27FC236}">
                <a16:creationId xmlns:a16="http://schemas.microsoft.com/office/drawing/2014/main" id="{4171EBFF-BB16-4D59-B3FA-CC7175A3E22C}"/>
              </a:ext>
            </a:extLst>
          </p:cNvPr>
          <p:cNvSpPr/>
          <p:nvPr/>
        </p:nvSpPr>
        <p:spPr>
          <a:xfrm>
            <a:off x="5449433" y="5270111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DBBF492-5E9F-4DF8-B671-82AAA277914F}"/>
                  </a:ext>
                </a:extLst>
              </p:cNvPr>
              <p:cNvSpPr txBox="1"/>
              <p:nvPr/>
            </p:nvSpPr>
            <p:spPr>
              <a:xfrm>
                <a:off x="5360331" y="5383470"/>
                <a:ext cx="518216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DBBF492-5E9F-4DF8-B671-82AAA2779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331" y="5383470"/>
                <a:ext cx="518216" cy="276999"/>
              </a:xfrm>
              <a:prstGeom prst="rect">
                <a:avLst/>
              </a:prstGeom>
              <a:blipFill>
                <a:blip r:embed="rId7"/>
                <a:stretch>
                  <a:fillRect l="-4598" b="-29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003A90-2AC7-4C30-B17B-01B321650BD5}"/>
                  </a:ext>
                </a:extLst>
              </p:cNvPr>
              <p:cNvSpPr txBox="1"/>
              <p:nvPr/>
            </p:nvSpPr>
            <p:spPr>
              <a:xfrm>
                <a:off x="1933252" y="1575994"/>
                <a:ext cx="518216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003A90-2AC7-4C30-B17B-01B321650B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252" y="1575994"/>
                <a:ext cx="518216" cy="276999"/>
              </a:xfrm>
              <a:prstGeom prst="rect">
                <a:avLst/>
              </a:prstGeom>
              <a:blipFill>
                <a:blip r:embed="rId8"/>
                <a:stretch>
                  <a:fillRect t="-2128" b="-3191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Elipse 15">
            <a:extLst>
              <a:ext uri="{FF2B5EF4-FFF2-40B4-BE49-F238E27FC236}">
                <a16:creationId xmlns:a16="http://schemas.microsoft.com/office/drawing/2014/main" id="{F9257F96-9A44-4423-94BA-B63A906AA30A}"/>
              </a:ext>
            </a:extLst>
          </p:cNvPr>
          <p:cNvSpPr/>
          <p:nvPr/>
        </p:nvSpPr>
        <p:spPr>
          <a:xfrm>
            <a:off x="2513971" y="1636294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C9C71B-C452-4AF9-9444-98046021F958}"/>
              </a:ext>
            </a:extLst>
          </p:cNvPr>
          <p:cNvCxnSpPr>
            <a:cxnSpLocks/>
          </p:cNvCxnSpPr>
          <p:nvPr/>
        </p:nvCxnSpPr>
        <p:spPr>
          <a:xfrm flipV="1">
            <a:off x="2563847" y="3221372"/>
            <a:ext cx="5699309" cy="2048740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5F2E43-E797-4572-805B-019498A3ECA2}"/>
              </a:ext>
            </a:extLst>
          </p:cNvPr>
          <p:cNvCxnSpPr/>
          <p:nvPr/>
        </p:nvCxnSpPr>
        <p:spPr>
          <a:xfrm flipV="1">
            <a:off x="2542758" y="931178"/>
            <a:ext cx="1525903" cy="4338933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6350CF7-F32B-444E-AB8A-F4958CB5921A}"/>
                  </a:ext>
                </a:extLst>
              </p:cNvPr>
              <p:cNvSpPr txBox="1"/>
              <p:nvPr/>
            </p:nvSpPr>
            <p:spPr>
              <a:xfrm>
                <a:off x="8413293" y="3042407"/>
                <a:ext cx="518216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6350CF7-F32B-444E-AB8A-F4958CB59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3293" y="3042407"/>
                <a:ext cx="518216" cy="276999"/>
              </a:xfrm>
              <a:prstGeom prst="rect">
                <a:avLst/>
              </a:prstGeom>
              <a:blipFill>
                <a:blip r:embed="rId9"/>
                <a:stretch>
                  <a:fillRect b="-125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82D9B16-984C-48B6-804F-F0421C4FC34C}"/>
                  </a:ext>
                </a:extLst>
              </p:cNvPr>
              <p:cNvSpPr txBox="1"/>
              <p:nvPr/>
            </p:nvSpPr>
            <p:spPr>
              <a:xfrm>
                <a:off x="3940200" y="568850"/>
                <a:ext cx="518216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82D9B16-984C-48B6-804F-F0421C4FC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200" y="568850"/>
                <a:ext cx="518216" cy="276999"/>
              </a:xfrm>
              <a:prstGeom prst="rect">
                <a:avLst/>
              </a:prstGeom>
              <a:blipFill>
                <a:blip r:embed="rId10"/>
                <a:stretch>
                  <a:fillRect b="-125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74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1" grpId="0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Rybczynski effect</a:t>
            </a:r>
            <a:br>
              <a:rPr lang="pt-BR" dirty="0"/>
            </a:br>
            <a:r>
              <a:rPr lang="pt-BR" sz="3000" cap="none" dirty="0"/>
              <a:t>Changes in factor endowments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>
                <a:normAutofit fontScale="92500" lnSpcReduction="20000"/>
              </a:bodyPr>
              <a:lstStyle/>
              <a:p>
                <a:pPr lvl="1"/>
                <a:r>
                  <a:rPr lang="pt-BR" sz="2400" dirty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400" dirty="0"/>
                  <a:t> will not be affected:</a:t>
                </a:r>
              </a:p>
              <a:p>
                <a:pPr lvl="2"/>
                <a:r>
                  <a:rPr lang="pt-BR" sz="2000" dirty="0"/>
                  <a:t>Amounts of capital and labor used to produce each unit of a given good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=1,2</m:t>
                    </m:r>
                  </m:oMath>
                </a14:m>
                <a:r>
                  <a:rPr lang="pt-BR" sz="2000" dirty="0"/>
                  <a:t>)</a:t>
                </a:r>
              </a:p>
              <a:p>
                <a:pPr marL="310896" lvl="2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𝐿𝑖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310896" lvl="2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𝐾𝑖</m:t>
                          </m:r>
                        </m:sub>
                      </m:sSub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 lvl="1"/>
                <a:r>
                  <a:rPr lang="pt-BR" sz="2400" dirty="0"/>
                  <a:t>Use equilibrium condition in labor and capital markets: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  <a:p>
                <a:pPr lvl="1"/>
                <a:r>
                  <a:rPr lang="en-US" sz="2000" dirty="0"/>
                  <a:t>Or: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:endParaRPr lang="en-US" sz="2400" dirty="0"/>
              </a:p>
              <a:p>
                <a:pPr marL="128016" lvl="1" indent="0">
                  <a:buSzPct val="55000"/>
                  <a:buNone/>
                </a:pPr>
                <a:endParaRPr lang="en-US" sz="2400" dirty="0"/>
              </a:p>
              <a:p>
                <a:pPr lvl="2">
                  <a:buSzPct val="70000"/>
                  <a:buFont typeface="Wingdings 3" panose="05040102010807070707" pitchFamily="18" charset="2"/>
                  <a:buChar char=""/>
                </a:pPr>
                <a:endParaRPr lang="pt-BR" sz="2000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7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Rybczynski effect</a:t>
            </a:r>
            <a:br>
              <a:rPr lang="pt-BR" dirty="0"/>
            </a:br>
            <a:r>
              <a:rPr lang="pt-BR" sz="3000" cap="none" dirty="0"/>
              <a:t>Changes in factor endowments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pt-BR" sz="2400" dirty="0"/>
                  <a:t>Two equations, two unknowns: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dirty="0"/>
                  <a:t>as functions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r>
                  <a:rPr lang="pt-BR" sz="24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pt-BR" sz="2400" dirty="0"/>
              </a:p>
              <a:p>
                <a:pPr lvl="1"/>
                <a:endParaRPr lang="pt-BR" sz="2400" dirty="0"/>
              </a:p>
              <a:p>
                <a:pPr lvl="1"/>
                <a:r>
                  <a:rPr lang="pt-BR" sz="2400" dirty="0"/>
                  <a:t>Rewriting:</a:t>
                </a:r>
              </a:p>
              <a:p>
                <a:pPr marL="128016" lvl="1" indent="0">
                  <a:buNone/>
                </a:pPr>
                <a:endParaRPr lang="pt-BR" sz="240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D70D-AB31-4349-B592-4B488D42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C67D1-F1E0-43FC-8D37-7C56F8F4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8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to 30">
            <a:extLst>
              <a:ext uri="{FF2B5EF4-FFF2-40B4-BE49-F238E27FC236}">
                <a16:creationId xmlns:a16="http://schemas.microsoft.com/office/drawing/2014/main" id="{37CCF3DA-C3C9-4EE8-8493-BD98E06D9C43}"/>
              </a:ext>
            </a:extLst>
          </p:cNvPr>
          <p:cNvCxnSpPr>
            <a:cxnSpLocks/>
          </p:cNvCxnSpPr>
          <p:nvPr/>
        </p:nvCxnSpPr>
        <p:spPr>
          <a:xfrm>
            <a:off x="3052485" y="1832184"/>
            <a:ext cx="1209962" cy="1732084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V="1">
            <a:off x="2549562" y="3080754"/>
            <a:ext cx="4648226" cy="2201256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>
            <a:cxnSpLocks/>
          </p:cNvCxnSpPr>
          <p:nvPr/>
        </p:nvCxnSpPr>
        <p:spPr>
          <a:xfrm>
            <a:off x="3751314" y="3765160"/>
            <a:ext cx="1009210" cy="1444703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cxnSpLocks/>
          </p:cNvCxnSpPr>
          <p:nvPr/>
        </p:nvCxnSpPr>
        <p:spPr>
          <a:xfrm flipV="1">
            <a:off x="2555033" y="1759368"/>
            <a:ext cx="1519984" cy="3513934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o 7"/>
          <p:cNvSpPr/>
          <p:nvPr/>
        </p:nvSpPr>
        <p:spPr>
          <a:xfrm rot="10800000">
            <a:off x="3342020" y="207981"/>
            <a:ext cx="3471356" cy="3135428"/>
          </a:xfrm>
          <a:prstGeom prst="arc">
            <a:avLst>
              <a:gd name="adj1" fmla="val 17178894"/>
              <a:gd name="adj2" fmla="val 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3644538" y="265900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Arco 34"/>
          <p:cNvSpPr/>
          <p:nvPr/>
        </p:nvSpPr>
        <p:spPr>
          <a:xfrm rot="10800000">
            <a:off x="4007716" y="2099154"/>
            <a:ext cx="3471356" cy="3135428"/>
          </a:xfrm>
          <a:prstGeom prst="arc">
            <a:avLst>
              <a:gd name="adj1" fmla="val 17047314"/>
              <a:gd name="adj2" fmla="val 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4227455" y="444679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2</a:t>
            </a:r>
          </a:p>
          <a:p>
            <a:pPr algn="ctr"/>
            <a:r>
              <a:rPr lang="en-US" dirty="0"/>
              <a:t>Isoquants for both sectors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2"/>
                <a:stretch>
                  <a:fillRect l="-14286" r="-142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/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6977" r="-232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F67A033-174B-4A18-8599-3EACB3D7D371}"/>
                  </a:ext>
                </a:extLst>
              </p:cNvPr>
              <p:cNvSpPr/>
              <p:nvPr/>
            </p:nvSpPr>
            <p:spPr>
              <a:xfrm>
                <a:off x="5323537" y="5007825"/>
                <a:ext cx="13160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F67A033-174B-4A18-8599-3EACB3D7D3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537" y="5007825"/>
                <a:ext cx="1316065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80978A3-9965-47F8-9903-54BC63D496AC}"/>
                  </a:ext>
                </a:extLst>
              </p:cNvPr>
              <p:cNvSpPr/>
              <p:nvPr/>
            </p:nvSpPr>
            <p:spPr>
              <a:xfrm>
                <a:off x="4518482" y="3042184"/>
                <a:ext cx="137345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80978A3-9965-47F8-9903-54BC63D49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482" y="3042184"/>
                <a:ext cx="1373453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o 7">
            <a:extLst>
              <a:ext uri="{FF2B5EF4-FFF2-40B4-BE49-F238E27FC236}">
                <a16:creationId xmlns:a16="http://schemas.microsoft.com/office/drawing/2014/main" id="{1745774B-97CC-47B1-AF26-2F53EA1B8F32}"/>
              </a:ext>
            </a:extLst>
          </p:cNvPr>
          <p:cNvSpPr/>
          <p:nvPr/>
        </p:nvSpPr>
        <p:spPr>
          <a:xfrm rot="10800000">
            <a:off x="3166406" y="588981"/>
            <a:ext cx="3471356" cy="3135428"/>
          </a:xfrm>
          <a:prstGeom prst="arc">
            <a:avLst>
              <a:gd name="adj1" fmla="val 17178894"/>
              <a:gd name="adj2" fmla="val 0"/>
            </a:avLst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Arco 7">
            <a:extLst>
              <a:ext uri="{FF2B5EF4-FFF2-40B4-BE49-F238E27FC236}">
                <a16:creationId xmlns:a16="http://schemas.microsoft.com/office/drawing/2014/main" id="{B26699DD-00FA-415E-9246-FF17C454E237}"/>
              </a:ext>
            </a:extLst>
          </p:cNvPr>
          <p:cNvSpPr/>
          <p:nvPr/>
        </p:nvSpPr>
        <p:spPr>
          <a:xfrm rot="10800000">
            <a:off x="3555380" y="-173019"/>
            <a:ext cx="3471356" cy="3135428"/>
          </a:xfrm>
          <a:prstGeom prst="arc">
            <a:avLst>
              <a:gd name="adj1" fmla="val 17178894"/>
              <a:gd name="adj2" fmla="val 0"/>
            </a:avLst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46" name="Arco 34">
            <a:extLst>
              <a:ext uri="{FF2B5EF4-FFF2-40B4-BE49-F238E27FC236}">
                <a16:creationId xmlns:a16="http://schemas.microsoft.com/office/drawing/2014/main" id="{8105BFFF-08E3-4A34-A0DA-03FE3D846A77}"/>
              </a:ext>
            </a:extLst>
          </p:cNvPr>
          <p:cNvSpPr/>
          <p:nvPr/>
        </p:nvSpPr>
        <p:spPr>
          <a:xfrm rot="10800000">
            <a:off x="4327756" y="1870554"/>
            <a:ext cx="3471356" cy="3135428"/>
          </a:xfrm>
          <a:prstGeom prst="arc">
            <a:avLst>
              <a:gd name="adj1" fmla="val 17047314"/>
              <a:gd name="adj2" fmla="val 21276900"/>
            </a:avLst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Arco 34">
            <a:extLst>
              <a:ext uri="{FF2B5EF4-FFF2-40B4-BE49-F238E27FC236}">
                <a16:creationId xmlns:a16="http://schemas.microsoft.com/office/drawing/2014/main" id="{011D85DE-1CC7-4B5F-8632-E6EAE884AD38}"/>
              </a:ext>
            </a:extLst>
          </p:cNvPr>
          <p:cNvSpPr/>
          <p:nvPr/>
        </p:nvSpPr>
        <p:spPr>
          <a:xfrm rot="10800000">
            <a:off x="4647796" y="1702914"/>
            <a:ext cx="3471356" cy="3135428"/>
          </a:xfrm>
          <a:prstGeom prst="arc">
            <a:avLst>
              <a:gd name="adj1" fmla="val 17047314"/>
              <a:gd name="adj2" fmla="val 21276900"/>
            </a:avLst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Arco 34">
            <a:extLst>
              <a:ext uri="{FF2B5EF4-FFF2-40B4-BE49-F238E27FC236}">
                <a16:creationId xmlns:a16="http://schemas.microsoft.com/office/drawing/2014/main" id="{F45F222D-B6B1-460D-889E-3666F84204C6}"/>
              </a:ext>
            </a:extLst>
          </p:cNvPr>
          <p:cNvSpPr/>
          <p:nvPr/>
        </p:nvSpPr>
        <p:spPr>
          <a:xfrm rot="10800000">
            <a:off x="3526739" y="2188917"/>
            <a:ext cx="3471356" cy="3135428"/>
          </a:xfrm>
          <a:prstGeom prst="arc">
            <a:avLst>
              <a:gd name="adj1" fmla="val 17688123"/>
              <a:gd name="adj2" fmla="val 21276900"/>
            </a:avLst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Arco 7">
            <a:extLst>
              <a:ext uri="{FF2B5EF4-FFF2-40B4-BE49-F238E27FC236}">
                <a16:creationId xmlns:a16="http://schemas.microsoft.com/office/drawing/2014/main" id="{FDF3296F-C8B8-4313-BC51-7757410D6750}"/>
              </a:ext>
            </a:extLst>
          </p:cNvPr>
          <p:cNvSpPr/>
          <p:nvPr/>
        </p:nvSpPr>
        <p:spPr>
          <a:xfrm rot="10800000">
            <a:off x="3684716" y="-522930"/>
            <a:ext cx="3471356" cy="3135428"/>
          </a:xfrm>
          <a:prstGeom prst="arc">
            <a:avLst>
              <a:gd name="adj1" fmla="val 17178894"/>
              <a:gd name="adj2" fmla="val 0"/>
            </a:avLst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BB01C8-EF8F-45A4-B06D-E6E51DBBE5CD}"/>
              </a:ext>
            </a:extLst>
          </p:cNvPr>
          <p:cNvSpPr txBox="1"/>
          <p:nvPr/>
        </p:nvSpPr>
        <p:spPr>
          <a:xfrm>
            <a:off x="8213910" y="2114625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1</a:t>
            </a:r>
          </a:p>
          <a:p>
            <a:r>
              <a:rPr lang="en-US" dirty="0"/>
              <a:t>(labor intensive)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3EAD934-D86E-4157-9510-8308F45E8CA9}"/>
              </a:ext>
            </a:extLst>
          </p:cNvPr>
          <p:cNvCxnSpPr>
            <a:cxnSpLocks/>
          </p:cNvCxnSpPr>
          <p:nvPr/>
        </p:nvCxnSpPr>
        <p:spPr>
          <a:xfrm flipH="1">
            <a:off x="7644387" y="2426535"/>
            <a:ext cx="620416" cy="46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A0B2735-5C7A-42DE-A5BF-09AB7A38FEAF}"/>
              </a:ext>
            </a:extLst>
          </p:cNvPr>
          <p:cNvSpPr txBox="1"/>
          <p:nvPr/>
        </p:nvSpPr>
        <p:spPr>
          <a:xfrm>
            <a:off x="5053334" y="1168098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2</a:t>
            </a:r>
          </a:p>
          <a:p>
            <a:r>
              <a:rPr lang="en-US" dirty="0"/>
              <a:t>(capital intensive)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22D5FF-87D3-4FDD-B5C3-47003FC9931B}"/>
              </a:ext>
            </a:extLst>
          </p:cNvPr>
          <p:cNvCxnSpPr>
            <a:cxnSpLocks/>
          </p:cNvCxnSpPr>
          <p:nvPr/>
        </p:nvCxnSpPr>
        <p:spPr>
          <a:xfrm flipH="1">
            <a:off x="4456118" y="1468364"/>
            <a:ext cx="620416" cy="46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41BC6A8-FCD9-427E-9D6F-89F57843B07E}"/>
              </a:ext>
            </a:extLst>
          </p:cNvPr>
          <p:cNvSpPr txBox="1"/>
          <p:nvPr/>
        </p:nvSpPr>
        <p:spPr>
          <a:xfrm>
            <a:off x="1809750" y="3209925"/>
            <a:ext cx="85738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Slope = </a:t>
            </a:r>
            <a:r>
              <a:rPr lang="en-US" i="1" dirty="0"/>
              <a:t>w</a:t>
            </a:r>
            <a:r>
              <a:rPr lang="en-US" dirty="0"/>
              <a:t>/</a:t>
            </a:r>
            <a:r>
              <a:rPr lang="en-US" i="1" dirty="0"/>
              <a:t>r</a:t>
            </a:r>
            <a:endParaRPr lang="en-US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AFA77CE-4929-48E3-800E-45B3195901D5}"/>
              </a:ext>
            </a:extLst>
          </p:cNvPr>
          <p:cNvCxnSpPr/>
          <p:nvPr/>
        </p:nvCxnSpPr>
        <p:spPr>
          <a:xfrm flipV="1">
            <a:off x="2633118" y="2019300"/>
            <a:ext cx="427618" cy="1027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58B5EF5-4C87-4675-B406-3699A6BD15DF}"/>
              </a:ext>
            </a:extLst>
          </p:cNvPr>
          <p:cNvCxnSpPr/>
          <p:nvPr/>
        </p:nvCxnSpPr>
        <p:spPr>
          <a:xfrm>
            <a:off x="2800542" y="3637084"/>
            <a:ext cx="919784" cy="187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/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blipFill>
                <a:blip r:embed="rId6"/>
                <a:stretch>
                  <a:fillRect l="-18750" r="-416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/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blipFill>
                <a:blip r:embed="rId7"/>
                <a:stretch>
                  <a:fillRect l="-18367" r="-408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/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  <a:blipFill>
                <a:blip r:embed="rId8"/>
                <a:stretch>
                  <a:fillRect l="-2027" t="-1961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/>
              <p:nvPr/>
            </p:nvSpPr>
            <p:spPr>
              <a:xfrm>
                <a:off x="3658100" y="2509368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100" y="2509368"/>
                <a:ext cx="904350" cy="307777"/>
              </a:xfrm>
              <a:prstGeom prst="rect">
                <a:avLst/>
              </a:prstGeom>
              <a:blipFill>
                <a:blip r:embed="rId9"/>
                <a:stretch>
                  <a:fillRect l="-2027" t="-2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76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6" grpId="0" animBg="1"/>
      <p:bldP spid="35" grpId="0" animBg="1"/>
      <p:bldP spid="35" grpId="1" animBg="1"/>
      <p:bldP spid="36" grpId="0" animBg="1"/>
      <p:bldP spid="2" grpId="0"/>
      <p:bldP spid="32" grpId="0"/>
      <p:bldP spid="33" grpId="0"/>
      <p:bldP spid="33" grpId="1"/>
      <p:bldP spid="34" grpId="0"/>
      <p:bldP spid="34" grpId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7" grpId="2" animBg="1"/>
      <p:bldP spid="48" grpId="0" animBg="1"/>
      <p:bldP spid="48" grpId="1" animBg="1"/>
      <p:bldP spid="50" grpId="0" animBg="1"/>
      <p:bldP spid="50" grpId="1" animBg="1"/>
      <p:bldP spid="22" grpId="0"/>
      <p:bldP spid="57" grpId="0"/>
      <p:bldP spid="39" grpId="0" animBg="1"/>
      <p:bldP spid="39" grpId="1" animBg="1"/>
      <p:bldP spid="63" grpId="0"/>
      <p:bldP spid="64" grpId="0"/>
      <p:bldP spid="38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0EFD07-A57B-4E08-B388-95C9AA5E577B}"/>
                  </a:ext>
                </a:extLst>
              </p:cNvPr>
              <p:cNvSpPr/>
              <p:nvPr/>
            </p:nvSpPr>
            <p:spPr>
              <a:xfrm>
                <a:off x="5912961" y="2286195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0EFD07-A57B-4E08-B388-95C9AA5E5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961" y="2286195"/>
                <a:ext cx="904350" cy="307777"/>
              </a:xfrm>
              <a:prstGeom prst="rect">
                <a:avLst/>
              </a:prstGeom>
              <a:blipFill>
                <a:blip r:embed="rId2"/>
                <a:stretch>
                  <a:fillRect l="-2027" t="-1961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Conector reto 43">
            <a:extLst>
              <a:ext uri="{FF2B5EF4-FFF2-40B4-BE49-F238E27FC236}">
                <a16:creationId xmlns:a16="http://schemas.microsoft.com/office/drawing/2014/main" id="{51ECD95A-5BD0-48B2-BC58-5A2F61E07A5A}"/>
              </a:ext>
            </a:extLst>
          </p:cNvPr>
          <p:cNvCxnSpPr>
            <a:cxnSpLocks/>
          </p:cNvCxnSpPr>
          <p:nvPr/>
        </p:nvCxnSpPr>
        <p:spPr>
          <a:xfrm flipV="1">
            <a:off x="2666334" y="2025234"/>
            <a:ext cx="3888845" cy="184163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48">
            <a:extLst>
              <a:ext uri="{FF2B5EF4-FFF2-40B4-BE49-F238E27FC236}">
                <a16:creationId xmlns:a16="http://schemas.microsoft.com/office/drawing/2014/main" id="{854D9473-781E-4D54-9FF2-5110EED38B61}"/>
              </a:ext>
            </a:extLst>
          </p:cNvPr>
          <p:cNvCxnSpPr>
            <a:cxnSpLocks/>
          </p:cNvCxnSpPr>
          <p:nvPr/>
        </p:nvCxnSpPr>
        <p:spPr>
          <a:xfrm flipV="1">
            <a:off x="5054211" y="1863246"/>
            <a:ext cx="1069206" cy="2471816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V="1">
            <a:off x="2549562" y="3080754"/>
            <a:ext cx="4648226" cy="2201256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cxnSpLocks/>
          </p:cNvCxnSpPr>
          <p:nvPr/>
        </p:nvCxnSpPr>
        <p:spPr>
          <a:xfrm flipV="1">
            <a:off x="2555033" y="1759368"/>
            <a:ext cx="1519984" cy="3513934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644538" y="265900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4227455" y="444679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3</a:t>
            </a:r>
          </a:p>
          <a:p>
            <a:pPr algn="ctr"/>
            <a:r>
              <a:rPr lang="en-US" dirty="0"/>
              <a:t>Finding production of both goods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14286" r="-142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/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blipFill>
                <a:blip r:embed="rId4"/>
                <a:stretch>
                  <a:fillRect l="-6977" r="-232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A2BB01C8-EF8F-45A4-B06D-E6E51DBBE5CD}"/>
              </a:ext>
            </a:extLst>
          </p:cNvPr>
          <p:cNvSpPr txBox="1"/>
          <p:nvPr/>
        </p:nvSpPr>
        <p:spPr>
          <a:xfrm>
            <a:off x="8184460" y="2154301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1</a:t>
            </a:r>
          </a:p>
          <a:p>
            <a:r>
              <a:rPr lang="en-US" dirty="0"/>
              <a:t>(labor intensive)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3EAD934-D86E-4157-9510-8308F45E8CA9}"/>
              </a:ext>
            </a:extLst>
          </p:cNvPr>
          <p:cNvCxnSpPr>
            <a:cxnSpLocks/>
          </p:cNvCxnSpPr>
          <p:nvPr/>
        </p:nvCxnSpPr>
        <p:spPr>
          <a:xfrm flipH="1">
            <a:off x="7614937" y="2466211"/>
            <a:ext cx="620416" cy="46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A0B2735-5C7A-42DE-A5BF-09AB7A38FEAF}"/>
              </a:ext>
            </a:extLst>
          </p:cNvPr>
          <p:cNvSpPr txBox="1"/>
          <p:nvPr/>
        </p:nvSpPr>
        <p:spPr>
          <a:xfrm>
            <a:off x="4978566" y="1120925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2</a:t>
            </a:r>
          </a:p>
          <a:p>
            <a:r>
              <a:rPr lang="en-US" dirty="0"/>
              <a:t>(capital intensive)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22D5FF-87D3-4FDD-B5C3-47003FC9931B}"/>
              </a:ext>
            </a:extLst>
          </p:cNvPr>
          <p:cNvCxnSpPr>
            <a:cxnSpLocks/>
          </p:cNvCxnSpPr>
          <p:nvPr/>
        </p:nvCxnSpPr>
        <p:spPr>
          <a:xfrm flipH="1">
            <a:off x="4554830" y="1584223"/>
            <a:ext cx="465917" cy="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/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blipFill>
                <a:blip r:embed="rId6"/>
                <a:stretch>
                  <a:fillRect l="-18750" r="-416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/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blipFill>
                <a:blip r:embed="rId7"/>
                <a:stretch>
                  <a:fillRect l="-18367" r="-408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/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  <a:blipFill>
                <a:blip r:embed="rId8"/>
                <a:stretch>
                  <a:fillRect l="-2027" t="-1961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/>
              <p:nvPr/>
            </p:nvSpPr>
            <p:spPr>
              <a:xfrm>
                <a:off x="3658100" y="2509368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100" y="2509368"/>
                <a:ext cx="904350" cy="307777"/>
              </a:xfrm>
              <a:prstGeom prst="rect">
                <a:avLst/>
              </a:prstGeom>
              <a:blipFill>
                <a:blip r:embed="rId9"/>
                <a:stretch>
                  <a:fillRect l="-2027" t="-2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/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Elipse 35">
            <a:extLst>
              <a:ext uri="{FF2B5EF4-FFF2-40B4-BE49-F238E27FC236}">
                <a16:creationId xmlns:a16="http://schemas.microsoft.com/office/drawing/2014/main" id="{6AE99B83-D0AF-49B8-9AD0-47F0FA401721}"/>
              </a:ext>
            </a:extLst>
          </p:cNvPr>
          <p:cNvSpPr/>
          <p:nvPr/>
        </p:nvSpPr>
        <p:spPr>
          <a:xfrm>
            <a:off x="5888023" y="2307259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Elipse 35">
            <a:extLst>
              <a:ext uri="{FF2B5EF4-FFF2-40B4-BE49-F238E27FC236}">
                <a16:creationId xmlns:a16="http://schemas.microsoft.com/office/drawing/2014/main" id="{DA4FBD87-897E-4112-8F2D-3F9103C17B44}"/>
              </a:ext>
            </a:extLst>
          </p:cNvPr>
          <p:cNvSpPr/>
          <p:nvPr/>
        </p:nvSpPr>
        <p:spPr>
          <a:xfrm>
            <a:off x="5154477" y="4003448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F1F00CB-266B-4C36-96DA-2CC78D44EF9F}"/>
                  </a:ext>
                </a:extLst>
              </p:cNvPr>
              <p:cNvSpPr/>
              <p:nvPr/>
            </p:nvSpPr>
            <p:spPr>
              <a:xfrm>
                <a:off x="5141635" y="4013956"/>
                <a:ext cx="15925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F1F00CB-266B-4C36-96DA-2CC78D44E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35" y="4013956"/>
                <a:ext cx="1592528" cy="307777"/>
              </a:xfrm>
              <a:prstGeom prst="rect">
                <a:avLst/>
              </a:prstGeom>
              <a:blipFill>
                <a:blip r:embed="rId11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84ECDC0-6351-42B4-805B-1D19EEFE8D58}"/>
                  </a:ext>
                </a:extLst>
              </p:cNvPr>
              <p:cNvSpPr/>
              <p:nvPr/>
            </p:nvSpPr>
            <p:spPr>
              <a:xfrm>
                <a:off x="3247610" y="3537010"/>
                <a:ext cx="15925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84ECDC0-6351-42B4-805B-1D19EEFE8D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610" y="3537010"/>
                <a:ext cx="1592528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Elipse 35">
            <a:extLst>
              <a:ext uri="{FF2B5EF4-FFF2-40B4-BE49-F238E27FC236}">
                <a16:creationId xmlns:a16="http://schemas.microsoft.com/office/drawing/2014/main" id="{CFD09845-5309-4FB8-953B-6DC7915F3CFB}"/>
              </a:ext>
            </a:extLst>
          </p:cNvPr>
          <p:cNvSpPr/>
          <p:nvPr/>
        </p:nvSpPr>
        <p:spPr>
          <a:xfrm>
            <a:off x="3265149" y="3555867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3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" grpId="0"/>
      <p:bldP spid="41" grpId="0" animBg="1"/>
      <p:bldP spid="54" grpId="0" animBg="1"/>
      <p:bldP spid="55" grpId="0"/>
      <p:bldP spid="56" grpId="0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to 48">
            <a:extLst>
              <a:ext uri="{FF2B5EF4-FFF2-40B4-BE49-F238E27FC236}">
                <a16:creationId xmlns:a16="http://schemas.microsoft.com/office/drawing/2014/main" id="{3F943C81-C858-4598-90E9-5084A5EC6845}"/>
              </a:ext>
            </a:extLst>
          </p:cNvPr>
          <p:cNvCxnSpPr>
            <a:cxnSpLocks/>
          </p:cNvCxnSpPr>
          <p:nvPr/>
        </p:nvCxnSpPr>
        <p:spPr>
          <a:xfrm flipV="1">
            <a:off x="6389490" y="1885422"/>
            <a:ext cx="901057" cy="208308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43">
            <a:extLst>
              <a:ext uri="{FF2B5EF4-FFF2-40B4-BE49-F238E27FC236}">
                <a16:creationId xmlns:a16="http://schemas.microsoft.com/office/drawing/2014/main" id="{CAE29885-F3D8-453A-9225-7F28FF347461}"/>
              </a:ext>
            </a:extLst>
          </p:cNvPr>
          <p:cNvCxnSpPr>
            <a:cxnSpLocks/>
          </p:cNvCxnSpPr>
          <p:nvPr/>
        </p:nvCxnSpPr>
        <p:spPr>
          <a:xfrm flipV="1">
            <a:off x="2805998" y="2222791"/>
            <a:ext cx="4511185" cy="213635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0EFD07-A57B-4E08-B388-95C9AA5E577B}"/>
                  </a:ext>
                </a:extLst>
              </p:cNvPr>
              <p:cNvSpPr/>
              <p:nvPr/>
            </p:nvSpPr>
            <p:spPr>
              <a:xfrm>
                <a:off x="5912961" y="2286195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0EFD07-A57B-4E08-B388-95C9AA5E5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961" y="2286195"/>
                <a:ext cx="904350" cy="307777"/>
              </a:xfrm>
              <a:prstGeom prst="rect">
                <a:avLst/>
              </a:prstGeom>
              <a:blipFill>
                <a:blip r:embed="rId2"/>
                <a:stretch>
                  <a:fillRect l="-2027" t="-1961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Conector reto 43">
            <a:extLst>
              <a:ext uri="{FF2B5EF4-FFF2-40B4-BE49-F238E27FC236}">
                <a16:creationId xmlns:a16="http://schemas.microsoft.com/office/drawing/2014/main" id="{51ECD95A-5BD0-48B2-BC58-5A2F61E07A5A}"/>
              </a:ext>
            </a:extLst>
          </p:cNvPr>
          <p:cNvCxnSpPr>
            <a:cxnSpLocks/>
          </p:cNvCxnSpPr>
          <p:nvPr/>
        </p:nvCxnSpPr>
        <p:spPr>
          <a:xfrm flipV="1">
            <a:off x="2666334" y="2025234"/>
            <a:ext cx="3888845" cy="184163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48">
            <a:extLst>
              <a:ext uri="{FF2B5EF4-FFF2-40B4-BE49-F238E27FC236}">
                <a16:creationId xmlns:a16="http://schemas.microsoft.com/office/drawing/2014/main" id="{854D9473-781E-4D54-9FF2-5110EED38B61}"/>
              </a:ext>
            </a:extLst>
          </p:cNvPr>
          <p:cNvCxnSpPr>
            <a:cxnSpLocks/>
          </p:cNvCxnSpPr>
          <p:nvPr/>
        </p:nvCxnSpPr>
        <p:spPr>
          <a:xfrm flipV="1">
            <a:off x="5054211" y="1863246"/>
            <a:ext cx="1069206" cy="2471816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V="1">
            <a:off x="2549562" y="3080754"/>
            <a:ext cx="4648226" cy="2201256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cxnSpLocks/>
          </p:cNvCxnSpPr>
          <p:nvPr/>
        </p:nvCxnSpPr>
        <p:spPr>
          <a:xfrm flipV="1">
            <a:off x="2555033" y="1759368"/>
            <a:ext cx="1519984" cy="3513934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2549562" y="1065007"/>
            <a:ext cx="0" cy="44644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37591" y="5282005"/>
            <a:ext cx="57015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644538" y="265900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4227455" y="4446796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D4149-CBD3-40F8-BD92-1BBCA367E7B6}"/>
              </a:ext>
            </a:extLst>
          </p:cNvPr>
          <p:cNvSpPr txBox="1"/>
          <p:nvPr/>
        </p:nvSpPr>
        <p:spPr>
          <a:xfrm>
            <a:off x="2542758" y="392203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4</a:t>
            </a:r>
          </a:p>
          <a:p>
            <a:pPr algn="ctr"/>
            <a:r>
              <a:rPr lang="en-US" dirty="0"/>
              <a:t>Increase in the labor endowment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/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5CE202-16E9-463B-808A-59F24BFFB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94" y="1052301"/>
                <a:ext cx="260350" cy="276999"/>
              </a:xfrm>
              <a:prstGeom prst="rect">
                <a:avLst/>
              </a:prstGeom>
              <a:blipFill>
                <a:blip r:embed="rId3"/>
                <a:stretch>
                  <a:fillRect l="-14286" r="-142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/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F99D4A-B89C-49E9-90A8-C6C5A43F2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773" y="5134802"/>
                <a:ext cx="260350" cy="276999"/>
              </a:xfrm>
              <a:prstGeom prst="rect">
                <a:avLst/>
              </a:prstGeom>
              <a:blipFill>
                <a:blip r:embed="rId4"/>
                <a:stretch>
                  <a:fillRect l="-6977" r="-232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A2BB01C8-EF8F-45A4-B06D-E6E51DBBE5CD}"/>
              </a:ext>
            </a:extLst>
          </p:cNvPr>
          <p:cNvSpPr txBox="1"/>
          <p:nvPr/>
        </p:nvSpPr>
        <p:spPr>
          <a:xfrm>
            <a:off x="8184460" y="2154301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1</a:t>
            </a:r>
          </a:p>
          <a:p>
            <a:r>
              <a:rPr lang="en-US" dirty="0"/>
              <a:t>(labor intensive)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3EAD934-D86E-4157-9510-8308F45E8CA9}"/>
              </a:ext>
            </a:extLst>
          </p:cNvPr>
          <p:cNvCxnSpPr>
            <a:cxnSpLocks/>
          </p:cNvCxnSpPr>
          <p:nvPr/>
        </p:nvCxnSpPr>
        <p:spPr>
          <a:xfrm flipH="1">
            <a:off x="7614937" y="2466211"/>
            <a:ext cx="620416" cy="46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A0B2735-5C7A-42DE-A5BF-09AB7A38FEAF}"/>
              </a:ext>
            </a:extLst>
          </p:cNvPr>
          <p:cNvSpPr txBox="1"/>
          <p:nvPr/>
        </p:nvSpPr>
        <p:spPr>
          <a:xfrm>
            <a:off x="4978566" y="1120925"/>
            <a:ext cx="186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Sector 2</a:t>
            </a:r>
          </a:p>
          <a:p>
            <a:r>
              <a:rPr lang="en-US" dirty="0"/>
              <a:t>(capital intensive)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22D5FF-87D3-4FDD-B5C3-47003FC9931B}"/>
              </a:ext>
            </a:extLst>
          </p:cNvPr>
          <p:cNvCxnSpPr>
            <a:cxnSpLocks/>
          </p:cNvCxnSpPr>
          <p:nvPr/>
        </p:nvCxnSpPr>
        <p:spPr>
          <a:xfrm flipH="1">
            <a:off x="4554830" y="1584223"/>
            <a:ext cx="465917" cy="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/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E5A6C27-7F66-46D4-83A2-F8763DE9C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685" y="2892043"/>
                <a:ext cx="292772" cy="276999"/>
              </a:xfrm>
              <a:prstGeom prst="rect">
                <a:avLst/>
              </a:prstGeom>
              <a:blipFill>
                <a:blip r:embed="rId6"/>
                <a:stretch>
                  <a:fillRect l="-18750" r="-416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/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C772BF9-FB4B-4FF8-92C8-A9B529EE7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345" y="1510303"/>
                <a:ext cx="298094" cy="276999"/>
              </a:xfrm>
              <a:prstGeom prst="rect">
                <a:avLst/>
              </a:prstGeom>
              <a:blipFill>
                <a:blip r:embed="rId7"/>
                <a:stretch>
                  <a:fillRect l="-18367" r="-408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/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24F4F12-662A-49FE-9550-70050796A7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810" y="4335061"/>
                <a:ext cx="904350" cy="307777"/>
              </a:xfrm>
              <a:prstGeom prst="rect">
                <a:avLst/>
              </a:prstGeom>
              <a:blipFill>
                <a:blip r:embed="rId8"/>
                <a:stretch>
                  <a:fillRect l="-2027" t="-1961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/>
              <p:nvPr/>
            </p:nvSpPr>
            <p:spPr>
              <a:xfrm>
                <a:off x="3658100" y="2509368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BC737A2-C34B-41EA-AA85-5F4FF080E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100" y="2509368"/>
                <a:ext cx="904350" cy="307777"/>
              </a:xfrm>
              <a:prstGeom prst="rect">
                <a:avLst/>
              </a:prstGeom>
              <a:blipFill>
                <a:blip r:embed="rId9"/>
                <a:stretch>
                  <a:fillRect l="-2027" t="-2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/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CCF4E4-FACF-4B79-825F-0F728AE7B7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152" y="588981"/>
                <a:ext cx="3802388" cy="7524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Elipse 35">
            <a:extLst>
              <a:ext uri="{FF2B5EF4-FFF2-40B4-BE49-F238E27FC236}">
                <a16:creationId xmlns:a16="http://schemas.microsoft.com/office/drawing/2014/main" id="{6AE99B83-D0AF-49B8-9AD0-47F0FA401721}"/>
              </a:ext>
            </a:extLst>
          </p:cNvPr>
          <p:cNvSpPr/>
          <p:nvPr/>
        </p:nvSpPr>
        <p:spPr>
          <a:xfrm>
            <a:off x="5888023" y="2307259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Elipse 35">
            <a:extLst>
              <a:ext uri="{FF2B5EF4-FFF2-40B4-BE49-F238E27FC236}">
                <a16:creationId xmlns:a16="http://schemas.microsoft.com/office/drawing/2014/main" id="{DA4FBD87-897E-4112-8F2D-3F9103C17B44}"/>
              </a:ext>
            </a:extLst>
          </p:cNvPr>
          <p:cNvSpPr/>
          <p:nvPr/>
        </p:nvSpPr>
        <p:spPr>
          <a:xfrm>
            <a:off x="5154477" y="4003448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F1F00CB-266B-4C36-96DA-2CC78D44EF9F}"/>
                  </a:ext>
                </a:extLst>
              </p:cNvPr>
              <p:cNvSpPr/>
              <p:nvPr/>
            </p:nvSpPr>
            <p:spPr>
              <a:xfrm>
                <a:off x="5141635" y="4013956"/>
                <a:ext cx="15925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CF1F00CB-266B-4C36-96DA-2CC78D44E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35" y="4013956"/>
                <a:ext cx="1592528" cy="307777"/>
              </a:xfrm>
              <a:prstGeom prst="rect">
                <a:avLst/>
              </a:prstGeom>
              <a:blipFill>
                <a:blip r:embed="rId11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84ECDC0-6351-42B4-805B-1D19EEFE8D58}"/>
                  </a:ext>
                </a:extLst>
              </p:cNvPr>
              <p:cNvSpPr/>
              <p:nvPr/>
            </p:nvSpPr>
            <p:spPr>
              <a:xfrm>
                <a:off x="3247610" y="3537010"/>
                <a:ext cx="15925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84ECDC0-6351-42B4-805B-1D19EEFE8D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610" y="3537010"/>
                <a:ext cx="1592528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Elipse 35">
            <a:extLst>
              <a:ext uri="{FF2B5EF4-FFF2-40B4-BE49-F238E27FC236}">
                <a16:creationId xmlns:a16="http://schemas.microsoft.com/office/drawing/2014/main" id="{CFD09845-5309-4FB8-953B-6DC7915F3CFB}"/>
              </a:ext>
            </a:extLst>
          </p:cNvPr>
          <p:cNvSpPr/>
          <p:nvPr/>
        </p:nvSpPr>
        <p:spPr>
          <a:xfrm>
            <a:off x="3265149" y="3555867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59F77A9-2C25-4BB5-9E16-3632396A6DCF}"/>
                  </a:ext>
                </a:extLst>
              </p:cNvPr>
              <p:cNvSpPr/>
              <p:nvPr/>
            </p:nvSpPr>
            <p:spPr>
              <a:xfrm>
                <a:off x="7052864" y="2292426"/>
                <a:ext cx="9043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′,</m:t>
                    </m:r>
                    <m:acc>
                      <m:accPr>
                        <m:chr m:val="̅"/>
                        <m:ctrlPr>
                          <a:rPr lang="en-US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59F77A9-2C25-4BB5-9E16-3632396A6D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864" y="2292426"/>
                <a:ext cx="904350" cy="307777"/>
              </a:xfrm>
              <a:prstGeom prst="rect">
                <a:avLst/>
              </a:prstGeom>
              <a:blipFill>
                <a:blip r:embed="rId13"/>
                <a:stretch>
                  <a:fillRect l="-2027" t="-1961" b="-21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lipse 35">
            <a:extLst>
              <a:ext uri="{FF2B5EF4-FFF2-40B4-BE49-F238E27FC236}">
                <a16:creationId xmlns:a16="http://schemas.microsoft.com/office/drawing/2014/main" id="{18003856-73F9-4201-8D15-87486A736649}"/>
              </a:ext>
            </a:extLst>
          </p:cNvPr>
          <p:cNvSpPr/>
          <p:nvPr/>
        </p:nvSpPr>
        <p:spPr>
          <a:xfrm>
            <a:off x="7079002" y="2290323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454DA4E-514F-40C7-A711-D14BB59CCC10}"/>
              </a:ext>
            </a:extLst>
          </p:cNvPr>
          <p:cNvCxnSpPr>
            <a:cxnSpLocks/>
          </p:cNvCxnSpPr>
          <p:nvPr/>
        </p:nvCxnSpPr>
        <p:spPr>
          <a:xfrm flipV="1">
            <a:off x="6498734" y="2437049"/>
            <a:ext cx="483433" cy="3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F342FF3-5ABD-47FA-B09B-036BA9AA08FE}"/>
                  </a:ext>
                </a:extLst>
              </p:cNvPr>
              <p:cNvSpPr/>
              <p:nvPr/>
            </p:nvSpPr>
            <p:spPr>
              <a:xfrm>
                <a:off x="3016185" y="4186126"/>
                <a:ext cx="15925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F342FF3-5ABD-47FA-B09B-036BA9AA08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185" y="4186126"/>
                <a:ext cx="1592528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Elipse 35">
            <a:extLst>
              <a:ext uri="{FF2B5EF4-FFF2-40B4-BE49-F238E27FC236}">
                <a16:creationId xmlns:a16="http://schemas.microsoft.com/office/drawing/2014/main" id="{DFF392A6-1D9C-4EF4-8032-B096EDC42317}"/>
              </a:ext>
            </a:extLst>
          </p:cNvPr>
          <p:cNvSpPr/>
          <p:nvPr/>
        </p:nvSpPr>
        <p:spPr>
          <a:xfrm>
            <a:off x="2967969" y="4256907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35">
            <a:extLst>
              <a:ext uri="{FF2B5EF4-FFF2-40B4-BE49-F238E27FC236}">
                <a16:creationId xmlns:a16="http://schemas.microsoft.com/office/drawing/2014/main" id="{84C42810-0AFF-48B6-B302-57FCCD3DDFA9}"/>
              </a:ext>
            </a:extLst>
          </p:cNvPr>
          <p:cNvSpPr/>
          <p:nvPr/>
        </p:nvSpPr>
        <p:spPr>
          <a:xfrm>
            <a:off x="6640377" y="3302408"/>
            <a:ext cx="49876" cy="49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4BD3170-4D16-48AC-BC2C-DF8A0B4E36DC}"/>
                  </a:ext>
                </a:extLst>
              </p:cNvPr>
              <p:cNvSpPr/>
              <p:nvPr/>
            </p:nvSpPr>
            <p:spPr>
              <a:xfrm>
                <a:off x="6627956" y="3282544"/>
                <a:ext cx="1592528" cy="314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4BD3170-4D16-48AC-BC2C-DF8A0B4E3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956" y="3282544"/>
                <a:ext cx="1592528" cy="314702"/>
              </a:xfrm>
              <a:prstGeom prst="rect">
                <a:avLst/>
              </a:prstGeom>
              <a:blipFill>
                <a:blip r:embed="rId15"/>
                <a:stretch>
                  <a:fillRect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FF9906B-773F-4288-94AB-550D762B263C}"/>
                  </a:ext>
                </a:extLst>
              </p:cNvPr>
              <p:cNvSpPr/>
              <p:nvPr/>
            </p:nvSpPr>
            <p:spPr>
              <a:xfrm>
                <a:off x="9509636" y="3147003"/>
                <a:ext cx="1120115" cy="702244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&gt;</a:t>
                </a:r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/>
                    </m:sSubSup>
                  </m:oMath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/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FF9906B-773F-4288-94AB-550D762B26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636" y="3147003"/>
                <a:ext cx="1120115" cy="702244"/>
              </a:xfrm>
              <a:prstGeom prst="rect">
                <a:avLst/>
              </a:prstGeom>
              <a:blipFill>
                <a:blip r:embed="rId16"/>
                <a:stretch>
                  <a:fillRect b="-5128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85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5" grpId="0"/>
      <p:bldP spid="56" grpId="0"/>
      <p:bldP spid="30" grpId="0"/>
      <p:bldP spid="33" grpId="0" animBg="1"/>
      <p:bldP spid="37" grpId="0"/>
      <p:bldP spid="39" grpId="0" animBg="1"/>
      <p:bldP spid="43" grpId="0" animBg="1"/>
      <p:bldP spid="45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11316</TotalTime>
  <Words>2106</Words>
  <Application>Microsoft Office PowerPoint</Application>
  <PresentationFormat>Widescreen</PresentationFormat>
  <Paragraphs>377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Calibri</vt:lpstr>
      <vt:lpstr>Cambria Math</vt:lpstr>
      <vt:lpstr>Tw Cen MT</vt:lpstr>
      <vt:lpstr>Tw Cen MT Condensed</vt:lpstr>
      <vt:lpstr>Wingdings 3</vt:lpstr>
      <vt:lpstr>Integral</vt:lpstr>
      <vt:lpstr>The Heckscher-ohlin model – Part II</vt:lpstr>
      <vt:lpstr>Rybczynski effect Changes in factor endowments</vt:lpstr>
      <vt:lpstr>Rybczynski effect Changes in factor endowments</vt:lpstr>
      <vt:lpstr>PowerPoint Presentation</vt:lpstr>
      <vt:lpstr>Rybczynski effect Changes in factor endowments</vt:lpstr>
      <vt:lpstr>Rybczynski effect Changes in factor endowments</vt:lpstr>
      <vt:lpstr>PowerPoint Presentation</vt:lpstr>
      <vt:lpstr>PowerPoint Presentation</vt:lpstr>
      <vt:lpstr>PowerPoint Presentation</vt:lpstr>
      <vt:lpstr>Rybczynski effect Increase in labor endowment</vt:lpstr>
      <vt:lpstr>PowerPoint Presentation</vt:lpstr>
      <vt:lpstr>Rybczynski effect Increase in capital endowment</vt:lpstr>
      <vt:lpstr>The Rybczynski theorem Summarizing</vt:lpstr>
      <vt:lpstr>The Rybczynski theorem Preview of key result</vt:lpstr>
      <vt:lpstr>Rybczynski effect Cone of diversification</vt:lpstr>
      <vt:lpstr>PowerPoint Presentation</vt:lpstr>
      <vt:lpstr>Rybczynski effect Cone of diversification</vt:lpstr>
      <vt:lpstr>PowerPoint Presentation</vt:lpstr>
      <vt:lpstr>Production possibilities frontier Main idea</vt:lpstr>
      <vt:lpstr>Production possibilities frontier Main idea</vt:lpstr>
      <vt:lpstr>Production possibilities frontier Main idea</vt:lpstr>
      <vt:lpstr>Production possibilities frontier Main idea</vt:lpstr>
      <vt:lpstr>PowerPoint Presentation</vt:lpstr>
      <vt:lpstr>Production possibilities frontier Slope</vt:lpstr>
      <vt:lpstr>Production possibilities frontier Firms</vt:lpstr>
      <vt:lpstr>Production possibilities frontier Firms</vt:lpstr>
      <vt:lpstr>Production possibilities frontier Firms</vt:lpstr>
      <vt:lpstr>PowerPoint Presentation</vt:lpstr>
      <vt:lpstr>PowerPoint Presentation</vt:lpstr>
      <vt:lpstr>Production possibilities frontier Changes in factor endowments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Rodrigues Junior, Mauro</dc:creator>
  <cp:lastModifiedBy>Rodrigues Junior, Mauro</cp:lastModifiedBy>
  <cp:revision>155</cp:revision>
  <dcterms:created xsi:type="dcterms:W3CDTF">2019-10-01T20:20:17Z</dcterms:created>
  <dcterms:modified xsi:type="dcterms:W3CDTF">2020-02-17T16:18:25Z</dcterms:modified>
</cp:coreProperties>
</file>