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3" r:id="rId4"/>
    <p:sldId id="258" r:id="rId5"/>
    <p:sldId id="261" r:id="rId6"/>
    <p:sldId id="260" r:id="rId7"/>
    <p:sldId id="262" r:id="rId8"/>
    <p:sldId id="288" r:id="rId9"/>
    <p:sldId id="267" r:id="rId10"/>
    <p:sldId id="269" r:id="rId11"/>
    <p:sldId id="294" r:id="rId12"/>
    <p:sldId id="296" r:id="rId13"/>
    <p:sldId id="274" r:id="rId14"/>
    <p:sldId id="276" r:id="rId15"/>
    <p:sldId id="297" r:id="rId16"/>
    <p:sldId id="281" r:id="rId17"/>
    <p:sldId id="285" r:id="rId18"/>
    <p:sldId id="286" r:id="rId19"/>
    <p:sldId id="282" r:id="rId20"/>
    <p:sldId id="283" r:id="rId21"/>
    <p:sldId id="299" r:id="rId22"/>
    <p:sldId id="300" r:id="rId23"/>
    <p:sldId id="295" r:id="rId24"/>
    <p:sldId id="298" r:id="rId25"/>
    <p:sldId id="30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824" autoAdjust="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63F20-379A-44F2-A8CC-1D45CF9473FB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6A849-EC1F-4E04-85E2-1D15A77888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87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6A849-EC1F-4E04-85E2-1D15A778880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793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CB80966-85A9-4DA5-9121-5B82290636B1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20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4203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Abdução: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Silogismo em que a premissa maior é evidente, mas a menor e a conclusão são apenas prováveis.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6A849-EC1F-4E04-85E2-1D15A778880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03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C83D477-262B-4E30-9420-D87033DD0ADB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0953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7F2871D-350A-44C5-83F5-ACDE9F8BCF9B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78371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97560D8-FFC5-46F7-9F76-3920A9DC3E25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Preditiva- padrão</a:t>
            </a:r>
          </a:p>
          <a:p>
            <a:pPr eaLnBrk="1" hangingPunct="1"/>
            <a:r>
              <a:rPr lang="pt-BR" altLang="pt-BR" smtClean="0"/>
              <a:t>Preditiva estatística,</a:t>
            </a:r>
          </a:p>
          <a:p>
            <a:pPr eaLnBrk="1" hangingPunct="1"/>
            <a:r>
              <a:rPr lang="pt-BR" altLang="pt-BR" smtClean="0"/>
              <a:t>Preditiva singular.</a:t>
            </a:r>
          </a:p>
        </p:txBody>
      </p:sp>
    </p:spTree>
    <p:extLst>
      <p:ext uri="{BB962C8B-B14F-4D97-AF65-F5344CB8AC3E}">
        <p14:creationId xmlns:p14="http://schemas.microsoft.com/office/powerpoint/2010/main" val="14992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310F9A5-B618-4B40-A431-682AA6CE1A38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7492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82881D2-8ABF-4749-9FB4-DDC39FF0531B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Premissa significa a </a:t>
            </a:r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proposição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conteúdo, as informações essenciais que servem de </a:t>
            </a:r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para um raciocínio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para um estudo que </a:t>
            </a:r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levará a uma conclusão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Em </a:t>
            </a:r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lógica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premissa significa cada uma das </a:t>
            </a:r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proposições de um silogismo.</a:t>
            </a:r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06549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E2A4821-0BDB-4062-9D9E-CFA9688493F5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8417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5700F97-2E46-4593-9CAD-732CA0367328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18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7955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243D11-2E97-46E0-93E8-BA9442CB3315}" type="slidenum">
              <a:rPr lang="pt-BR" altLang="pt-BR" sz="1200">
                <a:latin typeface="Times New Roman" panose="02020603050405020304" pitchFamily="18" charset="0"/>
              </a:rPr>
              <a:pPr eaLnBrk="1" hangingPunct="1"/>
              <a:t>19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9050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24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27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85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63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79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39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35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59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E3C44-57FB-4DFC-AA6A-F42BB25E7D98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4E0C4-0618-435F-96A9-1FD8C0CB3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30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PPE3_DVCw&amp;t=2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4cyMbz89X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ImJQBQXXI" TargetMode="External"/><Relationship Id="rId2" Type="http://schemas.openxmlformats.org/officeDocument/2006/relationships/hyperlink" Target="https://www.youtube.com/watch?v=r0K-0tctqL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hfhmre-Qx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Modelo_Mundell-Flemi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UdQreBq6MO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Método Científico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Sérgio Kannebley Júnior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9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Leis, Regras e Fases</a:t>
            </a:r>
            <a:endParaRPr lang="pt-PT" altLang="pt-BR" smtClean="0"/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/>
              <a:t>A indução passa por três etapas:</a:t>
            </a:r>
          </a:p>
          <a:p>
            <a:pPr lvl="1" eaLnBrk="1" hangingPunct="1"/>
            <a:r>
              <a:rPr lang="pt-BR" altLang="pt-BR" dirty="0"/>
              <a:t>Observação dos fenômenos</a:t>
            </a:r>
          </a:p>
          <a:p>
            <a:pPr lvl="1" eaLnBrk="1" hangingPunct="1"/>
            <a:r>
              <a:rPr lang="pt-BR" altLang="pt-BR" dirty="0"/>
              <a:t>Descoberta da relação entre eles</a:t>
            </a:r>
          </a:p>
          <a:p>
            <a:pPr lvl="1" eaLnBrk="1" hangingPunct="1"/>
            <a:r>
              <a:rPr lang="pt-BR" altLang="pt-BR" dirty="0"/>
              <a:t>Generalização das relações</a:t>
            </a:r>
          </a:p>
          <a:p>
            <a:pPr eaLnBrk="1" hangingPunct="1"/>
            <a:r>
              <a:rPr lang="pt-BR" altLang="pt-BR" dirty="0"/>
              <a:t>Para evitar equívocos, devemos</a:t>
            </a:r>
            <a:r>
              <a:rPr lang="pt-BR" altLang="pt-BR" dirty="0" smtClean="0"/>
              <a:t>:</a:t>
            </a:r>
          </a:p>
          <a:p>
            <a:pPr lvl="1"/>
            <a:r>
              <a:rPr lang="pt-BR" altLang="pt-BR" dirty="0"/>
              <a:t>Nos certificar de que é essencial a relação</a:t>
            </a:r>
          </a:p>
          <a:p>
            <a:pPr lvl="1"/>
            <a:r>
              <a:rPr lang="pt-BR" altLang="pt-BR" dirty="0"/>
              <a:t>Nos assegurar de que os fatos são idênticos</a:t>
            </a:r>
          </a:p>
          <a:p>
            <a:pPr lvl="1"/>
            <a:r>
              <a:rPr lang="pt-BR" altLang="pt-BR" dirty="0"/>
              <a:t>Não perder de vista o aspecto quantitativo dos fatos.</a:t>
            </a:r>
            <a:endParaRPr lang="pt-PT" altLang="pt-BR" dirty="0"/>
          </a:p>
          <a:p>
            <a:r>
              <a:rPr lang="pt-BR" altLang="pt-BR" dirty="0" smtClean="0"/>
              <a:t>Ex</a:t>
            </a:r>
            <a:r>
              <a:rPr lang="pt-BR" altLang="pt-BR" dirty="0"/>
              <a:t>.</a:t>
            </a:r>
          </a:p>
          <a:p>
            <a:pPr lvl="1"/>
            <a:r>
              <a:rPr lang="pt-BR" altLang="pt-BR" dirty="0"/>
              <a:t>Pedro, José e João são homens</a:t>
            </a:r>
          </a:p>
          <a:p>
            <a:pPr lvl="1"/>
            <a:r>
              <a:rPr lang="pt-BR" altLang="pt-BR" dirty="0"/>
              <a:t>Pedro, José e João são mortais</a:t>
            </a:r>
          </a:p>
          <a:p>
            <a:pPr lvl="1"/>
            <a:r>
              <a:rPr lang="pt-BR" altLang="pt-BR" dirty="0"/>
              <a:t>Logo, todos os homens são mortais.</a:t>
            </a:r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4997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Indução Empírica ou 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altLang="pt-BR" dirty="0"/>
              <a:t>Indução </a:t>
            </a:r>
            <a:r>
              <a:rPr lang="pt-BR" altLang="pt-BR" dirty="0" smtClean="0"/>
              <a:t>Empírica: fundamenta-se na causa ou na lei que rege o fenômeno ou o fato,  constatada em um número significativo de casos.</a:t>
            </a:r>
          </a:p>
          <a:p>
            <a:pPr lvl="1"/>
            <a:r>
              <a:rPr lang="pt-BR" altLang="pt-BR" dirty="0" smtClean="0"/>
              <a:t>De </a:t>
            </a:r>
            <a:r>
              <a:rPr lang="pt-BR" altLang="pt-BR" dirty="0"/>
              <a:t>fatos semelhantes “pula-se” para todos os outros no futuro</a:t>
            </a:r>
          </a:p>
          <a:p>
            <a:pPr lvl="1"/>
            <a:r>
              <a:rPr lang="pt-BR" altLang="pt-BR" dirty="0"/>
              <a:t>Este imã atrai o ferro. Aquele imã atrai o ferro...</a:t>
            </a:r>
          </a:p>
          <a:p>
            <a:pPr lvl="1"/>
            <a:r>
              <a:rPr lang="pt-BR" altLang="pt-BR" dirty="0"/>
              <a:t>Imãs sempre atraem o ferro.</a:t>
            </a:r>
          </a:p>
          <a:p>
            <a:endParaRPr lang="pt-BR" dirty="0"/>
          </a:p>
          <a:p>
            <a:pPr lvl="1"/>
            <a:r>
              <a:rPr lang="pt-BR" altLang="pt-BR" dirty="0"/>
              <a:t>A lei expressa todos os fenômenos observados</a:t>
            </a:r>
          </a:p>
          <a:p>
            <a:pPr lvl="1"/>
            <a:r>
              <a:rPr lang="pt-BR" altLang="pt-BR" dirty="0"/>
              <a:t>Terra, Marte, Vênus e Júpiter não tem luz própria</a:t>
            </a:r>
          </a:p>
          <a:p>
            <a:pPr lvl="1"/>
            <a:r>
              <a:rPr lang="pt-BR" altLang="pt-BR" dirty="0"/>
              <a:t>Logo, todos os planetas não têm luz </a:t>
            </a:r>
            <a:r>
              <a:rPr lang="pt-BR" altLang="pt-BR" dirty="0" smtClean="0"/>
              <a:t>própria</a:t>
            </a:r>
          </a:p>
          <a:p>
            <a:pPr lvl="1"/>
            <a:r>
              <a:rPr lang="pt-BR" altLang="pt-BR" dirty="0" smtClean="0"/>
              <a:t>Ilustração: </a:t>
            </a:r>
            <a:r>
              <a:rPr lang="pt-BR" b="1" dirty="0"/>
              <a:t>Neil </a:t>
            </a:r>
            <a:r>
              <a:rPr lang="pt-BR" b="1" dirty="0" err="1"/>
              <a:t>deGrasse</a:t>
            </a:r>
            <a:r>
              <a:rPr lang="pt-BR" b="1" dirty="0"/>
              <a:t> Tyson refuta hipótese da Terra </a:t>
            </a:r>
            <a:r>
              <a:rPr lang="pt-BR" b="1" dirty="0" smtClean="0"/>
              <a:t>plana</a:t>
            </a:r>
            <a:endParaRPr lang="pt-BR" b="1" dirty="0"/>
          </a:p>
          <a:p>
            <a:pPr lvl="2"/>
            <a:r>
              <a:rPr lang="pt-BR" dirty="0" smtClean="0">
                <a:hlinkClick r:id="rId2"/>
              </a:rPr>
              <a:t>https://www.youtube.com/watch?v=hLPPE3_DVCw&amp;t=2s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6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Indução Empírica ou 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altLang="pt-BR" dirty="0"/>
              <a:t>Generalização Indutiva</a:t>
            </a:r>
          </a:p>
          <a:p>
            <a:pPr lvl="1"/>
            <a:r>
              <a:rPr lang="pt-BR" altLang="pt-BR" dirty="0"/>
              <a:t>Todos os gêmeos univitelinos observados tem o mesmo genótipo</a:t>
            </a:r>
          </a:p>
          <a:p>
            <a:pPr lvl="2"/>
            <a:r>
              <a:rPr lang="pt-BR" altLang="pt-BR" dirty="0"/>
              <a:t>Todos os univitelinos têm mesmo genótipo</a:t>
            </a:r>
          </a:p>
          <a:p>
            <a:r>
              <a:rPr lang="pt-BR" altLang="pt-BR" dirty="0"/>
              <a:t>Generalização Universal</a:t>
            </a:r>
          </a:p>
          <a:p>
            <a:pPr lvl="1"/>
            <a:r>
              <a:rPr lang="pt-BR" altLang="pt-BR" dirty="0"/>
              <a:t>Todo sangue observado é composto de plasma</a:t>
            </a:r>
          </a:p>
          <a:p>
            <a:pPr lvl="1"/>
            <a:r>
              <a:rPr lang="pt-BR" altLang="pt-BR" dirty="0"/>
              <a:t>Todo sangue é composto de plasma</a:t>
            </a:r>
          </a:p>
          <a:p>
            <a:r>
              <a:rPr lang="pt-BR" altLang="pt-BR" dirty="0"/>
              <a:t>Generalização </a:t>
            </a:r>
            <a:r>
              <a:rPr lang="pt-BR" altLang="pt-BR" dirty="0" smtClean="0"/>
              <a:t>Estatística</a:t>
            </a:r>
          </a:p>
          <a:p>
            <a:pPr lvl="1"/>
            <a:r>
              <a:rPr lang="pt-BR" altLang="pt-BR" dirty="0" smtClean="0"/>
              <a:t>85% das pessoas tem fator RH</a:t>
            </a:r>
          </a:p>
          <a:p>
            <a:r>
              <a:rPr lang="pt-BR" altLang="pt-BR" dirty="0"/>
              <a:t>De consequências verificáveis da hipótese para a própria hipótese.</a:t>
            </a:r>
          </a:p>
          <a:p>
            <a:pPr lvl="1">
              <a:buFontTx/>
              <a:buChar char="-"/>
            </a:pPr>
            <a:r>
              <a:rPr lang="pt-BR" altLang="pt-BR" dirty="0"/>
              <a:t>Ex. indução da hipótese de que a terra é redonda.</a:t>
            </a:r>
          </a:p>
          <a:p>
            <a:r>
              <a:rPr lang="pt-BR" altLang="pt-BR" dirty="0"/>
              <a:t>Por analogia</a:t>
            </a:r>
          </a:p>
          <a:p>
            <a:pPr lvl="1">
              <a:buFontTx/>
              <a:buChar char="-"/>
            </a:pPr>
            <a:r>
              <a:rPr lang="pt-BR" altLang="pt-BR" dirty="0"/>
              <a:t>Ex. experimentação de drogas com ratos  (que são fisiologicamente semelhantes aos homens...</a:t>
            </a:r>
            <a:r>
              <a:rPr lang="pt-BR" altLang="pt-BR" dirty="0" smtClean="0">
                <a:sym typeface="Wingdings" panose="05000000000000000000" pitchFamily="2" charset="2"/>
              </a:rPr>
              <a:t>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07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Indução Empírica ou Científica</a:t>
            </a:r>
            <a:endParaRPr lang="pt-BR" altLang="pt-BR" dirty="0" smtClean="0"/>
          </a:p>
        </p:txBody>
      </p:sp>
      <p:sp>
        <p:nvSpPr>
          <p:cNvPr id="1331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De Amostra para Amostra</a:t>
            </a:r>
          </a:p>
          <a:p>
            <a:pPr lvl="1" eaLnBrk="1" hangingPunct="1"/>
            <a:r>
              <a:rPr lang="pt-BR" altLang="pt-BR" dirty="0" smtClean="0"/>
              <a:t>Todas as barras observadas até agora dilatam-se com o calor.</a:t>
            </a:r>
          </a:p>
          <a:p>
            <a:pPr lvl="2" eaLnBrk="1" hangingPunct="1"/>
            <a:r>
              <a:rPr lang="pt-BR" altLang="pt-BR" dirty="0" smtClean="0"/>
              <a:t>Estas barras que vamos escolher também se dilatam.</a:t>
            </a:r>
          </a:p>
          <a:p>
            <a:pPr lvl="1" eaLnBrk="1" hangingPunct="1"/>
            <a:r>
              <a:rPr lang="pt-BR" altLang="pt-BR" dirty="0" smtClean="0"/>
              <a:t>Quase todos os estudantes de cinema gostam de curtas.</a:t>
            </a:r>
          </a:p>
          <a:p>
            <a:pPr lvl="2" eaLnBrk="1" hangingPunct="1"/>
            <a:r>
              <a:rPr lang="pt-BR" altLang="pt-BR" dirty="0" smtClean="0"/>
              <a:t>João, que é estudante de Cinema, gosta de </a:t>
            </a:r>
            <a:r>
              <a:rPr lang="pt-BR" altLang="pt-BR" dirty="0" err="1" smtClean="0"/>
              <a:t>curta-metragens</a:t>
            </a:r>
            <a:r>
              <a:rPr lang="pt-BR" altLang="pt-BR" dirty="0" smtClean="0"/>
              <a:t>.</a:t>
            </a:r>
          </a:p>
          <a:p>
            <a:pPr lvl="2" eaLnBrk="1" hangingPunct="1"/>
            <a:endParaRPr lang="pt-BR" altLang="pt-BR" dirty="0"/>
          </a:p>
          <a:p>
            <a:r>
              <a:rPr lang="pt-BR" altLang="pt-BR" dirty="0"/>
              <a:t>Da População para a Amostra</a:t>
            </a:r>
          </a:p>
          <a:p>
            <a:pPr lvl="1"/>
            <a:r>
              <a:rPr lang="pt-BR" altLang="pt-BR" dirty="0"/>
              <a:t>90% das pessoas que fazem licenciatura trabalham.</a:t>
            </a:r>
          </a:p>
          <a:p>
            <a:pPr lvl="2"/>
            <a:r>
              <a:rPr lang="pt-BR" altLang="pt-BR" dirty="0"/>
              <a:t>90% das pessoas que irão se matricular em licenciatura trabalham.</a:t>
            </a:r>
          </a:p>
          <a:p>
            <a:pPr lvl="1"/>
            <a:r>
              <a:rPr lang="pt-BR" altLang="pt-BR" dirty="0"/>
              <a:t>A grande Maioria dos assalariados ganha um salário mínimo.</a:t>
            </a:r>
          </a:p>
          <a:p>
            <a:pPr lvl="2"/>
            <a:r>
              <a:rPr lang="pt-BR" altLang="pt-BR" dirty="0"/>
              <a:t>José ganha um salário mínimo</a:t>
            </a:r>
            <a:endParaRPr lang="pt-BR" altLang="pt-BR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14121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amostra é importante!</a:t>
            </a:r>
          </a:p>
        </p:txBody>
      </p:sp>
      <p:sp>
        <p:nvSpPr>
          <p:cNvPr id="1536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8153400" cy="4114800"/>
          </a:xfrm>
        </p:spPr>
        <p:txBody>
          <a:bodyPr/>
          <a:lstStyle/>
          <a:p>
            <a:pPr eaLnBrk="1" hangingPunct="1"/>
            <a:r>
              <a:rPr lang="pt-BR" altLang="pt-BR"/>
              <a:t>Quanto maior e mais representativa a amostra, mais forte é o argumento.</a:t>
            </a:r>
          </a:p>
          <a:p>
            <a:pPr lvl="1" eaLnBrk="1" hangingPunct="1"/>
            <a:r>
              <a:rPr lang="pt-BR" altLang="pt-BR"/>
              <a:t>Há problemas comuns de...</a:t>
            </a:r>
          </a:p>
          <a:p>
            <a:pPr lvl="2" eaLnBrk="1" hangingPunct="1"/>
            <a:r>
              <a:rPr lang="pt-BR" altLang="pt-BR"/>
              <a:t>Amostra Insuficiente</a:t>
            </a:r>
          </a:p>
          <a:p>
            <a:pPr lvl="2" eaLnBrk="1" hangingPunct="1"/>
            <a:r>
              <a:rPr lang="pt-BR" altLang="pt-BR"/>
              <a:t>Amostra Tendenciosa</a:t>
            </a:r>
          </a:p>
          <a:p>
            <a:pPr eaLnBrk="1" hangingPunct="1"/>
            <a:r>
              <a:rPr lang="pt-BR" altLang="pt-BR"/>
              <a:t>As Leis derivadas pela Indução exprimem</a:t>
            </a:r>
          </a:p>
          <a:p>
            <a:pPr lvl="1" eaLnBrk="1" hangingPunct="1"/>
            <a:r>
              <a:rPr lang="pt-BR" altLang="pt-BR"/>
              <a:t>Relações de Existência</a:t>
            </a:r>
          </a:p>
          <a:p>
            <a:pPr lvl="1" eaLnBrk="1" hangingPunct="1"/>
            <a:r>
              <a:rPr lang="pt-BR" altLang="pt-BR"/>
              <a:t>Relações de Causalidade</a:t>
            </a:r>
          </a:p>
          <a:p>
            <a:pPr lvl="1" eaLnBrk="1" hangingPunct="1"/>
            <a:r>
              <a:rPr lang="pt-BR" altLang="pt-BR"/>
              <a:t>Relações de Finalidade</a:t>
            </a:r>
          </a:p>
        </p:txBody>
      </p:sp>
    </p:spTree>
    <p:extLst>
      <p:ext uri="{BB962C8B-B14F-4D97-AF65-F5344CB8AC3E}">
        <p14:creationId xmlns:p14="http://schemas.microsoft.com/office/powerpoint/2010/main" val="14733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ao Método Indutivo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Crítica de Popper: rejeição </a:t>
            </a:r>
            <a:r>
              <a:rPr lang="pt-BR" dirty="0"/>
              <a:t>das visões </a:t>
            </a:r>
            <a:r>
              <a:rPr lang="pt-BR" dirty="0" err="1"/>
              <a:t>indutivistas</a:t>
            </a:r>
            <a:r>
              <a:rPr lang="pt-BR" dirty="0"/>
              <a:t> clássicas sobre o método científico em favor do </a:t>
            </a:r>
            <a:r>
              <a:rPr lang="pt-BR" dirty="0" err="1"/>
              <a:t>falsificacionismo</a:t>
            </a:r>
            <a:r>
              <a:rPr lang="pt-BR" dirty="0"/>
              <a:t>. Uma teoria nas ciências empíricas nunca pode ser provada, mas pode ser falsificada, o que significa que pode e deve ser examinada por experimentos </a:t>
            </a:r>
            <a:r>
              <a:rPr lang="pt-BR" dirty="0" smtClean="0"/>
              <a:t>decisivos.</a:t>
            </a:r>
          </a:p>
          <a:p>
            <a:pPr marL="0" indent="0" algn="just">
              <a:buNone/>
            </a:pPr>
            <a:r>
              <a:rPr lang="pt-BR" i="1" dirty="0" smtClean="0"/>
              <a:t>As generalizações, ou hipóteses, podem ser conclusivamente falsificadas, embora nunca verificadas, jamais revelando-se verdadeiras.</a:t>
            </a:r>
          </a:p>
          <a:p>
            <a:endParaRPr lang="pt-BR" dirty="0"/>
          </a:p>
          <a:p>
            <a:r>
              <a:rPr lang="pt-BR" dirty="0" smtClean="0"/>
              <a:t>Crítica de Hume: a conclusão indutiva não possui fundamento lógico. Será um salto de raciocínio impulsionado pela crença ou pelo hábito.</a:t>
            </a:r>
          </a:p>
          <a:p>
            <a:pPr marL="0" indent="0" algn="just">
              <a:buNone/>
            </a:pPr>
            <a:r>
              <a:rPr lang="pt-BR" i="1" dirty="0" smtClean="0"/>
              <a:t>A indução é merecedora de fé. Se a indução funcionou no passado, significa que funcionará no futuro</a:t>
            </a:r>
          </a:p>
          <a:p>
            <a:pPr marL="0" indent="0" algn="just">
              <a:buNone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8493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O Método Dedutivo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pt-BR" altLang="pt-BR" dirty="0"/>
              <a:t>Procura transformar enunciados complexos em particulares. O conhecimento embutido na conclusão já existe nas premissas</a:t>
            </a:r>
            <a:r>
              <a:rPr lang="pt-BR" altLang="pt-BR" dirty="0" smtClean="0"/>
              <a:t>!!!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 smtClean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 smtClean="0"/>
          </a:p>
          <a:p>
            <a:pPr eaLnBrk="1" hangingPunct="1"/>
            <a:r>
              <a:rPr lang="pt-BR" altLang="pt-BR" dirty="0" smtClean="0"/>
              <a:t>Sua </a:t>
            </a:r>
            <a:r>
              <a:rPr lang="pt-BR" altLang="pt-BR" dirty="0"/>
              <a:t>forma mais comum é o </a:t>
            </a:r>
            <a:r>
              <a:rPr lang="pt-BR" altLang="pt-BR" dirty="0" smtClean="0"/>
              <a:t>silogismo</a:t>
            </a:r>
          </a:p>
          <a:p>
            <a:r>
              <a:rPr lang="pt-BR" dirty="0" smtClean="0"/>
              <a:t>Silogismo: raciocínio </a:t>
            </a:r>
            <a:r>
              <a:rPr lang="pt-BR" dirty="0"/>
              <a:t>dedutivo estruturado formalmente a partir de duas proposições (premissas), das quais se obtém por inferência uma terceira (conclusão) </a:t>
            </a:r>
            <a:endParaRPr lang="pt-BR" dirty="0" smtClean="0"/>
          </a:p>
          <a:p>
            <a:pPr lvl="1"/>
            <a:r>
              <a:rPr lang="pt-BR" altLang="pt-BR" dirty="0" smtClean="0"/>
              <a:t>Todos </a:t>
            </a:r>
            <a:r>
              <a:rPr lang="pt-BR" altLang="pt-BR" dirty="0"/>
              <a:t>os homens são mortais</a:t>
            </a:r>
          </a:p>
          <a:p>
            <a:pPr lvl="1" eaLnBrk="1" hangingPunct="1"/>
            <a:r>
              <a:rPr lang="pt-BR" altLang="pt-BR" dirty="0"/>
              <a:t>Platão é homem</a:t>
            </a:r>
          </a:p>
          <a:p>
            <a:pPr lvl="1" eaLnBrk="1" hangingPunct="1"/>
            <a:r>
              <a:rPr lang="pt-BR" altLang="pt-BR" dirty="0"/>
              <a:t>Platão é mortal.</a:t>
            </a:r>
          </a:p>
          <a:p>
            <a:pPr eaLnBrk="1" hangingPunct="1"/>
            <a:endParaRPr lang="pt-BR" alt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4" y="2554819"/>
            <a:ext cx="3839111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Diferenças entre o MI e o MD</a:t>
            </a:r>
            <a:endParaRPr lang="pt-PT" altLang="pt-BR" smtClean="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381990" y="1981200"/>
            <a:ext cx="4267200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Dedutivo</a:t>
            </a:r>
          </a:p>
          <a:p>
            <a:pPr lvl="1" eaLnBrk="1" hangingPunct="1"/>
            <a:r>
              <a:rPr lang="pt-BR" altLang="pt-BR" dirty="0" smtClean="0"/>
              <a:t>Se todas as premissas são verdadeiras, a conclusão </a:t>
            </a:r>
            <a:r>
              <a:rPr lang="pt-BR" altLang="pt-BR" dirty="0" smtClean="0">
                <a:solidFill>
                  <a:srgbClr val="9933FF"/>
                </a:solidFill>
              </a:rPr>
              <a:t>deve</a:t>
            </a:r>
            <a:r>
              <a:rPr lang="pt-BR" altLang="pt-BR" dirty="0" smtClean="0"/>
              <a:t> ser verdadeira.</a:t>
            </a:r>
          </a:p>
          <a:p>
            <a:pPr lvl="1" eaLnBrk="1" hangingPunct="1"/>
            <a:r>
              <a:rPr lang="pt-BR" altLang="pt-BR" dirty="0" smtClean="0"/>
              <a:t>Toda a informação da conclusão </a:t>
            </a:r>
            <a:r>
              <a:rPr lang="pt-BR" altLang="pt-BR" dirty="0" smtClean="0">
                <a:solidFill>
                  <a:srgbClr val="9933FF"/>
                </a:solidFill>
              </a:rPr>
              <a:t>já estava</a:t>
            </a:r>
            <a:r>
              <a:rPr lang="pt-BR" altLang="pt-BR" dirty="0" smtClean="0"/>
              <a:t> (ao menos implicitamente) nas premissas.</a:t>
            </a:r>
            <a:endParaRPr lang="pt-PT" altLang="pt-BR" dirty="0" smtClean="0"/>
          </a:p>
        </p:txBody>
      </p:sp>
      <p:sp>
        <p:nvSpPr>
          <p:cNvPr id="245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346395" y="1905000"/>
            <a:ext cx="4068762" cy="41148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Indutivo</a:t>
            </a:r>
          </a:p>
          <a:p>
            <a:pPr lvl="1" eaLnBrk="1" hangingPunct="1"/>
            <a:r>
              <a:rPr lang="pt-BR" altLang="pt-BR" dirty="0" smtClean="0"/>
              <a:t>Se todas as premissas são verdadeiras a conclusão é </a:t>
            </a:r>
            <a:r>
              <a:rPr lang="pt-BR" altLang="pt-BR" dirty="0" smtClean="0">
                <a:solidFill>
                  <a:srgbClr val="9933FF"/>
                </a:solidFill>
              </a:rPr>
              <a:t>provavelmente</a:t>
            </a:r>
            <a:r>
              <a:rPr lang="pt-BR" altLang="pt-BR" dirty="0" smtClean="0"/>
              <a:t> verdadeira.</a:t>
            </a:r>
          </a:p>
          <a:p>
            <a:pPr lvl="1" eaLnBrk="1" hangingPunct="1"/>
            <a:r>
              <a:rPr lang="pt-BR" altLang="pt-BR" dirty="0" smtClean="0"/>
              <a:t>A conclusão tem informações que </a:t>
            </a:r>
            <a:r>
              <a:rPr lang="pt-BR" altLang="pt-BR" dirty="0" smtClean="0">
                <a:solidFill>
                  <a:srgbClr val="9933FF"/>
                </a:solidFill>
              </a:rPr>
              <a:t>não estavam</a:t>
            </a:r>
            <a:r>
              <a:rPr lang="pt-BR" altLang="pt-BR" dirty="0" smtClean="0"/>
              <a:t> nas premissas.</a:t>
            </a:r>
            <a:endParaRPr lang="pt-PT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5019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Então... </a:t>
            </a:r>
            <a:endParaRPr lang="pt-PT" altLang="pt-BR" smtClean="0"/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Métodos diferentes para fins diferentes</a:t>
            </a:r>
          </a:p>
          <a:p>
            <a:pPr lvl="1" eaLnBrk="1" hangingPunct="1"/>
            <a:r>
              <a:rPr lang="pt-BR" altLang="pt-BR" smtClean="0"/>
              <a:t>Dedutivo para explicar as premissas</a:t>
            </a:r>
          </a:p>
          <a:p>
            <a:pPr lvl="1" eaLnBrk="1" hangingPunct="1"/>
            <a:r>
              <a:rPr lang="pt-BR" altLang="pt-BR" smtClean="0"/>
              <a:t>Indutivo para ampliar conhecimento</a:t>
            </a:r>
          </a:p>
          <a:p>
            <a:pPr lvl="1" eaLnBrk="1" hangingPunct="1"/>
            <a:r>
              <a:rPr lang="pt-BR" altLang="pt-BR" smtClean="0"/>
              <a:t>Os resultados obtidos pelo MD ou são corretos ou não</a:t>
            </a:r>
          </a:p>
          <a:p>
            <a:pPr lvl="1" eaLnBrk="1" hangingPunct="1"/>
            <a:r>
              <a:rPr lang="pt-BR" altLang="pt-BR" smtClean="0"/>
              <a:t>Os resultados obtidos pelo MI admitem vários graus de força.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pt-PT" altLang="pt-BR" smtClean="0"/>
          </a:p>
        </p:txBody>
      </p:sp>
    </p:spTree>
    <p:extLst>
      <p:ext uri="{BB962C8B-B14F-4D97-AF65-F5344CB8AC3E}">
        <p14:creationId xmlns:p14="http://schemas.microsoft.com/office/powerpoint/2010/main" val="29733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Argumentos Condicionais</a:t>
            </a:r>
            <a:endParaRPr lang="pt-PT" altLang="pt-BR" smtClean="0"/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/>
              <a:t>Há várias formas de argumentos dedutivos. Porém os mais comuns são:</a:t>
            </a:r>
          </a:p>
          <a:p>
            <a:pPr lvl="1" eaLnBrk="1" hangingPunct="1"/>
            <a:r>
              <a:rPr lang="pt-BR" altLang="pt-BR" dirty="0"/>
              <a:t>Modus </a:t>
            </a:r>
            <a:r>
              <a:rPr lang="pt-BR" altLang="pt-BR" dirty="0" err="1" smtClean="0"/>
              <a:t>Ponens</a:t>
            </a:r>
            <a:r>
              <a:rPr lang="pt-BR" altLang="pt-BR" dirty="0" smtClean="0"/>
              <a:t> – afirmação do antecedente</a:t>
            </a:r>
            <a:endParaRPr lang="pt-BR" altLang="pt-BR" dirty="0"/>
          </a:p>
          <a:p>
            <a:pPr lvl="2" eaLnBrk="1" hangingPunct="1"/>
            <a:r>
              <a:rPr lang="pt-BR" altLang="pt-BR" dirty="0"/>
              <a:t>Se </a:t>
            </a:r>
            <a:r>
              <a:rPr lang="pt-BR" altLang="pt-BR" i="1" dirty="0" smtClean="0"/>
              <a:t>p</a:t>
            </a:r>
            <a:r>
              <a:rPr lang="pt-BR" altLang="pt-BR" dirty="0" smtClean="0"/>
              <a:t> </a:t>
            </a:r>
            <a:r>
              <a:rPr lang="pt-BR" altLang="pt-BR" dirty="0"/>
              <a:t>então </a:t>
            </a:r>
            <a:r>
              <a:rPr lang="pt-BR" altLang="pt-BR" i="1" dirty="0"/>
              <a:t>q</a:t>
            </a:r>
            <a:r>
              <a:rPr lang="pt-BR" altLang="pt-BR" dirty="0" smtClean="0"/>
              <a:t>                                                (enunciado condicional)</a:t>
            </a:r>
            <a:endParaRPr lang="pt-BR" altLang="pt-BR" dirty="0"/>
          </a:p>
          <a:p>
            <a:pPr lvl="2"/>
            <a:r>
              <a:rPr lang="pt-BR" altLang="pt-BR" dirty="0"/>
              <a:t>Ora, </a:t>
            </a:r>
            <a:r>
              <a:rPr lang="pt-BR" altLang="pt-BR" i="1" dirty="0" smtClean="0"/>
              <a:t>p                                                            </a:t>
            </a:r>
            <a:r>
              <a:rPr lang="pt-BR" altLang="pt-BR" dirty="0" smtClean="0"/>
              <a:t>(confirmação do antecedente)</a:t>
            </a:r>
            <a:endParaRPr lang="pt-BR" altLang="pt-BR" dirty="0"/>
          </a:p>
          <a:p>
            <a:pPr lvl="2" eaLnBrk="1" hangingPunct="1"/>
            <a:r>
              <a:rPr lang="pt-BR" altLang="pt-BR" dirty="0"/>
              <a:t>Então </a:t>
            </a:r>
            <a:r>
              <a:rPr lang="pt-BR" altLang="pt-BR" i="1" dirty="0" smtClean="0"/>
              <a:t>q</a:t>
            </a:r>
            <a:endParaRPr lang="pt-BR" altLang="pt-BR" i="1" dirty="0"/>
          </a:p>
          <a:p>
            <a:pPr lvl="1" eaLnBrk="1" hangingPunct="1"/>
            <a:r>
              <a:rPr lang="pt-BR" altLang="pt-BR" dirty="0"/>
              <a:t>Modus </a:t>
            </a:r>
            <a:r>
              <a:rPr lang="pt-BR" altLang="pt-BR" dirty="0" err="1" smtClean="0"/>
              <a:t>Tollens</a:t>
            </a:r>
            <a:r>
              <a:rPr lang="pt-BR" altLang="pt-BR" dirty="0" smtClean="0"/>
              <a:t> – negação do consequente</a:t>
            </a:r>
            <a:endParaRPr lang="pt-BR" altLang="pt-BR" dirty="0"/>
          </a:p>
          <a:p>
            <a:pPr lvl="2"/>
            <a:r>
              <a:rPr lang="pt-BR" altLang="pt-BR" dirty="0"/>
              <a:t>Se </a:t>
            </a:r>
            <a:r>
              <a:rPr lang="pt-BR" altLang="pt-BR" i="1" dirty="0"/>
              <a:t>p</a:t>
            </a:r>
            <a:r>
              <a:rPr lang="pt-BR" altLang="pt-BR" dirty="0"/>
              <a:t>, então </a:t>
            </a:r>
            <a:r>
              <a:rPr lang="pt-BR" altLang="pt-BR" i="1" dirty="0"/>
              <a:t>q</a:t>
            </a:r>
            <a:r>
              <a:rPr lang="pt-BR" altLang="pt-BR" dirty="0"/>
              <a:t>                                               (enunciado condicional</a:t>
            </a:r>
            <a:r>
              <a:rPr lang="pt-BR" altLang="pt-BR" dirty="0" smtClean="0"/>
              <a:t>)</a:t>
            </a:r>
            <a:endParaRPr lang="pt-BR" altLang="pt-BR" dirty="0"/>
          </a:p>
          <a:p>
            <a:pPr lvl="2" eaLnBrk="1" hangingPunct="1"/>
            <a:r>
              <a:rPr lang="pt-BR" altLang="pt-BR" dirty="0"/>
              <a:t>Ora, </a:t>
            </a:r>
            <a:r>
              <a:rPr lang="pt-BR" altLang="pt-BR" dirty="0" smtClean="0"/>
              <a:t>não </a:t>
            </a:r>
            <a:r>
              <a:rPr lang="pt-BR" altLang="pt-BR" i="1" dirty="0" smtClean="0"/>
              <a:t>q                                                    </a:t>
            </a:r>
            <a:r>
              <a:rPr lang="pt-BR" altLang="pt-BR" dirty="0" smtClean="0"/>
              <a:t>(negação do consequente)</a:t>
            </a:r>
            <a:endParaRPr lang="pt-BR" altLang="pt-BR" dirty="0"/>
          </a:p>
          <a:p>
            <a:pPr lvl="2" eaLnBrk="1" hangingPunct="1"/>
            <a:r>
              <a:rPr lang="pt-BR" altLang="pt-BR" dirty="0"/>
              <a:t>Então não </a:t>
            </a:r>
            <a:r>
              <a:rPr lang="pt-BR" altLang="pt-BR" i="1" dirty="0"/>
              <a:t>p</a:t>
            </a:r>
            <a:endParaRPr lang="pt-PT" altLang="pt-BR" i="1" dirty="0"/>
          </a:p>
        </p:txBody>
      </p:sp>
    </p:spTree>
    <p:extLst>
      <p:ext uri="{BB962C8B-B14F-4D97-AF65-F5344CB8AC3E}">
        <p14:creationId xmlns:p14="http://schemas.microsoft.com/office/powerpoint/2010/main" val="40847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Bibliografia: </a:t>
            </a:r>
            <a:r>
              <a:rPr lang="pt-BR" dirty="0" err="1" smtClean="0"/>
              <a:t>Lakatos</a:t>
            </a:r>
            <a:r>
              <a:rPr lang="pt-BR" dirty="0" smtClean="0"/>
              <a:t>, E. M. e Marconi, M. de A. Metodologia Científica. 7º ed., Editora Atlas, São Paulo, 2017.</a:t>
            </a:r>
          </a:p>
          <a:p>
            <a:r>
              <a:rPr lang="pt-BR" dirty="0" smtClean="0"/>
              <a:t>Capítulo 2 – Método Científico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8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Exemplos</a:t>
            </a:r>
            <a:endParaRPr lang="pt-PT" altLang="pt-BR" smtClean="0"/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Modus </a:t>
            </a:r>
            <a:r>
              <a:rPr lang="pt-BR" altLang="pt-BR" dirty="0" err="1" smtClean="0"/>
              <a:t>Ponens</a:t>
            </a:r>
            <a:endParaRPr lang="pt-BR" altLang="pt-BR" dirty="0" smtClean="0"/>
          </a:p>
          <a:p>
            <a:pPr lvl="1" eaLnBrk="1" hangingPunct="1">
              <a:lnSpc>
                <a:spcPct val="90000"/>
              </a:lnSpc>
            </a:pPr>
            <a:r>
              <a:rPr lang="pt-BR" altLang="pt-BR" dirty="0" smtClean="0"/>
              <a:t>Se José tirar menos que 5, será reprovado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dirty="0" smtClean="0"/>
              <a:t>José tirou menos que 5.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dirty="0" smtClean="0"/>
              <a:t>José será reprovado.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dirty="0" smtClean="0"/>
              <a:t>Modus </a:t>
            </a:r>
            <a:r>
              <a:rPr lang="pt-BR" altLang="pt-BR" dirty="0" err="1" smtClean="0"/>
              <a:t>Tollens</a:t>
            </a:r>
            <a:endParaRPr lang="pt-BR" altLang="pt-BR" dirty="0" smtClean="0"/>
          </a:p>
          <a:p>
            <a:pPr lvl="1" eaLnBrk="1" hangingPunct="1">
              <a:lnSpc>
                <a:spcPct val="90000"/>
              </a:lnSpc>
            </a:pPr>
            <a:r>
              <a:rPr lang="pt-BR" altLang="pt-BR" dirty="0" smtClean="0"/>
              <a:t>Se a água ferver ,a temperatura é de 100º.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dirty="0" smtClean="0"/>
              <a:t>A temperatura não chegou a 100º.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dirty="0" smtClean="0"/>
              <a:t>Então a água não ferveu.</a:t>
            </a:r>
            <a:endParaRPr lang="pt-PT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9952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Explicação dedutiva-</a:t>
            </a:r>
            <a:r>
              <a:rPr lang="pt-BR" dirty="0" err="1" smtClean="0"/>
              <a:t>nomológica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Neste modelo, fenômenos são aceitos como explicados ao serem reduzidos à dados ou fatos, em uma relação de causalidade. O que se quer explicar é derivado do explicado ou conhecido.</a:t>
            </a:r>
            <a:endParaRPr lang="pt-BR" dirty="0" smtClean="0"/>
          </a:p>
          <a:p>
            <a:r>
              <a:rPr lang="pt-BR" dirty="0" smtClean="0"/>
              <a:t>Trata-se </a:t>
            </a:r>
            <a:r>
              <a:rPr lang="pt-BR" dirty="0"/>
              <a:t>de argumentação lógica que partindo de leis científicas reconhecidas e de fatos observados leva à conclusão (</a:t>
            </a:r>
            <a:r>
              <a:rPr lang="pt-BR" dirty="0" err="1"/>
              <a:t>Explanandum</a:t>
            </a:r>
            <a:r>
              <a:rPr lang="pt-BR" dirty="0"/>
              <a:t>). Um </a:t>
            </a:r>
            <a:r>
              <a:rPr lang="pt-BR" dirty="0" err="1"/>
              <a:t>Explanandum</a:t>
            </a:r>
            <a:r>
              <a:rPr lang="pt-BR" dirty="0"/>
              <a:t> (E) questionado segue logicamente de um antecedente (C1….</a:t>
            </a:r>
            <a:r>
              <a:rPr lang="pt-BR" dirty="0" err="1"/>
              <a:t>Cn</a:t>
            </a:r>
            <a:r>
              <a:rPr lang="pt-BR" dirty="0"/>
              <a:t>), sob leis determinadas (L1….</a:t>
            </a:r>
            <a:r>
              <a:rPr lang="pt-BR" dirty="0" err="1"/>
              <a:t>Ln</a:t>
            </a:r>
            <a:r>
              <a:rPr lang="pt-BR" dirty="0" smtClean="0"/>
              <a:t>):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         1</a:t>
            </a:r>
            <a:r>
              <a:rPr lang="pt-BR" dirty="0"/>
              <a:t>)       C1, C2…..</a:t>
            </a:r>
            <a:r>
              <a:rPr lang="pt-BR" dirty="0" err="1"/>
              <a:t>Cn</a:t>
            </a:r>
            <a:r>
              <a:rPr lang="pt-BR" dirty="0"/>
              <a:t>  </a:t>
            </a:r>
            <a:r>
              <a:rPr lang="pt-BR" dirty="0" err="1"/>
              <a:t>Explanans</a:t>
            </a:r>
            <a:r>
              <a:rPr lang="pt-BR" dirty="0"/>
              <a:t> ( conditio</a:t>
            </a:r>
            <a:r>
              <a:rPr lang="pt-BR" dirty="0" smtClean="0"/>
              <a:t>)</a:t>
            </a:r>
          </a:p>
          <a:p>
            <a:pPr marL="0" indent="0" algn="ctr">
              <a:buNone/>
            </a:pPr>
            <a:r>
              <a:rPr lang="pt-BR" dirty="0"/>
              <a:t>2)       L1, L1….</a:t>
            </a:r>
            <a:r>
              <a:rPr lang="pt-BR" dirty="0" err="1"/>
              <a:t>Ln</a:t>
            </a:r>
            <a:r>
              <a:rPr lang="pt-BR" dirty="0"/>
              <a:t>    </a:t>
            </a:r>
            <a:r>
              <a:rPr lang="pt-BR" dirty="0" err="1"/>
              <a:t>Explanans</a:t>
            </a:r>
            <a:r>
              <a:rPr lang="pt-BR" dirty="0"/>
              <a:t> ( </a:t>
            </a:r>
            <a:r>
              <a:rPr lang="pt-BR" dirty="0" err="1"/>
              <a:t>lex</a:t>
            </a:r>
            <a:r>
              <a:rPr lang="pt-BR" dirty="0" smtClean="0"/>
              <a:t>)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              3</a:t>
            </a:r>
            <a:r>
              <a:rPr lang="pt-BR" dirty="0"/>
              <a:t>)       E    </a:t>
            </a:r>
            <a:r>
              <a:rPr lang="pt-BR" dirty="0" smtClean="0"/>
              <a:t> </a:t>
            </a:r>
            <a:r>
              <a:rPr lang="pt-BR" dirty="0"/>
              <a:t>       </a:t>
            </a:r>
            <a:r>
              <a:rPr lang="pt-BR" dirty="0" err="1"/>
              <a:t>Explanandum</a:t>
            </a:r>
            <a:r>
              <a:rPr lang="pt-BR" dirty="0"/>
              <a:t> ( Declaração )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696309" y="5181600"/>
            <a:ext cx="6834554" cy="117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8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Para distinguir a correta explanação de </a:t>
            </a:r>
            <a:r>
              <a:rPr lang="pt-BR" dirty="0" err="1"/>
              <a:t>pseudo-explanações</a:t>
            </a:r>
            <a:r>
              <a:rPr lang="pt-BR" dirty="0"/>
              <a:t> </a:t>
            </a:r>
            <a:r>
              <a:rPr lang="pt-BR" dirty="0" err="1"/>
              <a:t>Hempel</a:t>
            </a:r>
            <a:r>
              <a:rPr lang="pt-BR" dirty="0"/>
              <a:t> desenvolveu o Princípio de Adequação. Segundo este, chega-se à explicação quando são cumpridas as seguintes condições:</a:t>
            </a:r>
          </a:p>
          <a:p>
            <a:pPr marL="457200" lvl="1" indent="0">
              <a:buNone/>
            </a:pPr>
            <a:r>
              <a:rPr lang="pt-BR" dirty="0"/>
              <a:t>1-  As declarações do </a:t>
            </a:r>
            <a:r>
              <a:rPr lang="pt-BR" dirty="0" err="1"/>
              <a:t>Explanans</a:t>
            </a:r>
            <a:r>
              <a:rPr lang="pt-BR" dirty="0"/>
              <a:t> e do </a:t>
            </a:r>
            <a:r>
              <a:rPr lang="pt-BR" dirty="0" err="1"/>
              <a:t>Explanandum</a:t>
            </a:r>
            <a:r>
              <a:rPr lang="pt-BR" dirty="0"/>
              <a:t> tem validade empírica.</a:t>
            </a:r>
          </a:p>
          <a:p>
            <a:pPr marL="457200" lvl="1" indent="0">
              <a:buNone/>
            </a:pPr>
            <a:r>
              <a:rPr lang="pt-BR" dirty="0"/>
              <a:t>2 – O </a:t>
            </a:r>
            <a:r>
              <a:rPr lang="pt-BR" dirty="0" err="1"/>
              <a:t>Explanans</a:t>
            </a:r>
            <a:r>
              <a:rPr lang="pt-BR" dirty="0"/>
              <a:t> é composto de, pelo menos, uma frase correspondente a uma lei científica.</a:t>
            </a:r>
          </a:p>
          <a:p>
            <a:pPr marL="457200" lvl="1" indent="0">
              <a:buNone/>
            </a:pPr>
            <a:r>
              <a:rPr lang="pt-BR" dirty="0"/>
              <a:t>3 – O </a:t>
            </a:r>
            <a:r>
              <a:rPr lang="pt-BR" dirty="0" err="1"/>
              <a:t>Explanandum</a:t>
            </a:r>
            <a:r>
              <a:rPr lang="pt-BR" dirty="0"/>
              <a:t> deriva-se lógica-dedutivamente do </a:t>
            </a:r>
            <a:r>
              <a:rPr lang="pt-BR" dirty="0" err="1"/>
              <a:t>Explanans</a:t>
            </a:r>
            <a:r>
              <a:rPr lang="pt-BR" dirty="0"/>
              <a:t>.</a:t>
            </a:r>
          </a:p>
          <a:p>
            <a:pPr marL="457200" lvl="1" indent="0">
              <a:buNone/>
            </a:pPr>
            <a:r>
              <a:rPr lang="pt-BR" dirty="0"/>
              <a:t>4 – A declaração que corresponde ao </a:t>
            </a:r>
            <a:r>
              <a:rPr lang="pt-BR" dirty="0" err="1"/>
              <a:t>Explanandum</a:t>
            </a:r>
            <a:r>
              <a:rPr lang="pt-BR" dirty="0"/>
              <a:t> não advém unicamente de frases do </a:t>
            </a:r>
            <a:r>
              <a:rPr lang="pt-BR" dirty="0" err="1"/>
              <a:t>Explanans</a:t>
            </a:r>
            <a:r>
              <a:rPr lang="pt-BR" dirty="0"/>
              <a:t> que não correspondem à leis científicas.</a:t>
            </a:r>
          </a:p>
          <a:p>
            <a:pPr marL="457200" lvl="1" indent="0">
              <a:buNone/>
            </a:pPr>
            <a:r>
              <a:rPr lang="pt-BR" dirty="0"/>
              <a:t>5 – Todas as declarações do </a:t>
            </a:r>
            <a:r>
              <a:rPr lang="pt-BR" dirty="0" err="1"/>
              <a:t>Explanans</a:t>
            </a:r>
            <a:r>
              <a:rPr lang="pt-BR" dirty="0"/>
              <a:t> são verdadeiras.</a:t>
            </a:r>
          </a:p>
          <a:p>
            <a:r>
              <a:rPr lang="pt-BR" dirty="0"/>
              <a:t>Nesse sentido, uma explanação verdadeira registra-se quando a lei científica é igualmente verdadeira.  Por exemplo:</a:t>
            </a:r>
          </a:p>
          <a:p>
            <a:r>
              <a:rPr lang="pt-BR" dirty="0" err="1"/>
              <a:t>Explanans</a:t>
            </a:r>
            <a:r>
              <a:rPr lang="pt-BR" dirty="0"/>
              <a:t>:</a:t>
            </a:r>
          </a:p>
          <a:p>
            <a:pPr marL="457200" lvl="1" indent="0">
              <a:buNone/>
            </a:pPr>
            <a:r>
              <a:rPr lang="pt-BR" dirty="0"/>
              <a:t>(L) Sempre que um cordão de espessura R tiver de suster o peso mínimo K  romperá.</a:t>
            </a:r>
          </a:p>
          <a:p>
            <a:pPr marL="457200" lvl="1" indent="0">
              <a:buNone/>
            </a:pPr>
            <a:r>
              <a:rPr lang="pt-BR" dirty="0"/>
              <a:t>(C1) Este é um cordão de espessura R</a:t>
            </a:r>
          </a:p>
          <a:p>
            <a:pPr marL="457200" lvl="1" indent="0">
              <a:buNone/>
            </a:pPr>
            <a:r>
              <a:rPr lang="pt-BR" dirty="0"/>
              <a:t>(C2) O peso que ele tem de suster, neste momento, é, ao menos,  K.</a:t>
            </a:r>
          </a:p>
          <a:p>
            <a:r>
              <a:rPr lang="pt-BR" dirty="0" err="1"/>
              <a:t>Explanandum</a:t>
            </a:r>
            <a:r>
              <a:rPr lang="pt-BR" dirty="0"/>
              <a:t>:  Este cordão vai romper</a:t>
            </a:r>
            <a:r>
              <a:rPr lang="pt-BR" dirty="0" smtClean="0"/>
              <a:t>.</a:t>
            </a:r>
          </a:p>
          <a:p>
            <a:r>
              <a:rPr lang="pt-BR" dirty="0" smtClean="0">
                <a:hlinkClick r:id="rId2"/>
              </a:rPr>
              <a:t>https://www.youtube.com/watch?v=74cyMbz89Xg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4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Dedutivo – uma observação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altLang="pt-BR" dirty="0"/>
              <a:t>Indução </a:t>
            </a:r>
            <a:r>
              <a:rPr lang="pt-BR" altLang="pt-BR" dirty="0" smtClean="0"/>
              <a:t>finita </a:t>
            </a:r>
            <a:r>
              <a:rPr lang="pt-BR" dirty="0" smtClean="0"/>
              <a:t>é </a:t>
            </a:r>
            <a:r>
              <a:rPr lang="pt-BR" dirty="0"/>
              <a:t>um método </a:t>
            </a:r>
            <a:r>
              <a:rPr lang="pt-BR" dirty="0" smtClean="0"/>
              <a:t>dedutivo: </a:t>
            </a:r>
            <a:r>
              <a:rPr lang="pt-BR" dirty="0"/>
              <a:t>“a definição ou a teoria são obtidas no ponto final do percurso.” </a:t>
            </a:r>
            <a:endParaRPr lang="pt-BR" altLang="pt-BR" dirty="0"/>
          </a:p>
          <a:p>
            <a:pPr lvl="1"/>
            <a:r>
              <a:rPr lang="pt-BR" dirty="0"/>
              <a:t>Diferentemente do que ocorre nas ciências experimentais, em Matemática não se pode afirmar que uma proposição é verdadeira ou falsa a partir de certo número de observações de uma experiência ou fenômeno.</a:t>
            </a:r>
          </a:p>
          <a:p>
            <a:pPr lvl="2"/>
            <a:r>
              <a:rPr lang="pt-BR" dirty="0"/>
              <a:t>As demonstrações baseadas na indução finita são caracterizadas por duas propriedades.  </a:t>
            </a:r>
            <a:br>
              <a:rPr lang="pt-BR" dirty="0"/>
            </a:br>
            <a:r>
              <a:rPr lang="pt-BR" dirty="0"/>
              <a:t>A primeira propriedade é denominada como base da indução e a segunda é</a:t>
            </a:r>
            <a:br>
              <a:rPr lang="pt-BR" dirty="0"/>
            </a:br>
            <a:r>
              <a:rPr lang="pt-BR" dirty="0"/>
              <a:t>chamada de passo indutivo. </a:t>
            </a:r>
          </a:p>
          <a:p>
            <a:pPr lvl="2"/>
            <a:r>
              <a:rPr lang="pt-BR" dirty="0"/>
              <a:t>A indução finita é utilizada exclusivamente na Matemática, para demonstrar teoremas de um certo tipo </a:t>
            </a:r>
            <a:endParaRPr lang="pt-BR" dirty="0" smtClean="0"/>
          </a:p>
          <a:p>
            <a:pPr lvl="2"/>
            <a:r>
              <a:rPr lang="pt-BR" dirty="0" smtClean="0"/>
              <a:t>A </a:t>
            </a:r>
            <a:r>
              <a:rPr lang="pt-BR" dirty="0"/>
              <a:t>indução finita e a indução empírica não têm nada em comum a não ser o caráter de generalização </a:t>
            </a:r>
            <a:endParaRPr lang="pt-BR" altLang="pt-BR" dirty="0"/>
          </a:p>
          <a:p>
            <a:pPr marL="457200" lvl="1" indent="0">
              <a:buNone/>
            </a:pPr>
            <a:r>
              <a:rPr lang="pt-BR" altLang="pt-BR" dirty="0"/>
              <a:t>Exemplo - </a:t>
            </a:r>
            <a:r>
              <a:rPr lang="pt-BR" dirty="0"/>
              <a:t>Considere a seguinte afirmação : a soma dos n primeiros inteiros positivos é igual a n(n+1).</a:t>
            </a:r>
            <a:endParaRPr lang="pt-BR" altLang="pt-BR" dirty="0"/>
          </a:p>
          <a:p>
            <a:pPr marL="914400" lvl="1" indent="-457200">
              <a:buFont typeface="+mj-lt"/>
              <a:buAutoNum type="alphaLcPeriod"/>
            </a:pPr>
            <a:r>
              <a:rPr lang="pt-BR" dirty="0">
                <a:hlinkClick r:id="rId2"/>
              </a:rPr>
              <a:t>https://www.youtube.com/watch?v=r0K-0tctqLM</a:t>
            </a:r>
            <a:endParaRPr lang="pt-BR" altLang="pt-BR" dirty="0"/>
          </a:p>
          <a:p>
            <a:pPr marL="914400" lvl="1" indent="-457200">
              <a:buFont typeface="+mj-lt"/>
              <a:buAutoNum type="alphaLcPeriod"/>
            </a:pPr>
            <a:r>
              <a:rPr lang="pt-BR" altLang="pt-BR" dirty="0">
                <a:hlinkClick r:id="rId3"/>
              </a:rPr>
              <a:t>https://www.youtube.com/watch?v=pEImJQBQXXI</a:t>
            </a:r>
            <a:endParaRPr lang="pt-BR" altLang="pt-BR" dirty="0"/>
          </a:p>
          <a:p>
            <a:pPr marL="914400" lvl="1" indent="-457200">
              <a:buFont typeface="+mj-lt"/>
              <a:buAutoNum type="alphaLcPeriod"/>
            </a:pPr>
            <a:r>
              <a:rPr lang="pt-BR" dirty="0">
                <a:hlinkClick r:id="rId4"/>
              </a:rPr>
              <a:t>https://www.youtube.com/watch?v=bhfhmre-QxU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3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de Dedução em 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Modelo Mundell-Fleming</a:t>
            </a:r>
          </a:p>
          <a:p>
            <a:r>
              <a:rPr lang="pt-BR" dirty="0" smtClean="0"/>
              <a:t>Hipóteses - O </a:t>
            </a:r>
            <a:r>
              <a:rPr lang="pt-BR" dirty="0"/>
              <a:t>modelo trabalha com três </a:t>
            </a:r>
            <a:r>
              <a:rPr lang="pt-BR" dirty="0" smtClean="0"/>
              <a:t>equações:</a:t>
            </a:r>
            <a:endParaRPr lang="pt-BR" dirty="0"/>
          </a:p>
          <a:p>
            <a:pPr lvl="1"/>
            <a:r>
              <a:rPr lang="pt-BR" b="1" dirty="0"/>
              <a:t>Curva IS</a:t>
            </a:r>
            <a:r>
              <a:rPr lang="pt-BR" dirty="0"/>
              <a:t>: Y= C + I + G + NX</a:t>
            </a:r>
          </a:p>
          <a:p>
            <a:pPr lvl="1"/>
            <a:r>
              <a:rPr lang="pt-BR" b="1" dirty="0"/>
              <a:t>Curva LM</a:t>
            </a:r>
            <a:r>
              <a:rPr lang="pt-BR" dirty="0"/>
              <a:t>: (M/P)= L(</a:t>
            </a:r>
            <a:r>
              <a:rPr lang="pt-BR" dirty="0" err="1"/>
              <a:t>i,Y</a:t>
            </a:r>
            <a:r>
              <a:rPr lang="pt-BR" dirty="0"/>
              <a:t>)</a:t>
            </a:r>
          </a:p>
          <a:p>
            <a:pPr lvl="1"/>
            <a:r>
              <a:rPr lang="pt-BR" b="1" dirty="0"/>
              <a:t>Curva BP</a:t>
            </a:r>
            <a:r>
              <a:rPr lang="pt-BR" dirty="0"/>
              <a:t>: BP=NX(</a:t>
            </a:r>
            <a:r>
              <a:rPr lang="pt-BR" dirty="0" err="1"/>
              <a:t>e,Y,Yf</a:t>
            </a:r>
            <a:r>
              <a:rPr lang="pt-BR" dirty="0"/>
              <a:t>)+ </a:t>
            </a:r>
            <a:r>
              <a:rPr lang="pt-BR" dirty="0" err="1"/>
              <a:t>Kf</a:t>
            </a:r>
            <a:r>
              <a:rPr lang="pt-BR" dirty="0"/>
              <a:t>(r-</a:t>
            </a:r>
            <a:r>
              <a:rPr lang="pt-BR" dirty="0" err="1"/>
              <a:t>rf</a:t>
            </a:r>
            <a:r>
              <a:rPr lang="pt-BR" dirty="0"/>
              <a:t>-z), </a:t>
            </a:r>
            <a:r>
              <a:rPr lang="pt-BR" dirty="0" smtClean="0"/>
              <a:t>onde</a:t>
            </a:r>
          </a:p>
          <a:p>
            <a:r>
              <a:rPr lang="pt-BR" dirty="0" smtClean="0"/>
              <a:t> </a:t>
            </a:r>
            <a:r>
              <a:rPr lang="pt-BR" dirty="0"/>
              <a:t>Sob condições </a:t>
            </a:r>
            <a:r>
              <a:rPr lang="pt-BR" i="1" dirty="0" err="1" smtClean="0"/>
              <a:t>ceteris</a:t>
            </a:r>
            <a:r>
              <a:rPr lang="pt-BR" i="1" dirty="0" smtClean="0"/>
              <a:t> </a:t>
            </a:r>
            <a:r>
              <a:rPr lang="pt-BR" i="1" dirty="0" err="1"/>
              <a:t>paribus</a:t>
            </a:r>
            <a:r>
              <a:rPr lang="pt-BR" dirty="0"/>
              <a:t>, considerar-se-á que as exportações líquidas NX(</a:t>
            </a:r>
            <a:r>
              <a:rPr lang="pt-BR" dirty="0" err="1"/>
              <a:t>e,Y,Yf</a:t>
            </a:r>
            <a:r>
              <a:rPr lang="pt-BR" dirty="0"/>
              <a:t>) respondem inversamente ao crescimento da renda agregada da economia doméstica </a:t>
            </a:r>
            <a:r>
              <a:rPr lang="pt-BR" i="1" dirty="0"/>
              <a:t>Y</a:t>
            </a:r>
            <a:r>
              <a:rPr lang="pt-BR" dirty="0"/>
              <a:t> e respondem diretamente ao o crescimento da taxa de câmbio </a:t>
            </a:r>
            <a:r>
              <a:rPr lang="pt-BR" i="1" dirty="0"/>
              <a:t>e</a:t>
            </a:r>
            <a:r>
              <a:rPr lang="pt-BR" dirty="0"/>
              <a:t> (supondo válida a Condição Marshall-Lerner) e/ou de </a:t>
            </a:r>
            <a:r>
              <a:rPr lang="pt-BR" i="1" dirty="0" err="1"/>
              <a:t>Yf</a:t>
            </a:r>
            <a:r>
              <a:rPr lang="pt-BR" dirty="0"/>
              <a:t> (o Efeito-Repercussão</a:t>
            </a:r>
            <a:r>
              <a:rPr lang="pt-BR" dirty="0" smtClean="0"/>
              <a:t>).</a:t>
            </a:r>
          </a:p>
          <a:p>
            <a:r>
              <a:rPr lang="pt-BR" dirty="0" smtClean="0">
                <a:hlinkClick r:id="rId2"/>
              </a:rPr>
              <a:t>https://pt.wikipedia.org/wiki/Modelo_Mundell-Fleming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6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Críticas ao Método Dedutivo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principal crítica ao método dedutivo é que, fornecer premissas das quais um acontecimento pode ser deduzido, talvez não seja suficiente para ensejar esse entendimento.</a:t>
            </a:r>
          </a:p>
          <a:p>
            <a:pPr lvl="1"/>
            <a:r>
              <a:rPr lang="pt-BR" dirty="0" smtClean="0"/>
              <a:t>É preciso que seja compreendido por que as premissas são de fato verdadeiras.</a:t>
            </a:r>
          </a:p>
          <a:p>
            <a:r>
              <a:rPr lang="pt-BR" dirty="0"/>
              <a:t> </a:t>
            </a:r>
            <a:r>
              <a:rPr lang="pt-BR" dirty="0" smtClean="0"/>
              <a:t>Às vezes as explicações podem estar fora do contexto da premissa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que medida as premissas são testáveis?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7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de Método Científico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Alguns conceitos:</a:t>
            </a:r>
          </a:p>
          <a:p>
            <a:r>
              <a:rPr lang="pt-BR" dirty="0" smtClean="0"/>
              <a:t>“Método é a forma de proceder ao longo de um caminho. Na ciência os métodos constituem os instrumentos básicos que ordenam de início o pensamento em sistemas, traçam de modo ordenado a forma de proceder do cientista ao longo de um percurso para alcançar um objetivo”</a:t>
            </a:r>
          </a:p>
          <a:p>
            <a:pPr marL="0" indent="0" algn="r">
              <a:buNone/>
            </a:pPr>
            <a:r>
              <a:rPr lang="pt-BR" dirty="0" err="1" smtClean="0"/>
              <a:t>Trujilo</a:t>
            </a:r>
            <a:r>
              <a:rPr lang="pt-BR" dirty="0" smtClean="0"/>
              <a:t> Ferrari, 1974</a:t>
            </a:r>
            <a:endParaRPr lang="pt-BR" dirty="0"/>
          </a:p>
          <a:p>
            <a:r>
              <a:rPr lang="pt-BR" dirty="0" smtClean="0"/>
              <a:t> “Método é um procedimento regular, explícito e passível de ser repetido para conseguir-se alguma coisa, seja material ou conceitual”</a:t>
            </a:r>
          </a:p>
          <a:p>
            <a:pPr marL="0" indent="0" algn="r">
              <a:buNone/>
            </a:pPr>
            <a:r>
              <a:rPr lang="pt-BR" dirty="0" smtClean="0"/>
              <a:t>Bunge, 1980</a:t>
            </a:r>
          </a:p>
          <a:p>
            <a:r>
              <a:rPr lang="pt-BR" dirty="0"/>
              <a:t> </a:t>
            </a:r>
            <a:r>
              <a:rPr lang="pt-BR" dirty="0" smtClean="0"/>
              <a:t>Método científico “é um conjunto de procedimentos por intermédio dos quais (a) se propõem problemas científicos e (b) colocam-se à prova de hipóteses científicas” </a:t>
            </a:r>
          </a:p>
          <a:p>
            <a:pPr marL="0" indent="0" algn="r">
              <a:buNone/>
            </a:pPr>
            <a:r>
              <a:rPr lang="pt-BR" dirty="0" smtClean="0"/>
              <a:t>Bunge, 1974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2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Pioneiros do método científico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endParaRPr lang="pt-BR" dirty="0">
              <a:hlinkClick r:id="rId2"/>
            </a:endParaRPr>
          </a:p>
          <a:p>
            <a:endParaRPr lang="pt-BR" dirty="0" smtClean="0">
              <a:hlinkClick r:id="rId2"/>
            </a:endParaRPr>
          </a:p>
          <a:p>
            <a:r>
              <a:rPr lang="pt-BR" dirty="0" smtClean="0">
                <a:hlinkClick r:id="rId2"/>
              </a:rPr>
              <a:t>https://www.youtube.com/watch?v=UdQreBq6MOY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94" y="1841050"/>
            <a:ext cx="9812119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389909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Galileu Galilei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Método de Indução Experimental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2"/>
          </p:nvPr>
        </p:nvSpPr>
        <p:spPr>
          <a:xfrm>
            <a:off x="839788" y="2285997"/>
            <a:ext cx="3932237" cy="3582991"/>
          </a:xfrm>
        </p:spPr>
        <p:txBody>
          <a:bodyPr/>
          <a:lstStyle/>
          <a:p>
            <a:r>
              <a:rPr lang="pt-BR" dirty="0" smtClean="0"/>
              <a:t>Primeiro teórico do método experimental</a:t>
            </a:r>
          </a:p>
          <a:p>
            <a:r>
              <a:rPr lang="pt-BR" dirty="0" smtClean="0"/>
              <a:t>Ao invés de essências fundamentais (Aristóteles), leis fundamentais</a:t>
            </a:r>
          </a:p>
          <a:p>
            <a:r>
              <a:rPr lang="pt-BR" dirty="0" smtClean="0"/>
              <a:t>Foco em estabelecer relações quantitativas</a:t>
            </a:r>
          </a:p>
          <a:p>
            <a:r>
              <a:rPr lang="pt-BR" dirty="0" smtClean="0"/>
              <a:t>Método com base indutiva</a:t>
            </a:r>
          </a:p>
          <a:p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97" y="4039501"/>
            <a:ext cx="2305372" cy="2572109"/>
          </a:xfrm>
          <a:prstGeom prst="rect">
            <a:avLst/>
          </a:prstGeom>
        </p:spPr>
      </p:pic>
      <p:sp>
        <p:nvSpPr>
          <p:cNvPr id="12" name="Espaço Reservado para Imagem 11"/>
          <p:cNvSpPr>
            <a:spLocks noGrp="1"/>
          </p:cNvSpPr>
          <p:nvPr>
            <p:ph type="pic" idx="1"/>
          </p:nvPr>
        </p:nvSpPr>
        <p:spPr/>
      </p:sp>
      <p:sp>
        <p:nvSpPr>
          <p:cNvPr id="15" name="Fluxograma: Processo 14"/>
          <p:cNvSpPr/>
          <p:nvPr/>
        </p:nvSpPr>
        <p:spPr>
          <a:xfrm>
            <a:off x="6598227" y="467589"/>
            <a:ext cx="3086100" cy="60267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  Observação dos Fenômenos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8125690" y="1159794"/>
            <a:ext cx="10391" cy="37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xograma: Processo 17"/>
          <p:cNvSpPr/>
          <p:nvPr/>
        </p:nvSpPr>
        <p:spPr>
          <a:xfrm>
            <a:off x="6225092" y="1530023"/>
            <a:ext cx="3821978" cy="69377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Análise das partes, estabelecendo relações quantitativas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8146473" y="2285997"/>
            <a:ext cx="0" cy="4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uxograma: Processo 20"/>
          <p:cNvSpPr/>
          <p:nvPr/>
        </p:nvSpPr>
        <p:spPr>
          <a:xfrm>
            <a:off x="6603423" y="2735221"/>
            <a:ext cx="3086100" cy="6234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Verificação das Hipóteses</a:t>
            </a:r>
            <a:endParaRPr lang="pt-BR" dirty="0"/>
          </a:p>
        </p:txBody>
      </p:sp>
      <p:sp>
        <p:nvSpPr>
          <p:cNvPr id="25" name="Fluxograma: Processo 24"/>
          <p:cNvSpPr/>
          <p:nvPr/>
        </p:nvSpPr>
        <p:spPr>
          <a:xfrm>
            <a:off x="6603423" y="3833195"/>
            <a:ext cx="3086100" cy="6234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Generalização dos Resultados</a:t>
            </a:r>
            <a:endParaRPr lang="pt-BR" dirty="0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8184572" y="3383971"/>
            <a:ext cx="0" cy="4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xograma: Processo 26"/>
          <p:cNvSpPr/>
          <p:nvPr/>
        </p:nvSpPr>
        <p:spPr>
          <a:xfrm>
            <a:off x="6641522" y="4899996"/>
            <a:ext cx="3086100" cy="6234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Confirmação dos Resultados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8201889" y="4461164"/>
            <a:ext cx="0" cy="4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uxograma: Processo 28"/>
          <p:cNvSpPr/>
          <p:nvPr/>
        </p:nvSpPr>
        <p:spPr>
          <a:xfrm>
            <a:off x="6726237" y="5988156"/>
            <a:ext cx="3086100" cy="6234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Estabelecimento de leis gerais</a:t>
            </a:r>
            <a:endParaRPr lang="pt-BR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8208815" y="5538355"/>
            <a:ext cx="0" cy="405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/>
              <a:t>Francis Bacon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Método das coincidências constantes</a:t>
            </a:r>
            <a:endParaRPr lang="pt-BR" dirty="0"/>
          </a:p>
        </p:txBody>
      </p:sp>
      <p:pic>
        <p:nvPicPr>
          <p:cNvPr id="18" name="Espaço Reservado para Conteúdo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803073"/>
            <a:ext cx="3176556" cy="2476909"/>
          </a:xfrm>
        </p:spPr>
      </p:pic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Parte da constatação de que o aparecimento de um fenômeno tem uma causa necessária e suficiente</a:t>
            </a:r>
          </a:p>
          <a:p>
            <a:r>
              <a:rPr lang="pt-BR" dirty="0" smtClean="0"/>
              <a:t>Com a presença da causa, ocorrerá sempre o fenômeno, na ausência dele, nunca se produzirá o fenômeno.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Fluxograma: Processo 6"/>
          <p:cNvSpPr/>
          <p:nvPr/>
        </p:nvSpPr>
        <p:spPr>
          <a:xfrm>
            <a:off x="5850082" y="1070264"/>
            <a:ext cx="4665518" cy="4883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Experimentação</a:t>
            </a:r>
            <a:endParaRPr lang="pt-BR" dirty="0"/>
          </a:p>
        </p:txBody>
      </p:sp>
      <p:sp>
        <p:nvSpPr>
          <p:cNvPr id="9" name="Fluxograma: Processo 8"/>
          <p:cNvSpPr/>
          <p:nvPr/>
        </p:nvSpPr>
        <p:spPr>
          <a:xfrm>
            <a:off x="5891645" y="1953491"/>
            <a:ext cx="4623955" cy="5715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Formação das Hipóteses</a:t>
            </a:r>
            <a:endParaRPr lang="pt-BR" dirty="0"/>
          </a:p>
        </p:txBody>
      </p:sp>
      <p:sp>
        <p:nvSpPr>
          <p:cNvPr id="10" name="Fluxograma: Processo 9"/>
          <p:cNvSpPr/>
          <p:nvPr/>
        </p:nvSpPr>
        <p:spPr>
          <a:xfrm>
            <a:off x="5850082" y="2930236"/>
            <a:ext cx="4665518" cy="52993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Repetição</a:t>
            </a:r>
            <a:endParaRPr lang="pt-BR" dirty="0"/>
          </a:p>
        </p:txBody>
      </p:sp>
      <p:sp>
        <p:nvSpPr>
          <p:cNvPr id="11" name="Fluxograma: Processo 10"/>
          <p:cNvSpPr/>
          <p:nvPr/>
        </p:nvSpPr>
        <p:spPr>
          <a:xfrm>
            <a:off x="5850082" y="3803073"/>
            <a:ext cx="4665518" cy="5403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Testagem de Hipóteses</a:t>
            </a:r>
            <a:endParaRPr lang="pt-BR" dirty="0"/>
          </a:p>
        </p:txBody>
      </p:sp>
      <p:sp>
        <p:nvSpPr>
          <p:cNvPr id="12" name="Fluxograma: Processo 11"/>
          <p:cNvSpPr/>
          <p:nvPr/>
        </p:nvSpPr>
        <p:spPr>
          <a:xfrm>
            <a:off x="5850082" y="4727864"/>
            <a:ext cx="4665518" cy="5299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Formulação de Generalizações e Leis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8182841" y="1558636"/>
            <a:ext cx="0" cy="3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189767" y="2531921"/>
            <a:ext cx="0" cy="3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8189768" y="3425539"/>
            <a:ext cx="0" cy="3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8186303" y="4357256"/>
            <a:ext cx="0" cy="3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Descartes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Descartes (Discurso e Método, 1637) – método dedutivo</a:t>
            </a:r>
          </a:p>
          <a:p>
            <a:r>
              <a:rPr lang="pt-BR" dirty="0" smtClean="0"/>
              <a:t>Postula 4 regras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A da evidência: “não acolher jamais como verdadeira uma coisa que não se reconheça com tal”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A da análise: “dividir cada das dificuldades em tantas partes quantas necessárias para melhor resolvê-las”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A da síntese: “conduzir separadamente os pensamentos, principiando com os objetos mais simples e mais fáceis de conhecer, para subir, em seguida, pouco a pouco até o conhecimento dos objetos que não se disponham, de forma natural, em sequencias de complexidade crescente</a:t>
            </a:r>
          </a:p>
          <a:p>
            <a:pPr marL="914400" lvl="1" indent="-457200">
              <a:buFont typeface="+mj-lt"/>
              <a:buAutoNum type="alphaLcPeriod"/>
            </a:pPr>
            <a:r>
              <a:rPr lang="pt-BR" dirty="0" smtClean="0"/>
              <a:t>A da enumeração: “realizar sempre enumerações tão cuidadas e revisões tão gerais que se possa ter certeza de nada haver omitido”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64" y="290945"/>
            <a:ext cx="2241674" cy="18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Indutivo e Dedutivo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870364" y="1825625"/>
            <a:ext cx="8447809" cy="4351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22418" y="4416136"/>
            <a:ext cx="291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Fatos adquiridos por meio da observação</a:t>
            </a:r>
            <a:endParaRPr lang="pt-BR" sz="2400" dirty="0"/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4301836" y="3293918"/>
            <a:ext cx="893619" cy="1007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034145" y="3293918"/>
            <a:ext cx="16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INDUÇÃO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95455" y="2568648"/>
            <a:ext cx="259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LEIS E TEORIAS</a:t>
            </a:r>
            <a:endParaRPr lang="pt-BR" sz="28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543800" y="3293918"/>
            <a:ext cx="987136" cy="1007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987145" y="3352799"/>
            <a:ext cx="167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DEDUÇÃO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972300" y="4416136"/>
            <a:ext cx="311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Previsões e Explicações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839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O Método Indutivo</a:t>
            </a:r>
            <a:endParaRPr lang="pt-PT" altLang="pt-BR" dirty="0" smtClean="0"/>
          </a:p>
        </p:txBody>
      </p:sp>
      <p:sp>
        <p:nvSpPr>
          <p:cNvPr id="614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pt-BR" altLang="pt-BR" dirty="0" smtClean="0"/>
              <a:t>Indução é um processo mental por intermédio do qual, partindo de dados particulares, suficientemente constatados, infere-se uma verdade geral ou universal, não contida das partes examinadas.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 smtClean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 smtClean="0"/>
          </a:p>
          <a:p>
            <a:pPr eaLnBrk="1" hangingPunct="1"/>
            <a:endParaRPr lang="pt-BR" altLang="pt-BR" dirty="0"/>
          </a:p>
          <a:p>
            <a:pPr eaLnBrk="1" hangingPunct="1"/>
            <a:r>
              <a:rPr lang="pt-BR" altLang="pt-BR" dirty="0" smtClean="0"/>
              <a:t>Muito utilizado nas ciências naturais... </a:t>
            </a:r>
          </a:p>
          <a:p>
            <a:pPr eaLnBrk="1" hangingPunct="1"/>
            <a:r>
              <a:rPr lang="pt-BR" altLang="pt-BR" dirty="0" smtClean="0"/>
              <a:t>Partindo de premissas particulares, inferimos uma verdade geral.</a:t>
            </a:r>
          </a:p>
          <a:p>
            <a:pPr lvl="1" eaLnBrk="1" hangingPunct="1"/>
            <a:r>
              <a:rPr lang="pt-BR" altLang="pt-BR" dirty="0" smtClean="0"/>
              <a:t>Mas como temos certeza de que as regras estão corretas?</a:t>
            </a:r>
          </a:p>
          <a:p>
            <a:pPr lvl="1" eaLnBrk="1" hangingPunct="1"/>
            <a:r>
              <a:rPr lang="pt-BR" altLang="pt-BR" dirty="0" smtClean="0"/>
              <a:t>Conclusões são prováveis.</a:t>
            </a:r>
            <a:endParaRPr lang="pt-PT" alt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5" y="2836072"/>
            <a:ext cx="5264718" cy="16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1556</Words>
  <Application>Microsoft Office PowerPoint</Application>
  <PresentationFormat>Widescreen</PresentationFormat>
  <Paragraphs>233</Paragraphs>
  <Slides>25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Tema do Office</vt:lpstr>
      <vt:lpstr>Método Científico</vt:lpstr>
      <vt:lpstr>Bibliografia</vt:lpstr>
      <vt:lpstr>Conceitos de Método Científico</vt:lpstr>
      <vt:lpstr>Pioneiros do método científico</vt:lpstr>
      <vt:lpstr>Galileu Galilei  Método de Indução Experimental  </vt:lpstr>
      <vt:lpstr>Francis Bacon  Método das coincidências constantes</vt:lpstr>
      <vt:lpstr>Método de Descartes</vt:lpstr>
      <vt:lpstr>Método Indutivo e Dedutivo</vt:lpstr>
      <vt:lpstr>O Método Indutivo</vt:lpstr>
      <vt:lpstr>Leis, Regras e Fases</vt:lpstr>
      <vt:lpstr>Indução Empírica ou Científica</vt:lpstr>
      <vt:lpstr>Indução Empírica ou Científica</vt:lpstr>
      <vt:lpstr>Indução Empírica ou Científica</vt:lpstr>
      <vt:lpstr>A amostra é importante!</vt:lpstr>
      <vt:lpstr>Críticas ao Método Indutivo</vt:lpstr>
      <vt:lpstr>O Método Dedutivo</vt:lpstr>
      <vt:lpstr>Diferenças entre o MI e o MD</vt:lpstr>
      <vt:lpstr>Então... </vt:lpstr>
      <vt:lpstr>Argumentos Condicionais</vt:lpstr>
      <vt:lpstr>Exemplos</vt:lpstr>
      <vt:lpstr>Explicação dedutiva-nomológica</vt:lpstr>
      <vt:lpstr>Exemplo:</vt:lpstr>
      <vt:lpstr>Método Dedutivo – uma observação</vt:lpstr>
      <vt:lpstr>Aplicação de Dedução em Economia</vt:lpstr>
      <vt:lpstr>Críticas ao Método Dedutivo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Científico</dc:title>
  <dc:creator>Sérgio Kannebley Júnior</dc:creator>
  <cp:lastModifiedBy>Sérgio Kannebley Júnior</cp:lastModifiedBy>
  <cp:revision>87</cp:revision>
  <dcterms:created xsi:type="dcterms:W3CDTF">2020-08-19T17:57:38Z</dcterms:created>
  <dcterms:modified xsi:type="dcterms:W3CDTF">2020-08-28T14:35:33Z</dcterms:modified>
</cp:coreProperties>
</file>