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5"/>
  </p:notesMasterIdLst>
  <p:handoutMasterIdLst>
    <p:handoutMasterId r:id="rId46"/>
  </p:handoutMasterIdLst>
  <p:sldIdLst>
    <p:sldId id="256" r:id="rId2"/>
    <p:sldId id="327" r:id="rId3"/>
    <p:sldId id="298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5" r:id="rId17"/>
    <p:sldId id="316" r:id="rId18"/>
    <p:sldId id="321" r:id="rId19"/>
    <p:sldId id="317" r:id="rId20"/>
    <p:sldId id="318" r:id="rId21"/>
    <p:sldId id="319" r:id="rId22"/>
    <p:sldId id="320" r:id="rId23"/>
    <p:sldId id="322" r:id="rId24"/>
    <p:sldId id="323" r:id="rId25"/>
    <p:sldId id="324" r:id="rId26"/>
    <p:sldId id="325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299" r:id="rId43"/>
    <p:sldId id="259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Curva de Utilidade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8182401268129428E-3"/>
                  <c:y val="1.6268258023966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Plan1!$C$2:$C$5</c:f>
              <c:numCache>
                <c:formatCode>General</c:formatCode>
                <c:ptCount val="4"/>
                <c:pt idx="0">
                  <c:v>-50000</c:v>
                </c:pt>
                <c:pt idx="1">
                  <c:v>5000</c:v>
                </c:pt>
                <c:pt idx="2">
                  <c:v>240000</c:v>
                </c:pt>
                <c:pt idx="3">
                  <c:v>360000</c:v>
                </c:pt>
              </c:numCache>
            </c:numRef>
          </c:cat>
          <c:val>
            <c:numRef>
              <c:f>Plan1!$B$2:$B$5</c:f>
              <c:numCache>
                <c:formatCode>General</c:formatCode>
                <c:ptCount val="4"/>
                <c:pt idx="0">
                  <c:v>0</c:v>
                </c:pt>
                <c:pt idx="1">
                  <c:v>0.6</c:v>
                </c:pt>
                <c:pt idx="2">
                  <c:v>0.9</c:v>
                </c:pt>
                <c:pt idx="3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659136"/>
        <c:axId val="137659696"/>
      </c:lineChart>
      <c:catAx>
        <c:axId val="137659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659696"/>
        <c:crosses val="autoZero"/>
        <c:auto val="1"/>
        <c:lblAlgn val="ctr"/>
        <c:lblOffset val="100"/>
        <c:noMultiLvlLbl val="0"/>
      </c:catAx>
      <c:valAx>
        <c:axId val="13765969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659136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FA3-6CF2-46EF-8764-6C20AD4CE968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A08E9-4BEC-4556-8976-2AFC6312D5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5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3D27B-D06A-49F0-BDEA-425DD7FA86E5}" type="datetimeFigureOut">
              <a:rPr lang="pt-BR" smtClean="0"/>
              <a:t>22/05/2017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C35A8-A0C0-448F-9E77-796A82B5B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715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B33D023-8358-4F90-B9CF-02D40E771A24}" type="datetime1">
              <a:rPr lang="pt-BR" smtClean="0"/>
              <a:t>22/05/2017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pic>
        <p:nvPicPr>
          <p:cNvPr id="1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5121" y="5557162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1867205" y="5733256"/>
            <a:ext cx="563000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Faculdade de Economia, Administração e Contabilidade de Ribeirão Preto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Departamento de Contabilidade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RCC0305 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Métodos Quantitativos I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6BD8-FC61-46D6-A75F-8E71EEA4E365}" type="datetime1">
              <a:rPr lang="pt-BR" smtClean="0"/>
              <a:t>22/05/2017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50CD-C7A2-4AF1-9B42-B5891E08F0CB}" type="datetime1">
              <a:rPr lang="pt-BR" smtClean="0"/>
              <a:t>22/05/2017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ítulo e conteúdo em cima d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DB363D3-0EAC-4EB8-B455-FB99D16DA44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2272373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DD4E4-E91B-4881-ACDB-69B2AF3D0664}" type="datetime1">
              <a:rPr lang="pt-BR" smtClean="0"/>
              <a:t>22/05/2017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55796-3143-42D1-81B8-C485740CDD76}" type="datetime1">
              <a:rPr lang="pt-BR" smtClean="0"/>
              <a:t>22/05/2017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DB1A7-8170-40BD-99EF-4C90598F4FCB}" type="datetime1">
              <a:rPr lang="pt-BR" smtClean="0"/>
              <a:t>22/05/2017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EBCD6-DC04-4A2D-88E6-AA015FCAA7B0}" type="datetime1">
              <a:rPr lang="pt-BR" smtClean="0"/>
              <a:t>22/05/2017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27E5929-197E-41CC-B84E-3801D0A421C7}" type="datetime1">
              <a:rPr lang="pt-BR" smtClean="0"/>
              <a:t>22/05/2017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B1520-BAF3-485F-BD6E-827543310418}" type="datetime1">
              <a:rPr lang="pt-BR" smtClean="0"/>
              <a:t>22/05/2017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A66B-0335-4D2D-A05D-5B21A8E19451}" type="datetime1">
              <a:rPr lang="pt-BR" smtClean="0"/>
              <a:t>22/05/2017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FE07-E418-40B0-8991-D5298DB12C27}" type="datetime1">
              <a:rPr lang="pt-BR" smtClean="0"/>
              <a:t>22/05/2017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arcelo\Documents\Professor\FEA-RP\site\versão1\crbst_USP-2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5" y="678166"/>
            <a:ext cx="1155948" cy="45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celo\Documents\Professor\FEA-RP\site\versão1\crbst_FEARP-1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430064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206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D82FBB-5551-4288-81BB-EDDAA5721B92}" type="datetime1">
              <a:rPr lang="pt-BR" smtClean="0"/>
              <a:t>22/05/2017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676C80-99AF-433A-8C79-EA0997432E7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celobotelh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da Decisão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Dr. Marcelo Botelho da Costa Moraes</a:t>
            </a:r>
          </a:p>
          <a:p>
            <a:r>
              <a:rPr lang="pt-BR" dirty="0" smtClean="0">
                <a:hlinkClick r:id="rId2"/>
              </a:rPr>
              <a:t>www.marcelobotelho.com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28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Decisão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Contratação de um novo funcionário</a:t>
            </a:r>
          </a:p>
          <a:p>
            <a:pPr marL="624078" indent="-514350">
              <a:buFont typeface="+mj-lt"/>
              <a:buAutoNum type="arabicPeriod" startAt="4"/>
            </a:pPr>
            <a:r>
              <a:rPr lang="pt-BR" dirty="0" smtClean="0"/>
              <a:t>Listar o retorno ou lucro de cada combinação de alternativas e consequências</a:t>
            </a:r>
          </a:p>
          <a:p>
            <a:pPr marL="109728" indent="0">
              <a:buNone/>
            </a:pP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10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73059"/>
              </p:ext>
            </p:extLst>
          </p:nvPr>
        </p:nvGraphicFramePr>
        <p:xfrm>
          <a:off x="1403648" y="3933056"/>
          <a:ext cx="7056784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0"/>
                <a:gridCol w="1728192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2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Decisão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t-BR" dirty="0" smtClean="0"/>
              <a:t>Contratação de um novo funcionário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pt-BR" dirty="0" smtClean="0"/>
              <a:t>Selecionar um dos modelos matemáticos utilizados na Teoria da Decisão</a:t>
            </a:r>
          </a:p>
          <a:p>
            <a:pPr marL="624078" indent="-514350">
              <a:buFont typeface="+mj-lt"/>
              <a:buAutoNum type="arabicPeriod" startAt="5"/>
            </a:pPr>
            <a:r>
              <a:rPr lang="pt-BR" dirty="0" smtClean="0"/>
              <a:t>Aplicar o modelo matemático e decidir</a:t>
            </a:r>
          </a:p>
          <a:p>
            <a:pPr marL="624078" indent="-514350">
              <a:buFont typeface="+mj-lt"/>
              <a:buAutoNum type="arabicPeriod" startAt="5"/>
            </a:pPr>
            <a:endParaRPr lang="pt-BR" dirty="0"/>
          </a:p>
          <a:p>
            <a:pPr marL="109728" indent="0">
              <a:buNone/>
            </a:pPr>
            <a:r>
              <a:rPr lang="pt-BR" dirty="0" smtClean="0"/>
              <a:t>VAMOS VER OS MODELOS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23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Ambiente de Tomada de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Certeza</a:t>
            </a:r>
          </a:p>
          <a:p>
            <a:endParaRPr lang="pt-BR" dirty="0"/>
          </a:p>
          <a:p>
            <a:r>
              <a:rPr lang="pt-BR" dirty="0" smtClean="0"/>
              <a:t>Incerteza</a:t>
            </a:r>
          </a:p>
          <a:p>
            <a:endParaRPr lang="pt-BR" dirty="0"/>
          </a:p>
          <a:p>
            <a:r>
              <a:rPr lang="pt-BR" dirty="0" smtClean="0"/>
              <a:t>Risco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12</a:t>
            </a:fld>
            <a:endParaRPr lang="pt-BR"/>
          </a:p>
        </p:txBody>
      </p:sp>
      <p:pic>
        <p:nvPicPr>
          <p:cNvPr id="3074" name="Picture 2" descr="http://geradormemes.com/media/created/irf3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887" y="3284984"/>
            <a:ext cx="57150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0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Caso decida investir entre $1.000 em CDB de um ano no Banco A que paga 12% ao ano ou no Banco B que paga 14% ao ano, sendo os bancos igualmente sólidos (mesmo </a:t>
            </a:r>
            <a:r>
              <a:rPr lang="pt-BR" i="1" dirty="0" smtClean="0"/>
              <a:t>Rating</a:t>
            </a:r>
            <a:r>
              <a:rPr lang="pt-BR" dirty="0" smtClean="0"/>
              <a:t>)</a:t>
            </a:r>
          </a:p>
          <a:p>
            <a:r>
              <a:rPr lang="pt-BR" b="1" dirty="0" smtClean="0"/>
              <a:t>Em qual banco você investe???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13</a:t>
            </a:fld>
            <a:endParaRPr lang="pt-BR"/>
          </a:p>
        </p:txBody>
      </p:sp>
      <p:pic>
        <p:nvPicPr>
          <p:cNvPr id="4098" name="Picture 2" descr="http://m.memegen.com/0553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431395"/>
            <a:ext cx="3642709" cy="242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98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dirty="0" smtClean="0"/>
              <a:t>Critérios de Decisão:</a:t>
            </a:r>
          </a:p>
          <a:p>
            <a:r>
              <a:rPr lang="pt-BR" dirty="0" err="1" smtClean="0"/>
              <a:t>Maximax</a:t>
            </a:r>
            <a:endParaRPr lang="pt-BR" dirty="0" smtClean="0"/>
          </a:p>
          <a:p>
            <a:r>
              <a:rPr lang="pt-BR" dirty="0" err="1" smtClean="0"/>
              <a:t>Maximin</a:t>
            </a:r>
            <a:endParaRPr lang="pt-BR" dirty="0" smtClean="0"/>
          </a:p>
          <a:p>
            <a:r>
              <a:rPr lang="pt-BR" dirty="0" smtClean="0"/>
              <a:t>Igualmente provável</a:t>
            </a:r>
          </a:p>
          <a:p>
            <a:r>
              <a:rPr lang="pt-BR" dirty="0" smtClean="0"/>
              <a:t>Critério de realismo</a:t>
            </a:r>
          </a:p>
          <a:p>
            <a:r>
              <a:rPr lang="pt-BR" dirty="0" err="1" smtClean="0"/>
              <a:t>Minimax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04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err="1" smtClean="0"/>
              <a:t>Maximax</a:t>
            </a:r>
            <a:endParaRPr lang="pt-BR" b="1" dirty="0" smtClean="0"/>
          </a:p>
          <a:p>
            <a:r>
              <a:rPr lang="pt-BR" dirty="0" smtClean="0"/>
              <a:t>Critério de decisão otimista</a:t>
            </a:r>
          </a:p>
          <a:p>
            <a:r>
              <a:rPr lang="pt-BR" dirty="0" smtClean="0"/>
              <a:t>Encontra o melhor resultado possível, que maximiza o 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15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48676"/>
              </p:ext>
            </p:extLst>
          </p:nvPr>
        </p:nvGraphicFramePr>
        <p:xfrm>
          <a:off x="359033" y="4221088"/>
          <a:ext cx="8577702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Máximo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 explicativo retangular 6"/>
          <p:cNvSpPr/>
          <p:nvPr/>
        </p:nvSpPr>
        <p:spPr>
          <a:xfrm>
            <a:off x="5364088" y="6093296"/>
            <a:ext cx="2810648" cy="576064"/>
          </a:xfrm>
          <a:prstGeom prst="wedgeRectCallout">
            <a:avLst>
              <a:gd name="adj1" fmla="val 30638"/>
              <a:gd name="adj2" fmla="val -1057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Maior dos valores Máximos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6183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err="1" smtClean="0"/>
              <a:t>Maximin</a:t>
            </a:r>
            <a:endParaRPr lang="pt-BR" b="1" dirty="0" smtClean="0"/>
          </a:p>
          <a:p>
            <a:r>
              <a:rPr lang="pt-BR" dirty="0" smtClean="0"/>
              <a:t>Critério de decisão pessimista</a:t>
            </a:r>
          </a:p>
          <a:p>
            <a:r>
              <a:rPr lang="pt-BR" dirty="0" smtClean="0"/>
              <a:t>Encontra a decisão que maximizará o mínimo 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16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129083"/>
              </p:ext>
            </p:extLst>
          </p:nvPr>
        </p:nvGraphicFramePr>
        <p:xfrm>
          <a:off x="359033" y="4221088"/>
          <a:ext cx="8577702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Mínimo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 explicativo retangular 6"/>
          <p:cNvSpPr/>
          <p:nvPr/>
        </p:nvSpPr>
        <p:spPr>
          <a:xfrm>
            <a:off x="5364088" y="6093296"/>
            <a:ext cx="2810648" cy="576064"/>
          </a:xfrm>
          <a:prstGeom prst="wedgeRectCallout">
            <a:avLst>
              <a:gd name="adj1" fmla="val 28696"/>
              <a:gd name="adj2" fmla="val -162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Maior dos valores Mínimos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92495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smtClean="0"/>
              <a:t>Igualmente provável</a:t>
            </a:r>
          </a:p>
          <a:p>
            <a:r>
              <a:rPr lang="pt-BR" dirty="0" smtClean="0"/>
              <a:t>Critério de decisão médio</a:t>
            </a:r>
          </a:p>
          <a:p>
            <a:r>
              <a:rPr lang="pt-BR" dirty="0" smtClean="0"/>
              <a:t>Encontra a decisão que obtém a maior média, considerando as mesmas chances de ocorrência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17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256795"/>
              </p:ext>
            </p:extLst>
          </p:nvPr>
        </p:nvGraphicFramePr>
        <p:xfrm>
          <a:off x="359033" y="4221088"/>
          <a:ext cx="8577702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122.500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155.000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 explicativo retangular 6"/>
          <p:cNvSpPr/>
          <p:nvPr/>
        </p:nvSpPr>
        <p:spPr>
          <a:xfrm>
            <a:off x="5364088" y="6093296"/>
            <a:ext cx="2810648" cy="576064"/>
          </a:xfrm>
          <a:prstGeom prst="wedgeRectCallout">
            <a:avLst>
              <a:gd name="adj1" fmla="val 34037"/>
              <a:gd name="adj2" fmla="val -89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Maior valor</a:t>
            </a:r>
          </a:p>
          <a:p>
            <a:pPr algn="ctr"/>
            <a:r>
              <a:rPr lang="pt-BR" b="1" dirty="0" smtClean="0"/>
              <a:t>Médio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324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smtClean="0"/>
              <a:t>Critério de realismo</a:t>
            </a:r>
          </a:p>
          <a:p>
            <a:r>
              <a:rPr lang="pt-BR" dirty="0" smtClean="0"/>
              <a:t>Critério médio ponderado</a:t>
            </a:r>
          </a:p>
          <a:p>
            <a:r>
              <a:rPr lang="pt-BR" dirty="0" smtClean="0"/>
              <a:t>Média ponderada = </a:t>
            </a:r>
            <a:r>
              <a:rPr lang="el-GR" dirty="0" smtClean="0"/>
              <a:t>α</a:t>
            </a:r>
            <a:r>
              <a:rPr lang="pt-BR" dirty="0" smtClean="0"/>
              <a:t> (valor máximo) + (1 – </a:t>
            </a:r>
            <a:r>
              <a:rPr lang="el-GR" dirty="0" smtClean="0"/>
              <a:t>α</a:t>
            </a:r>
            <a:r>
              <a:rPr lang="pt-BR" dirty="0" smtClean="0"/>
              <a:t>) </a:t>
            </a:r>
            <a:r>
              <a:rPr lang="pt-BR" dirty="0"/>
              <a:t>(valor </a:t>
            </a:r>
            <a:r>
              <a:rPr lang="pt-BR" dirty="0" smtClean="0"/>
              <a:t>mínimo)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18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090781"/>
              </p:ext>
            </p:extLst>
          </p:nvPr>
        </p:nvGraphicFramePr>
        <p:xfrm>
          <a:off x="359033" y="4221088"/>
          <a:ext cx="8577702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Média ponderada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169.500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237.000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Coeficiente de realismo (</a:t>
                      </a:r>
                      <a:r>
                        <a:rPr lang="el-GR" b="1" i="1" dirty="0" smtClean="0"/>
                        <a:t>α</a:t>
                      </a:r>
                      <a:r>
                        <a:rPr lang="pt-BR" b="1" i="1" dirty="0" smtClean="0"/>
                        <a:t>)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0,70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0,30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 explicativo retangular 6"/>
          <p:cNvSpPr/>
          <p:nvPr/>
        </p:nvSpPr>
        <p:spPr>
          <a:xfrm>
            <a:off x="6333352" y="6381328"/>
            <a:ext cx="2810648" cy="481240"/>
          </a:xfrm>
          <a:prstGeom prst="wedgeRectCallout">
            <a:avLst>
              <a:gd name="adj1" fmla="val 13157"/>
              <a:gd name="adj2" fmla="val -148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Maior valor</a:t>
            </a:r>
          </a:p>
          <a:p>
            <a:pPr algn="ctr"/>
            <a:r>
              <a:rPr lang="pt-BR" b="1" dirty="0" smtClean="0"/>
              <a:t>Média Ponderada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0915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smtClean="0"/>
              <a:t>Critério </a:t>
            </a:r>
            <a:r>
              <a:rPr lang="pt-BR" b="1" dirty="0" err="1" smtClean="0"/>
              <a:t>minimax</a:t>
            </a:r>
            <a:endParaRPr lang="pt-BR" b="1" dirty="0" smtClean="0"/>
          </a:p>
          <a:p>
            <a:r>
              <a:rPr lang="pt-BR" dirty="0" smtClean="0"/>
              <a:t>Critério conservador</a:t>
            </a:r>
          </a:p>
          <a:p>
            <a:r>
              <a:rPr lang="pt-BR" dirty="0" smtClean="0"/>
              <a:t>Minimiza ao máximo a maior perda de oportunidade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19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0773"/>
              </p:ext>
            </p:extLst>
          </p:nvPr>
        </p:nvGraphicFramePr>
        <p:xfrm>
          <a:off x="359033" y="4221088"/>
          <a:ext cx="6949271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Máxima perda</a:t>
                      </a:r>
                      <a:r>
                        <a:rPr lang="pt-BR" b="1" i="1" baseline="0" dirty="0" smtClean="0"/>
                        <a:t> de oportunidade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360.000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5.000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3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</a:t>
            </a:fld>
            <a:endParaRPr lang="pt-BR"/>
          </a:p>
        </p:txBody>
      </p:sp>
      <p:pic>
        <p:nvPicPr>
          <p:cNvPr id="1026" name="Picture 2" descr="https://lh3.googleusercontent.com/SHfnJj0SDcucKMUWFSSwJXrEq4QNrWxdG4il7ix9irfbIAC8aTV6oCsJf9RlwHqsA85fpAwp2kQ2-DT_HSQj_C5_hbeDsjiqFfJunFcCjHkpiRh_nUECnJxKtDi_hJ3k0jhk1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196844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83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Tomada de Decisão em Ambiente de Incerteza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smtClean="0"/>
              <a:t>Critério </a:t>
            </a:r>
            <a:r>
              <a:rPr lang="pt-BR" b="1" dirty="0" err="1" smtClean="0"/>
              <a:t>minimax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20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093309"/>
              </p:ext>
            </p:extLst>
          </p:nvPr>
        </p:nvGraphicFramePr>
        <p:xfrm>
          <a:off x="323528" y="2780928"/>
          <a:ext cx="6949271" cy="239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Máxima perda</a:t>
                      </a:r>
                      <a:r>
                        <a:rPr lang="pt-BR" b="1" i="1" baseline="0" dirty="0" smtClean="0"/>
                        <a:t> de oportunidade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360.000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5.000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 explicativo retangular 6"/>
          <p:cNvSpPr/>
          <p:nvPr/>
        </p:nvSpPr>
        <p:spPr>
          <a:xfrm>
            <a:off x="7328896" y="4419679"/>
            <a:ext cx="1691680" cy="481240"/>
          </a:xfrm>
          <a:prstGeom prst="wedgeRectCallout">
            <a:avLst>
              <a:gd name="adj1" fmla="val 28979"/>
              <a:gd name="adj2" fmla="val 367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Menor</a:t>
            </a:r>
          </a:p>
          <a:p>
            <a:pPr algn="ctr"/>
            <a:r>
              <a:rPr lang="pt-BR" b="1" dirty="0" smtClean="0"/>
              <a:t>Valor</a:t>
            </a:r>
            <a:endParaRPr lang="pt-BR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726137"/>
              </p:ext>
            </p:extLst>
          </p:nvPr>
        </p:nvGraphicFramePr>
        <p:xfrm>
          <a:off x="323528" y="5164560"/>
          <a:ext cx="8577702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Perdas de oportunidade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Máximo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55,000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55.000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15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Decisões Tomadas em Ambiente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5050904" cy="4325112"/>
          </a:xfrm>
        </p:spPr>
        <p:txBody>
          <a:bodyPr/>
          <a:lstStyle/>
          <a:p>
            <a:r>
              <a:rPr lang="pt-BR" dirty="0" smtClean="0"/>
              <a:t>Valor Monetário Esperado (VME)</a:t>
            </a:r>
          </a:p>
          <a:p>
            <a:endParaRPr lang="pt-BR" dirty="0" smtClean="0"/>
          </a:p>
          <a:p>
            <a:r>
              <a:rPr lang="pt-BR" dirty="0" smtClean="0"/>
              <a:t>Perda de Oportunidade Esperada (POE)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21</a:t>
            </a:fld>
            <a:endParaRPr lang="pt-BR"/>
          </a:p>
        </p:txBody>
      </p:sp>
      <p:pic>
        <p:nvPicPr>
          <p:cNvPr id="5122" name="Picture 2" descr="http://cdn.meme.am/instances/605163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836" y="274351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6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Decisões Tomadas em Ambiente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 smtClean="0"/>
              <a:t>Valor Monetário Esperado (VME)</a:t>
            </a:r>
          </a:p>
          <a:p>
            <a:r>
              <a:rPr lang="pt-BR" dirty="0" smtClean="0"/>
              <a:t>Mercado em alta demanda = 0,80</a:t>
            </a:r>
          </a:p>
          <a:p>
            <a:r>
              <a:rPr lang="pt-BR" dirty="0"/>
              <a:t>Mercado em </a:t>
            </a:r>
            <a:r>
              <a:rPr lang="pt-BR" dirty="0" smtClean="0"/>
              <a:t>baixa </a:t>
            </a:r>
            <a:r>
              <a:rPr lang="pt-BR" dirty="0"/>
              <a:t>demanda = </a:t>
            </a:r>
            <a:r>
              <a:rPr lang="pt-BR" dirty="0" smtClean="0"/>
              <a:t>0,20</a:t>
            </a:r>
            <a:endParaRPr lang="pt-BR" dirty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22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4333"/>
              </p:ext>
            </p:extLst>
          </p:nvPr>
        </p:nvGraphicFramePr>
        <p:xfrm>
          <a:off x="359033" y="4221088"/>
          <a:ext cx="8577702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Monetário</a:t>
                      </a:r>
                      <a:r>
                        <a:rPr lang="pt-BR" b="1" baseline="0" dirty="0" smtClean="0"/>
                        <a:t> Esperado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278.000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Probabilidades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0,80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0,20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 explicativo retangular 6"/>
          <p:cNvSpPr/>
          <p:nvPr/>
        </p:nvSpPr>
        <p:spPr>
          <a:xfrm>
            <a:off x="6333352" y="6381328"/>
            <a:ext cx="2810648" cy="481240"/>
          </a:xfrm>
          <a:prstGeom prst="wedgeRectCallout">
            <a:avLst>
              <a:gd name="adj1" fmla="val 13157"/>
              <a:gd name="adj2" fmla="val -148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Maior valor</a:t>
            </a:r>
          </a:p>
        </p:txBody>
      </p:sp>
    </p:spTree>
    <p:extLst>
      <p:ext uri="{BB962C8B-B14F-4D97-AF65-F5344CB8AC3E}">
        <p14:creationId xmlns:p14="http://schemas.microsoft.com/office/powerpoint/2010/main" val="3521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Decisões Tomadas em Ambiente de Risco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t-BR" b="1" dirty="0"/>
              <a:t>Perda de Oportunidade Esperada (POE)</a:t>
            </a:r>
          </a:p>
          <a:p>
            <a:r>
              <a:rPr lang="pt-BR" dirty="0" smtClean="0"/>
              <a:t>Mercado em alta demanda = 0,80</a:t>
            </a:r>
          </a:p>
          <a:p>
            <a:r>
              <a:rPr lang="pt-BR" dirty="0"/>
              <a:t>Mercado em </a:t>
            </a:r>
            <a:r>
              <a:rPr lang="pt-BR" dirty="0" smtClean="0"/>
              <a:t>baixa </a:t>
            </a:r>
            <a:r>
              <a:rPr lang="pt-BR" dirty="0"/>
              <a:t>demanda = </a:t>
            </a:r>
            <a:r>
              <a:rPr lang="pt-BR" dirty="0" smtClean="0"/>
              <a:t>0,20</a:t>
            </a:r>
            <a:endParaRPr lang="pt-BR" dirty="0"/>
          </a:p>
          <a:p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23</a:t>
            </a:fld>
            <a:endParaRPr lang="pt-BR"/>
          </a:p>
        </p:txBody>
      </p:sp>
      <p:sp>
        <p:nvSpPr>
          <p:cNvPr id="8" name="Texto explicativo retangular 7"/>
          <p:cNvSpPr/>
          <p:nvPr/>
        </p:nvSpPr>
        <p:spPr>
          <a:xfrm>
            <a:off x="7030596" y="6021288"/>
            <a:ext cx="1691680" cy="481240"/>
          </a:xfrm>
          <a:prstGeom prst="wedgeRectCallout">
            <a:avLst>
              <a:gd name="adj1" fmla="val 23332"/>
              <a:gd name="adj2" fmla="val -193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Menor</a:t>
            </a:r>
          </a:p>
          <a:p>
            <a:pPr algn="ctr"/>
            <a:r>
              <a:rPr lang="pt-BR" b="1" dirty="0" smtClean="0"/>
              <a:t>Valor</a:t>
            </a:r>
            <a:endParaRPr lang="pt-BR" b="1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908026"/>
              </p:ext>
            </p:extLst>
          </p:nvPr>
        </p:nvGraphicFramePr>
        <p:xfrm>
          <a:off x="323528" y="4063464"/>
          <a:ext cx="8577702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Perdas de oportunidade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Máximo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96.000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55.000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Probabilidades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0,80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0,20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01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Valor Esperado da Informação Perfeita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t-BR" b="1" dirty="0" smtClean="0"/>
              <a:t>VEIP = VECIP – MVME</a:t>
            </a:r>
          </a:p>
          <a:p>
            <a:r>
              <a:rPr lang="pt-BR" dirty="0" smtClean="0"/>
              <a:t>VEIP = Valor Esperado da Informação Perfeita</a:t>
            </a:r>
          </a:p>
          <a:p>
            <a:r>
              <a:rPr lang="pt-BR" dirty="0" smtClean="0"/>
              <a:t>VECIP = Valor Esperado com a Informação Perfeita</a:t>
            </a:r>
          </a:p>
          <a:p>
            <a:r>
              <a:rPr lang="pt-BR" dirty="0" smtClean="0"/>
              <a:t>MVME = Maior Valor Monetário Esperado</a:t>
            </a:r>
          </a:p>
          <a:p>
            <a:endParaRPr lang="pt-BR" dirty="0" smtClean="0"/>
          </a:p>
          <a:p>
            <a:pPr marL="109728" indent="0" algn="ctr">
              <a:buNone/>
            </a:pPr>
            <a:r>
              <a:rPr lang="pt-BR" b="1" dirty="0" smtClean="0"/>
              <a:t>VECIP = (MRC1 x PC1) + (MRC2 x PC2)</a:t>
            </a:r>
            <a:endParaRPr lang="pt-BR" b="1" dirty="0"/>
          </a:p>
          <a:p>
            <a:r>
              <a:rPr lang="pt-BR" dirty="0" smtClean="0"/>
              <a:t>MRC1 = Maior Retorno do Cenário 1</a:t>
            </a:r>
          </a:p>
          <a:p>
            <a:r>
              <a:rPr lang="pt-BR" dirty="0" smtClean="0"/>
              <a:t>PC1 = Probabilidade do Cenário 1</a:t>
            </a:r>
          </a:p>
          <a:p>
            <a:r>
              <a:rPr lang="pt-BR" dirty="0" smtClean="0"/>
              <a:t>MRC2 </a:t>
            </a:r>
            <a:r>
              <a:rPr lang="pt-BR" dirty="0"/>
              <a:t>= Maior Retorno do Cenário </a:t>
            </a:r>
            <a:r>
              <a:rPr lang="pt-BR" dirty="0" smtClean="0"/>
              <a:t>2</a:t>
            </a:r>
            <a:endParaRPr lang="pt-BR" dirty="0"/>
          </a:p>
          <a:p>
            <a:r>
              <a:rPr lang="pt-BR" dirty="0" smtClean="0"/>
              <a:t>PC2 </a:t>
            </a:r>
            <a:r>
              <a:rPr lang="pt-BR" dirty="0"/>
              <a:t>= Probabilidade do Cenário </a:t>
            </a:r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37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Valor Esperado da Informação Perfeita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t-BR" b="1" dirty="0" smtClean="0"/>
              <a:t>VECIP = (360.000 x 0,80) + (5.000 x 0,20)</a:t>
            </a:r>
          </a:p>
          <a:p>
            <a:pPr marL="109728" indent="0" algn="ctr">
              <a:buNone/>
            </a:pPr>
            <a:r>
              <a:rPr lang="pt-BR" b="1" dirty="0" smtClean="0"/>
              <a:t>VECIP = 289.000</a:t>
            </a:r>
          </a:p>
          <a:p>
            <a:pPr marL="109728" indent="0" algn="ctr">
              <a:buNone/>
            </a:pPr>
            <a:endParaRPr lang="pt-BR" b="1" dirty="0"/>
          </a:p>
          <a:p>
            <a:pPr marL="109728" indent="0" algn="ctr">
              <a:buNone/>
            </a:pPr>
            <a:r>
              <a:rPr lang="pt-BR" b="1" dirty="0" smtClean="0"/>
              <a:t>VEIP = VECIP – MVME</a:t>
            </a:r>
          </a:p>
          <a:p>
            <a:pPr marL="109728" indent="0" algn="ctr">
              <a:buNone/>
            </a:pPr>
            <a:r>
              <a:rPr lang="pt-BR" b="1" dirty="0" smtClean="0"/>
              <a:t>VEIP = 289.000 – 278.000</a:t>
            </a:r>
          </a:p>
          <a:p>
            <a:pPr marL="109728" indent="0" algn="ctr">
              <a:buNone/>
            </a:pPr>
            <a:r>
              <a:rPr lang="pt-BR" b="1" dirty="0" smtClean="0"/>
              <a:t>VEIP = $11.000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25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Valor Esperado da Informação Perfeita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26</a:t>
            </a:fld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47072"/>
              </p:ext>
            </p:extLst>
          </p:nvPr>
        </p:nvGraphicFramePr>
        <p:xfrm>
          <a:off x="359034" y="2348880"/>
          <a:ext cx="8577702" cy="3876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  <a:gridCol w="162843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Valor Monetário</a:t>
                      </a:r>
                      <a:r>
                        <a:rPr lang="pt-BR" b="1" baseline="0" dirty="0" smtClean="0"/>
                        <a:t> Esperado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193.000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278.000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Maior Retorno do Cenário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360.000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5.000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Probabilidades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0,80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0,20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Valor Esperado com a Informação Perfeita (VCIP)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288.000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1.000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289.000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pt-BR" b="1" i="1" dirty="0" smtClean="0"/>
                        <a:t>Maior Valor Monetário Esperado (MVME)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278.000</a:t>
                      </a:r>
                      <a:endParaRPr lang="pt-BR" b="1" i="1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pt-BR" b="1" i="1" dirty="0" smtClean="0"/>
                        <a:t>Valor Esperado da Informação Perfeita (VEIP)</a:t>
                      </a:r>
                      <a:endParaRPr lang="pt-B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11.000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 explicativo retangular 4"/>
          <p:cNvSpPr/>
          <p:nvPr/>
        </p:nvSpPr>
        <p:spPr>
          <a:xfrm>
            <a:off x="3779912" y="6381328"/>
            <a:ext cx="5364088" cy="481240"/>
          </a:xfrm>
          <a:prstGeom prst="wedgeRectCallout">
            <a:avLst>
              <a:gd name="adj1" fmla="val 28168"/>
              <a:gd name="adj2" fmla="val -97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Maior gasto para obter a informação perfeita, que altera seu ambiente de decisão</a:t>
            </a:r>
          </a:p>
        </p:txBody>
      </p:sp>
    </p:spTree>
    <p:extLst>
      <p:ext uri="{BB962C8B-B14F-4D97-AF65-F5344CB8AC3E}">
        <p14:creationId xmlns:p14="http://schemas.microsoft.com/office/powerpoint/2010/main" val="82846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Parte 2 – A Missão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27</a:t>
            </a:fld>
            <a:endParaRPr lang="pt-BR"/>
          </a:p>
        </p:txBody>
      </p:sp>
      <p:pic>
        <p:nvPicPr>
          <p:cNvPr id="3" name="Picture 2" descr="http://www.cinemablend.com/images/news/32547/_13456628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12848"/>
            <a:ext cx="6768752" cy="423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25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Decisão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Método visual de complementar as análises, colocando as alternativas em árvore de decisão (</a:t>
            </a:r>
            <a:r>
              <a:rPr lang="pt-BR" i="1" dirty="0" err="1" smtClean="0"/>
              <a:t>decision</a:t>
            </a:r>
            <a:r>
              <a:rPr lang="pt-BR" i="1" dirty="0" smtClean="0"/>
              <a:t> </a:t>
            </a:r>
            <a:r>
              <a:rPr lang="pt-BR" i="1" dirty="0" err="1" smtClean="0"/>
              <a:t>tree</a:t>
            </a:r>
            <a:r>
              <a:rPr lang="pt-BR" dirty="0" smtClean="0"/>
              <a:t>)</a:t>
            </a:r>
          </a:p>
          <a:p>
            <a:r>
              <a:rPr lang="pt-BR" dirty="0" smtClean="0"/>
              <a:t>Dois tipos de nós:</a:t>
            </a:r>
          </a:p>
          <a:p>
            <a:pPr lvl="1"/>
            <a:r>
              <a:rPr lang="pt-BR" dirty="0" smtClean="0"/>
              <a:t>Nós de decisão (</a:t>
            </a:r>
            <a:r>
              <a:rPr lang="pt-BR" dirty="0" err="1" smtClean="0"/>
              <a:t>decision</a:t>
            </a:r>
            <a:r>
              <a:rPr lang="pt-BR" dirty="0" smtClean="0"/>
              <a:t> node) ou ponto de decisão, de onde parte as alternativas, representados por quadrados</a:t>
            </a:r>
          </a:p>
          <a:p>
            <a:pPr lvl="1"/>
            <a:r>
              <a:rPr lang="pt-BR" dirty="0" smtClean="0"/>
              <a:t>Nós de cenário (</a:t>
            </a:r>
            <a:r>
              <a:rPr lang="pt-BR" dirty="0" err="1" smtClean="0"/>
              <a:t>state-of-nature</a:t>
            </a:r>
            <a:r>
              <a:rPr lang="pt-BR" dirty="0" smtClean="0"/>
              <a:t> node) de onde sairão os cenários que o tomador de decisão prevê que poderão acontecer, representados por círculos</a:t>
            </a:r>
            <a:endParaRPr lang="pt-BR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12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aixaDeTexto 72"/>
          <p:cNvSpPr txBox="1"/>
          <p:nvPr/>
        </p:nvSpPr>
        <p:spPr>
          <a:xfrm>
            <a:off x="5793049" y="4082009"/>
            <a:ext cx="165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Baixa Demanda</a:t>
            </a:r>
            <a:endParaRPr lang="pt-BR" sz="1600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5809661" y="5373216"/>
            <a:ext cx="165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Baixa Demanda</a:t>
            </a: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Decisão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29</a:t>
            </a:fld>
            <a:endParaRPr lang="pt-BR"/>
          </a:p>
        </p:txBody>
      </p:sp>
      <p:sp>
        <p:nvSpPr>
          <p:cNvPr id="25" name="Rectangle 145"/>
          <p:cNvSpPr>
            <a:spLocks noChangeArrowheads="1"/>
          </p:cNvSpPr>
          <p:nvPr/>
        </p:nvSpPr>
        <p:spPr bwMode="auto">
          <a:xfrm>
            <a:off x="2364188" y="2215581"/>
            <a:ext cx="2019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pt-BR" b="1" dirty="0" smtClean="0"/>
              <a:t>Alternativa de Decisão</a:t>
            </a:r>
          </a:p>
          <a:p>
            <a:pPr algn="ctr">
              <a:lnSpc>
                <a:spcPct val="90000"/>
              </a:lnSpc>
            </a:pPr>
            <a:endParaRPr lang="pt-BR" dirty="0"/>
          </a:p>
        </p:txBody>
      </p:sp>
      <p:sp>
        <p:nvSpPr>
          <p:cNvPr id="26" name="Rectangle 146"/>
          <p:cNvSpPr>
            <a:spLocks noChangeArrowheads="1"/>
          </p:cNvSpPr>
          <p:nvPr/>
        </p:nvSpPr>
        <p:spPr bwMode="auto">
          <a:xfrm>
            <a:off x="5352089" y="2185692"/>
            <a:ext cx="2286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pt-BR" dirty="0" smtClean="0"/>
          </a:p>
          <a:p>
            <a:pPr algn="ctr">
              <a:lnSpc>
                <a:spcPct val="90000"/>
              </a:lnSpc>
            </a:pPr>
            <a:r>
              <a:rPr lang="pt-BR" b="1" dirty="0" smtClean="0"/>
              <a:t>Cenários</a:t>
            </a:r>
          </a:p>
          <a:p>
            <a:pPr algn="ctr">
              <a:lnSpc>
                <a:spcPct val="90000"/>
              </a:lnSpc>
            </a:pPr>
            <a:endParaRPr lang="pt-BR" dirty="0"/>
          </a:p>
        </p:txBody>
      </p:sp>
      <p:sp>
        <p:nvSpPr>
          <p:cNvPr id="27" name="Rectangle 147"/>
          <p:cNvSpPr>
            <a:spLocks noChangeArrowheads="1"/>
          </p:cNvSpPr>
          <p:nvPr/>
        </p:nvSpPr>
        <p:spPr bwMode="auto">
          <a:xfrm>
            <a:off x="6833966" y="2169170"/>
            <a:ext cx="23495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pt-BR" b="1" i="1" dirty="0" err="1" smtClean="0"/>
              <a:t>Payoffs</a:t>
            </a:r>
            <a:endParaRPr lang="pt-BR" b="1" i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815083" y="4741483"/>
            <a:ext cx="3600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33" name="Conector reto 32"/>
          <p:cNvCxnSpPr>
            <a:endCxn id="31" idx="1"/>
          </p:cNvCxnSpPr>
          <p:nvPr/>
        </p:nvCxnSpPr>
        <p:spPr>
          <a:xfrm>
            <a:off x="457200" y="4926149"/>
            <a:ext cx="357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1835697" y="4304895"/>
            <a:ext cx="280831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>
            <a:stCxn id="31" idx="3"/>
          </p:cNvCxnSpPr>
          <p:nvPr/>
        </p:nvCxnSpPr>
        <p:spPr>
          <a:xfrm flipV="1">
            <a:off x="1175123" y="4304895"/>
            <a:ext cx="660574" cy="621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H="1">
            <a:off x="1849221" y="5561494"/>
            <a:ext cx="27947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 flipV="1">
            <a:off x="1188646" y="4940240"/>
            <a:ext cx="660574" cy="621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1662438" y="390689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Contratar gerente de auditoria</a:t>
            </a:r>
            <a:endParaRPr lang="pt-BR" sz="1600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1692809" y="561072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Contratar gerente de consultoria</a:t>
            </a:r>
            <a:endParaRPr lang="pt-BR" sz="1600" dirty="0"/>
          </a:p>
        </p:txBody>
      </p:sp>
      <p:sp>
        <p:nvSpPr>
          <p:cNvPr id="49" name="Elipse 48"/>
          <p:cNvSpPr/>
          <p:nvPr/>
        </p:nvSpPr>
        <p:spPr>
          <a:xfrm>
            <a:off x="4644008" y="4076173"/>
            <a:ext cx="472405" cy="4329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644008" y="5307058"/>
            <a:ext cx="472405" cy="4329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5779525" y="4018713"/>
            <a:ext cx="168940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5135563" y="4006230"/>
            <a:ext cx="660574" cy="26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flipH="1" flipV="1">
            <a:off x="5796138" y="4579436"/>
            <a:ext cx="1656181" cy="1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flipH="1" flipV="1">
            <a:off x="5149086" y="4280369"/>
            <a:ext cx="660575" cy="300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V="1">
            <a:off x="5149087" y="5302374"/>
            <a:ext cx="660574" cy="26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 flipV="1">
            <a:off x="5162610" y="5576513"/>
            <a:ext cx="660575" cy="300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>
            <a:off x="5753882" y="3492297"/>
            <a:ext cx="1482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Alta Demanda</a:t>
            </a:r>
            <a:endParaRPr lang="pt-BR" sz="1600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842335" y="4818427"/>
            <a:ext cx="1482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Alta Demanda</a:t>
            </a:r>
            <a:endParaRPr lang="pt-BR" sz="1600" dirty="0"/>
          </a:p>
        </p:txBody>
      </p:sp>
      <p:cxnSp>
        <p:nvCxnSpPr>
          <p:cNvPr id="81" name="Conector reto 80"/>
          <p:cNvCxnSpPr/>
          <p:nvPr/>
        </p:nvCxnSpPr>
        <p:spPr>
          <a:xfrm flipV="1">
            <a:off x="5811215" y="5314857"/>
            <a:ext cx="168940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flipH="1" flipV="1">
            <a:off x="5827828" y="5875580"/>
            <a:ext cx="1656181" cy="1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7236296" y="3797700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240.000</a:t>
            </a:r>
            <a:endParaRPr lang="pt-BR" sz="1600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7237522" y="4346049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5.000</a:t>
            </a:r>
            <a:endParaRPr lang="pt-BR" sz="1600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7203160" y="5128552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360.000</a:t>
            </a:r>
            <a:endParaRPr lang="pt-BR" sz="1600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7204386" y="5676901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-50.000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1349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</a:t>
            </a:fld>
            <a:endParaRPr lang="pt-BR"/>
          </a:p>
        </p:txBody>
      </p:sp>
      <p:pic>
        <p:nvPicPr>
          <p:cNvPr id="1030" name="Picture 6" descr="http://geradormemes.com/media/created/5iznj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34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aixaDeTexto 72"/>
          <p:cNvSpPr txBox="1"/>
          <p:nvPr/>
        </p:nvSpPr>
        <p:spPr>
          <a:xfrm>
            <a:off x="5793049" y="4082009"/>
            <a:ext cx="165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Baixa Demanda</a:t>
            </a:r>
            <a:endParaRPr lang="pt-BR" sz="1600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5809661" y="5373216"/>
            <a:ext cx="16592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Baixa Demanda</a:t>
            </a: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de </a:t>
            </a:r>
            <a:r>
              <a:rPr lang="pt-BR" dirty="0" smtClean="0"/>
              <a:t>Decisão com VME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30</a:t>
            </a:fld>
            <a:endParaRPr lang="pt-BR"/>
          </a:p>
        </p:txBody>
      </p:sp>
      <p:sp>
        <p:nvSpPr>
          <p:cNvPr id="25" name="Rectangle 145"/>
          <p:cNvSpPr>
            <a:spLocks noChangeArrowheads="1"/>
          </p:cNvSpPr>
          <p:nvPr/>
        </p:nvSpPr>
        <p:spPr bwMode="auto">
          <a:xfrm>
            <a:off x="2364188" y="2215581"/>
            <a:ext cx="2019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pt-BR" b="1" dirty="0" smtClean="0"/>
              <a:t>Alternativa de Decisão</a:t>
            </a:r>
          </a:p>
          <a:p>
            <a:pPr algn="ctr">
              <a:lnSpc>
                <a:spcPct val="90000"/>
              </a:lnSpc>
            </a:pPr>
            <a:endParaRPr lang="pt-BR" dirty="0"/>
          </a:p>
        </p:txBody>
      </p:sp>
      <p:sp>
        <p:nvSpPr>
          <p:cNvPr id="26" name="Rectangle 146"/>
          <p:cNvSpPr>
            <a:spLocks noChangeArrowheads="1"/>
          </p:cNvSpPr>
          <p:nvPr/>
        </p:nvSpPr>
        <p:spPr bwMode="auto">
          <a:xfrm>
            <a:off x="5352089" y="2185692"/>
            <a:ext cx="2286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endParaRPr lang="pt-BR" dirty="0" smtClean="0"/>
          </a:p>
          <a:p>
            <a:pPr algn="ctr">
              <a:lnSpc>
                <a:spcPct val="90000"/>
              </a:lnSpc>
            </a:pPr>
            <a:r>
              <a:rPr lang="pt-BR" b="1" dirty="0" smtClean="0"/>
              <a:t>Cenários</a:t>
            </a:r>
          </a:p>
          <a:p>
            <a:pPr algn="ctr">
              <a:lnSpc>
                <a:spcPct val="90000"/>
              </a:lnSpc>
            </a:pPr>
            <a:endParaRPr lang="pt-BR" dirty="0"/>
          </a:p>
        </p:txBody>
      </p:sp>
      <p:sp>
        <p:nvSpPr>
          <p:cNvPr id="27" name="Rectangle 147"/>
          <p:cNvSpPr>
            <a:spLocks noChangeArrowheads="1"/>
          </p:cNvSpPr>
          <p:nvPr/>
        </p:nvSpPr>
        <p:spPr bwMode="auto">
          <a:xfrm>
            <a:off x="6833966" y="2169170"/>
            <a:ext cx="23495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pt-BR" b="1" i="1" dirty="0" err="1" smtClean="0"/>
              <a:t>Payoffs</a:t>
            </a:r>
            <a:endParaRPr lang="pt-BR" b="1" i="1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815083" y="4741483"/>
            <a:ext cx="3600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cxnSp>
        <p:nvCxnSpPr>
          <p:cNvPr id="33" name="Conector reto 32"/>
          <p:cNvCxnSpPr>
            <a:endCxn id="31" idx="1"/>
          </p:cNvCxnSpPr>
          <p:nvPr/>
        </p:nvCxnSpPr>
        <p:spPr>
          <a:xfrm>
            <a:off x="457200" y="4926149"/>
            <a:ext cx="3578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1835697" y="4304895"/>
            <a:ext cx="2808311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>
            <a:stCxn id="31" idx="3"/>
          </p:cNvCxnSpPr>
          <p:nvPr/>
        </p:nvCxnSpPr>
        <p:spPr>
          <a:xfrm flipV="1">
            <a:off x="1175123" y="4304895"/>
            <a:ext cx="660574" cy="621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/>
          <p:nvPr/>
        </p:nvCxnSpPr>
        <p:spPr>
          <a:xfrm flipH="1">
            <a:off x="1849221" y="5561494"/>
            <a:ext cx="27947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flipH="1" flipV="1">
            <a:off x="1188646" y="4940240"/>
            <a:ext cx="660574" cy="6212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1662438" y="390689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Contratar gerente de auditoria</a:t>
            </a:r>
            <a:endParaRPr lang="pt-BR" sz="1600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1692809" y="5610726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Contratar gerente de consultoria</a:t>
            </a:r>
            <a:endParaRPr lang="pt-BR" sz="1600" dirty="0"/>
          </a:p>
        </p:txBody>
      </p:sp>
      <p:sp>
        <p:nvSpPr>
          <p:cNvPr id="49" name="Elipse 48"/>
          <p:cNvSpPr/>
          <p:nvPr/>
        </p:nvSpPr>
        <p:spPr>
          <a:xfrm>
            <a:off x="4644008" y="4076173"/>
            <a:ext cx="472405" cy="4329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644008" y="5307058"/>
            <a:ext cx="472405" cy="43294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pt-B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51" name="Conector reto 50"/>
          <p:cNvCxnSpPr/>
          <p:nvPr/>
        </p:nvCxnSpPr>
        <p:spPr>
          <a:xfrm flipV="1">
            <a:off x="5779525" y="4018713"/>
            <a:ext cx="168940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to 51"/>
          <p:cNvCxnSpPr/>
          <p:nvPr/>
        </p:nvCxnSpPr>
        <p:spPr>
          <a:xfrm flipV="1">
            <a:off x="5135563" y="4006230"/>
            <a:ext cx="660574" cy="26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 flipH="1" flipV="1">
            <a:off x="5796138" y="4579436"/>
            <a:ext cx="1656181" cy="1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/>
          <p:nvPr/>
        </p:nvCxnSpPr>
        <p:spPr>
          <a:xfrm flipH="1" flipV="1">
            <a:off x="5149086" y="4280369"/>
            <a:ext cx="660575" cy="300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/>
          <p:nvPr/>
        </p:nvCxnSpPr>
        <p:spPr>
          <a:xfrm flipV="1">
            <a:off x="5149087" y="5302374"/>
            <a:ext cx="660574" cy="260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flipH="1" flipV="1">
            <a:off x="5162610" y="5576513"/>
            <a:ext cx="660575" cy="300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ixaDeTexto 70"/>
          <p:cNvSpPr txBox="1"/>
          <p:nvPr/>
        </p:nvSpPr>
        <p:spPr>
          <a:xfrm>
            <a:off x="5753882" y="3492297"/>
            <a:ext cx="1482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Alta Demanda</a:t>
            </a:r>
            <a:endParaRPr lang="pt-BR" sz="1600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5842335" y="4818427"/>
            <a:ext cx="1482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Mercado de </a:t>
            </a:r>
          </a:p>
          <a:p>
            <a:r>
              <a:rPr lang="pt-BR" sz="1600" dirty="0" smtClean="0"/>
              <a:t>Alta Demanda</a:t>
            </a:r>
            <a:endParaRPr lang="pt-BR" sz="1600" dirty="0"/>
          </a:p>
        </p:txBody>
      </p:sp>
      <p:cxnSp>
        <p:nvCxnSpPr>
          <p:cNvPr id="81" name="Conector reto 80"/>
          <p:cNvCxnSpPr/>
          <p:nvPr/>
        </p:nvCxnSpPr>
        <p:spPr>
          <a:xfrm flipV="1">
            <a:off x="5811215" y="5314857"/>
            <a:ext cx="1689406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/>
          <p:cNvCxnSpPr/>
          <p:nvPr/>
        </p:nvCxnSpPr>
        <p:spPr>
          <a:xfrm flipH="1" flipV="1">
            <a:off x="5827828" y="5875580"/>
            <a:ext cx="1656181" cy="16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ixaDeTexto 84"/>
          <p:cNvSpPr txBox="1"/>
          <p:nvPr/>
        </p:nvSpPr>
        <p:spPr>
          <a:xfrm>
            <a:off x="7236296" y="3797700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240.000</a:t>
            </a:r>
            <a:endParaRPr lang="pt-BR" sz="1600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7237522" y="4346049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5.000</a:t>
            </a:r>
            <a:endParaRPr lang="pt-BR" sz="1600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7203160" y="5128552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360.000</a:t>
            </a:r>
            <a:endParaRPr lang="pt-BR" sz="1600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7204386" y="5676901"/>
            <a:ext cx="1482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-50.000</a:t>
            </a:r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285008" y="3077193"/>
            <a:ext cx="7387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/>
              <a:t>VME = $193.000 = (0,80) x $240.000 + (0,20) x $5.000</a:t>
            </a:r>
            <a:endParaRPr lang="pt-BR" i="1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1285008" y="6261659"/>
            <a:ext cx="7387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 smtClean="0"/>
              <a:t>VME = $278.000 = (0,80) x $360.000 + (0,20) x (-$50.000)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007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Teoria da Utilidade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3466728" cy="4325112"/>
          </a:xfrm>
        </p:spPr>
        <p:txBody>
          <a:bodyPr/>
          <a:lstStyle/>
          <a:p>
            <a:r>
              <a:rPr lang="pt-BR" dirty="0" smtClean="0"/>
              <a:t>Considera a preferência do tomador de decisão (como, por exemplo, o perfil de risco)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31</a:t>
            </a:fld>
            <a:endParaRPr lang="pt-BR"/>
          </a:p>
        </p:txBody>
      </p:sp>
      <p:pic>
        <p:nvPicPr>
          <p:cNvPr id="2050" name="Picture 2" descr="http://memetizando.com/wp-content/uploads/2012/05/UTILIDADE-BALAN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088" y="980728"/>
            <a:ext cx="4855648" cy="572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5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Identificar os resultados apurados com as alternativas e probabilidades de ocorrência dos cenários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32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205708" y="4221088"/>
          <a:ext cx="6949271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360.000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-50.000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Probabilidades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0,80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0,20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12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Atribuir “0” para o pior resultado e “1” para o melhor</a:t>
            </a:r>
          </a:p>
          <a:p>
            <a:pPr lvl="1"/>
            <a:r>
              <a:rPr lang="pt-BR" dirty="0" smtClean="0"/>
              <a:t>U (-$50.000) = 0</a:t>
            </a:r>
          </a:p>
          <a:p>
            <a:pPr lvl="1"/>
            <a:r>
              <a:rPr lang="pt-BR" dirty="0" smtClean="0"/>
              <a:t>U ($360.000) = 1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83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Determinar para os demais valores monetários da planilha, seu respectivo valor de utilidade</a:t>
            </a:r>
          </a:p>
          <a:p>
            <a:pPr lvl="1"/>
            <a:r>
              <a:rPr lang="pt-BR" dirty="0" smtClean="0"/>
              <a:t>Alternativas (“baixa demanda”)</a:t>
            </a:r>
          </a:p>
          <a:p>
            <a:pPr lvl="2"/>
            <a:r>
              <a:rPr lang="pt-BR" dirty="0" smtClean="0"/>
              <a:t>Ganhar $5.000 com certeza</a:t>
            </a:r>
          </a:p>
          <a:p>
            <a:pPr lvl="2"/>
            <a:r>
              <a:rPr lang="pt-BR" dirty="0" smtClean="0"/>
              <a:t>Ganhar $360.000 com </a:t>
            </a:r>
            <a:r>
              <a:rPr lang="pt-BR" dirty="0" err="1" smtClean="0"/>
              <a:t>prob</a:t>
            </a:r>
            <a:r>
              <a:rPr lang="pt-BR" dirty="0" smtClean="0"/>
              <a:t> (</a:t>
            </a:r>
            <a:r>
              <a:rPr lang="pt-BR" i="1" dirty="0" smtClean="0"/>
              <a:t>p</a:t>
            </a:r>
            <a:r>
              <a:rPr lang="pt-BR" dirty="0" smtClean="0"/>
              <a:t>) ou perder 50.000 com </a:t>
            </a:r>
            <a:r>
              <a:rPr lang="pt-BR" dirty="0" err="1" smtClean="0"/>
              <a:t>prob</a:t>
            </a:r>
            <a:r>
              <a:rPr lang="pt-BR" dirty="0" smtClean="0"/>
              <a:t> (1 – </a:t>
            </a:r>
            <a:r>
              <a:rPr lang="pt-BR" i="1" dirty="0" smtClean="0"/>
              <a:t>p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Atribuindo um valor de </a:t>
            </a:r>
            <a:r>
              <a:rPr lang="pt-BR" i="1" dirty="0" smtClean="0"/>
              <a:t>p</a:t>
            </a:r>
            <a:r>
              <a:rPr lang="pt-BR" dirty="0" smtClean="0"/>
              <a:t> = 0,60</a:t>
            </a:r>
          </a:p>
          <a:p>
            <a:pPr lvl="1"/>
            <a:r>
              <a:rPr lang="pt-BR" dirty="0" smtClean="0"/>
              <a:t>U ($5.000) = U ($360.000)</a:t>
            </a:r>
            <a:r>
              <a:rPr lang="pt-BR" i="1" dirty="0" smtClean="0"/>
              <a:t>p</a:t>
            </a:r>
            <a:r>
              <a:rPr lang="pt-BR" dirty="0" smtClean="0"/>
              <a:t> + U (-$50.000) (1 – </a:t>
            </a:r>
            <a:r>
              <a:rPr lang="pt-BR" i="1" dirty="0" smtClean="0"/>
              <a:t>p</a:t>
            </a:r>
            <a:r>
              <a:rPr lang="pt-BR" dirty="0" smtClean="0"/>
              <a:t>) = ($360.000 x 0,60) + (-$50.000 x 0,40) = $216.000 - $20.000 = $196.000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53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Determinar para os demais valores monetários da planilha, seu respectivo valor de utilidade</a:t>
            </a:r>
          </a:p>
          <a:p>
            <a:pPr lvl="1"/>
            <a:r>
              <a:rPr lang="pt-BR" dirty="0" smtClean="0"/>
              <a:t>É indiferente escolher entre uma decisão com risco que proporciona um VME de $196.000 ou uma decisão sem risco que proporcione um retorno certo de $5.000</a:t>
            </a:r>
          </a:p>
          <a:p>
            <a:pPr lvl="1"/>
            <a:r>
              <a:rPr lang="pt-BR" dirty="0" smtClean="0"/>
              <a:t>VME $196.000 (-) EC $5.000 = PR $191.000</a:t>
            </a:r>
          </a:p>
          <a:p>
            <a:pPr lvl="1"/>
            <a:r>
              <a:rPr lang="pt-BR" dirty="0" smtClean="0"/>
              <a:t>PR = Prêmio pelo Risco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40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Determinar para os demais valores monetários da planilha, seu respectivo valor de utilidade</a:t>
            </a:r>
          </a:p>
          <a:p>
            <a:pPr lvl="1"/>
            <a:r>
              <a:rPr lang="pt-BR" dirty="0" smtClean="0"/>
              <a:t>Se as alternativas forem (“alta demanda)</a:t>
            </a:r>
          </a:p>
          <a:p>
            <a:pPr lvl="2"/>
            <a:r>
              <a:rPr lang="pt-BR" dirty="0" smtClean="0"/>
              <a:t>Receber $240.000 com certeza</a:t>
            </a:r>
          </a:p>
          <a:p>
            <a:pPr lvl="2"/>
            <a:r>
              <a:rPr lang="pt-BR" dirty="0"/>
              <a:t>Ganhar $360.000 com </a:t>
            </a:r>
            <a:r>
              <a:rPr lang="pt-BR" dirty="0" err="1"/>
              <a:t>prob</a:t>
            </a:r>
            <a:r>
              <a:rPr lang="pt-BR" dirty="0"/>
              <a:t> (</a:t>
            </a:r>
            <a:r>
              <a:rPr lang="pt-BR" i="1" dirty="0"/>
              <a:t>p</a:t>
            </a:r>
            <a:r>
              <a:rPr lang="pt-BR" dirty="0"/>
              <a:t>) ou perder 50.000 com </a:t>
            </a:r>
            <a:r>
              <a:rPr lang="pt-BR" dirty="0" err="1"/>
              <a:t>prob</a:t>
            </a:r>
            <a:r>
              <a:rPr lang="pt-BR" dirty="0"/>
              <a:t> (1 – </a:t>
            </a:r>
            <a:r>
              <a:rPr lang="pt-BR" i="1" dirty="0"/>
              <a:t>p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Atribuindo </a:t>
            </a:r>
            <a:r>
              <a:rPr lang="pt-BR" dirty="0"/>
              <a:t>um valor de </a:t>
            </a:r>
            <a:r>
              <a:rPr lang="pt-BR" i="1" dirty="0"/>
              <a:t>p</a:t>
            </a:r>
            <a:r>
              <a:rPr lang="pt-BR" dirty="0"/>
              <a:t> = </a:t>
            </a:r>
            <a:r>
              <a:rPr lang="pt-BR" dirty="0" smtClean="0"/>
              <a:t>0,90</a:t>
            </a:r>
            <a:endParaRPr lang="pt-BR" dirty="0"/>
          </a:p>
          <a:p>
            <a:pPr lvl="1"/>
            <a:r>
              <a:rPr lang="pt-BR" dirty="0"/>
              <a:t>U </a:t>
            </a:r>
            <a:r>
              <a:rPr lang="pt-BR" dirty="0" smtClean="0"/>
              <a:t>($240.000</a:t>
            </a:r>
            <a:r>
              <a:rPr lang="pt-BR" dirty="0"/>
              <a:t>) = U ($360.000)</a:t>
            </a:r>
            <a:r>
              <a:rPr lang="pt-BR" i="1" dirty="0"/>
              <a:t>p</a:t>
            </a:r>
            <a:r>
              <a:rPr lang="pt-BR" dirty="0"/>
              <a:t> + U (-$50.000) (1 – </a:t>
            </a:r>
            <a:r>
              <a:rPr lang="pt-BR" i="1" dirty="0"/>
              <a:t>p</a:t>
            </a:r>
            <a:r>
              <a:rPr lang="pt-BR" dirty="0"/>
              <a:t>) = ($360.000 x </a:t>
            </a:r>
            <a:r>
              <a:rPr lang="pt-BR" dirty="0" smtClean="0"/>
              <a:t>0,90</a:t>
            </a:r>
            <a:r>
              <a:rPr lang="pt-BR" dirty="0"/>
              <a:t>) + (-$50.000 x </a:t>
            </a:r>
            <a:r>
              <a:rPr lang="pt-BR" dirty="0" smtClean="0"/>
              <a:t>0,10</a:t>
            </a:r>
            <a:r>
              <a:rPr lang="pt-BR" dirty="0"/>
              <a:t>) = </a:t>
            </a:r>
            <a:r>
              <a:rPr lang="pt-BR" dirty="0" smtClean="0"/>
              <a:t>$324.000 </a:t>
            </a:r>
            <a:r>
              <a:rPr lang="pt-BR" dirty="0"/>
              <a:t>- </a:t>
            </a:r>
            <a:r>
              <a:rPr lang="pt-BR" dirty="0" smtClean="0"/>
              <a:t>$5.000 </a:t>
            </a:r>
            <a:r>
              <a:rPr lang="pt-BR" dirty="0"/>
              <a:t>= </a:t>
            </a:r>
            <a:r>
              <a:rPr lang="pt-BR" dirty="0" smtClean="0"/>
              <a:t>$319.000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79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Determinar para os demais valores monetários da planilha, seu respectivo valor de utilidade</a:t>
            </a:r>
          </a:p>
          <a:p>
            <a:pPr lvl="1"/>
            <a:r>
              <a:rPr lang="pt-BR" dirty="0" smtClean="0"/>
              <a:t>É indiferente escolher entre uma decisão com risco que proporciona um VME de $319.000 ou uma decisão sem risco que proporcione um retorno certo de $240.000</a:t>
            </a:r>
          </a:p>
          <a:p>
            <a:pPr lvl="1"/>
            <a:r>
              <a:rPr lang="pt-BR" dirty="0" smtClean="0"/>
              <a:t>VME $319.000 (-) EC $240.000 = PR $79.000</a:t>
            </a:r>
          </a:p>
          <a:p>
            <a:pPr lvl="1"/>
            <a:r>
              <a:rPr lang="pt-BR" dirty="0" smtClean="0"/>
              <a:t>PR = Prêmio pelo Risco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2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Converter a tabela de valores monetários em valores de utilidade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38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225465" y="3573016"/>
          <a:ext cx="6949271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4895"/>
                <a:gridCol w="1656184"/>
                <a:gridCol w="172819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ALTERNATIVAS</a:t>
                      </a:r>
                      <a:r>
                        <a:rPr lang="pt-BR" b="1" baseline="0" dirty="0" smtClean="0"/>
                        <a:t> DE DECISÃO</a:t>
                      </a:r>
                      <a:endParaRPr lang="pt-B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CENÁRIOS</a:t>
                      </a:r>
                      <a:endParaRPr lang="pt-B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Mercado Alta Demanda - $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Mercado Baixa Demanda - 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auditoria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0,60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Contratar gerente de consultoria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i="1" dirty="0" smtClean="0"/>
                        <a:t>Probabilidades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0,80</a:t>
                      </a:r>
                      <a:endParaRPr lang="pt-B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i="1" dirty="0" smtClean="0"/>
                        <a:t>0,20</a:t>
                      </a:r>
                      <a:endParaRPr lang="pt-BR" b="1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83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Ponderar os valores de utilidade em cada alternativa, pelas probabilidades de ocorrência dos cenários, para obter a Utilidade Esperada (EU – </a:t>
            </a:r>
            <a:r>
              <a:rPr lang="pt-BR" i="1" dirty="0" err="1" smtClean="0"/>
              <a:t>Expected</a:t>
            </a:r>
            <a:r>
              <a:rPr lang="pt-BR" i="1" dirty="0" smtClean="0"/>
              <a:t> </a:t>
            </a:r>
            <a:r>
              <a:rPr lang="pt-BR" i="1" dirty="0" err="1" smtClean="0"/>
              <a:t>Utility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EU (Alternativa 1) = (0,9 x 0,8) + (0,6 x 0,2) = 0,84</a:t>
            </a:r>
          </a:p>
          <a:p>
            <a:pPr lvl="1"/>
            <a:r>
              <a:rPr lang="pt-BR" dirty="0" smtClean="0"/>
              <a:t>EU </a:t>
            </a:r>
            <a:r>
              <a:rPr lang="pt-BR" dirty="0"/>
              <a:t>(Alternativa </a:t>
            </a:r>
            <a:r>
              <a:rPr lang="pt-BR" dirty="0" smtClean="0"/>
              <a:t>2) </a:t>
            </a:r>
            <a:r>
              <a:rPr lang="pt-BR" dirty="0"/>
              <a:t>= </a:t>
            </a:r>
            <a:r>
              <a:rPr lang="pt-BR" dirty="0" smtClean="0"/>
              <a:t>(</a:t>
            </a:r>
            <a:r>
              <a:rPr lang="pt-BR" dirty="0"/>
              <a:t>1</a:t>
            </a:r>
            <a:r>
              <a:rPr lang="pt-BR" dirty="0" smtClean="0"/>
              <a:t> </a:t>
            </a:r>
            <a:r>
              <a:rPr lang="pt-BR" dirty="0"/>
              <a:t>x 0,8) + (</a:t>
            </a:r>
            <a:r>
              <a:rPr lang="pt-BR" dirty="0" smtClean="0"/>
              <a:t>0 </a:t>
            </a:r>
            <a:r>
              <a:rPr lang="pt-BR" dirty="0"/>
              <a:t>x 0,2) = </a:t>
            </a:r>
            <a:r>
              <a:rPr lang="pt-BR" dirty="0" smtClean="0"/>
              <a:t>0,80</a:t>
            </a:r>
            <a:endParaRPr lang="pt-BR" dirty="0"/>
          </a:p>
          <a:p>
            <a:pPr lvl="1"/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77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Decisão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Escolha</a:t>
            </a:r>
            <a:r>
              <a:rPr lang="pt-BR" dirty="0" smtClean="0"/>
              <a:t> entre no </a:t>
            </a:r>
            <a:r>
              <a:rPr lang="pt-BR" b="1" dirty="0" smtClean="0"/>
              <a:t>mínimo duas alternativas </a:t>
            </a:r>
            <a:r>
              <a:rPr lang="pt-BR" dirty="0" smtClean="0"/>
              <a:t>possíveis, utilizando o </a:t>
            </a:r>
            <a:r>
              <a:rPr lang="pt-BR" b="1" dirty="0" smtClean="0"/>
              <a:t>meio</a:t>
            </a:r>
            <a:r>
              <a:rPr lang="pt-BR" dirty="0" smtClean="0"/>
              <a:t> que julga ser o </a:t>
            </a:r>
            <a:r>
              <a:rPr lang="pt-BR" b="1" dirty="0" smtClean="0"/>
              <a:t>melhor</a:t>
            </a:r>
            <a:r>
              <a:rPr lang="pt-BR" dirty="0" smtClean="0"/>
              <a:t> disponível para atingir determinado </a:t>
            </a:r>
            <a:r>
              <a:rPr lang="pt-BR" b="1" dirty="0" smtClean="0"/>
              <a:t>objetivo</a:t>
            </a:r>
            <a:endParaRPr lang="pt-BR" dirty="0" smtClean="0"/>
          </a:p>
          <a:p>
            <a:endParaRPr lang="pt-BR" b="1" dirty="0"/>
          </a:p>
          <a:p>
            <a:r>
              <a:rPr lang="pt-BR" b="1" dirty="0" smtClean="0"/>
              <a:t>Baseado na Teoria da Utilidade</a:t>
            </a:r>
            <a:endParaRPr lang="pt-BR" b="1" dirty="0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86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Mensuração da Utilidade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Escolher a alternativa que apresenta a maior utilidade esperada</a:t>
            </a:r>
          </a:p>
          <a:p>
            <a:pPr lvl="1"/>
            <a:r>
              <a:rPr lang="pt-BR" dirty="0" smtClean="0"/>
              <a:t>Neste caso, “contratar gerente de auditoria” (Alternativa 1) com Utilidade Esperada de 0,84</a:t>
            </a:r>
            <a:endParaRPr lang="pt-BR" dirty="0"/>
          </a:p>
          <a:p>
            <a:pPr lvl="1"/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82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Mensuração da </a:t>
            </a:r>
            <a:r>
              <a:rPr lang="pt-BR" dirty="0" smtClean="0"/>
              <a:t>Utilidade – Perfil do Tomador de Decisão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41</a:t>
            </a:fld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/>
          </p:nvPr>
        </p:nvGraphicFramePr>
        <p:xfrm>
          <a:off x="971600" y="2060848"/>
          <a:ext cx="6984776" cy="468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23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42</a:t>
            </a:fld>
            <a:endParaRPr lang="pt-BR"/>
          </a:p>
        </p:txBody>
      </p:sp>
      <p:pic>
        <p:nvPicPr>
          <p:cNvPr id="2050" name="Picture 2" descr="http://memecrunch.com/meme/1I5KM/quando-tiver-que-tomar-uma-decisao-importante-pergunte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 rot="19994139">
            <a:off x="6547077" y="3813612"/>
            <a:ext cx="2765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solidFill>
                  <a:srgbClr val="FF0000"/>
                </a:solidFill>
              </a:rPr>
              <a:t>Fica a Dica!!!</a:t>
            </a:r>
            <a:endParaRPr lang="pt-BR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1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Atenção!!!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Até a próxima aula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mbotelho@usp.br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www.marcelobotelho.com</a:t>
            </a:r>
            <a:r>
              <a:rPr lang="pt-BR" dirty="0" smtClean="0"/>
              <a:t> 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8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do Processo de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Identificação de um problema decorrente da necessidade ou conveniência de alterar determinada situação</a:t>
            </a:r>
          </a:p>
          <a:p>
            <a:r>
              <a:rPr lang="pt-BR" dirty="0" smtClean="0"/>
              <a:t>Objetivo que se pretende atingir com a alteração da situação</a:t>
            </a:r>
          </a:p>
          <a:p>
            <a:r>
              <a:rPr lang="pt-BR" dirty="0" smtClean="0"/>
              <a:t>Opções dos cursos de ações que levam a atingir o objetivo e, consequentemente, resolver o problema identificado</a:t>
            </a:r>
          </a:p>
          <a:p>
            <a:r>
              <a:rPr lang="pt-BR" dirty="0" smtClean="0"/>
              <a:t>Identificação dos resultados pertinentes a cada opção de curso de ação</a:t>
            </a:r>
          </a:p>
          <a:p>
            <a:r>
              <a:rPr lang="pt-BR" dirty="0" smtClean="0"/>
              <a:t>Critério de avaliação empregado e a decisão sobre a melhor opção para atingir o objetivo desejado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4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das Decisões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49424"/>
            <a:ext cx="3898776" cy="432511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Grau de estruturação</a:t>
            </a:r>
          </a:p>
          <a:p>
            <a:pPr lvl="1"/>
            <a:r>
              <a:rPr lang="pt-BR" dirty="0" smtClean="0"/>
              <a:t>Inversamente proporcional ao nível de complexidade envolvida</a:t>
            </a:r>
          </a:p>
          <a:p>
            <a:r>
              <a:rPr lang="pt-BR" dirty="0" smtClean="0"/>
              <a:t>Nível estratégico</a:t>
            </a:r>
          </a:p>
          <a:p>
            <a:pPr lvl="1"/>
            <a:r>
              <a:rPr lang="pt-BR" dirty="0" smtClean="0"/>
              <a:t>Quanto maior for o conjunto de atividades afetados pela decisão, mais importante ela será e, portanto, mais estratégica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6</a:t>
            </a:fld>
            <a:endParaRPr lang="pt-BR"/>
          </a:p>
        </p:txBody>
      </p:sp>
      <p:pic>
        <p:nvPicPr>
          <p:cNvPr id="2050" name="Picture 2" descr="http://crieseumeme.com/media/created/q8i78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712" y="2202422"/>
            <a:ext cx="4480545" cy="448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51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Classificação das Decisões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219451"/>
              </p:ext>
            </p:extLst>
          </p:nvPr>
        </p:nvGraphicFramePr>
        <p:xfrm>
          <a:off x="457200" y="2249488"/>
          <a:ext cx="8229600" cy="388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88944">
                <a:tc>
                  <a:txBody>
                    <a:bodyPr/>
                    <a:lstStyle/>
                    <a:p>
                      <a:pPr algn="r"/>
                      <a:r>
                        <a:rPr lang="pt-BR" sz="1600" dirty="0" smtClean="0"/>
                        <a:t>Nível Estrat.</a:t>
                      </a:r>
                    </a:p>
                    <a:p>
                      <a:pPr algn="l"/>
                      <a:endParaRPr lang="pt-BR" sz="1600" dirty="0" smtClean="0"/>
                    </a:p>
                    <a:p>
                      <a:pPr algn="l"/>
                      <a:r>
                        <a:rPr lang="pt-BR" sz="1600" dirty="0" smtClean="0"/>
                        <a:t>Grau</a:t>
                      </a:r>
                      <a:r>
                        <a:rPr lang="pt-BR" sz="1600" baseline="0" dirty="0" smtClean="0"/>
                        <a:t> Estrut.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OPERACIONAL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GERENCIAL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CORPORATIVO</a:t>
                      </a:r>
                      <a:endParaRPr lang="pt-BR" dirty="0"/>
                    </a:p>
                  </a:txBody>
                  <a:tcPr/>
                </a:tc>
              </a:tr>
              <a:tr h="888944">
                <a:tc>
                  <a:txBody>
                    <a:bodyPr/>
                    <a:lstStyle/>
                    <a:p>
                      <a:r>
                        <a:rPr lang="pt-BR" b="1" dirty="0" smtClean="0"/>
                        <a:t>ALTO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Administração de estoques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Programação</a:t>
                      </a:r>
                      <a:r>
                        <a:rPr lang="pt-BR" baseline="0" dirty="0" smtClean="0"/>
                        <a:t> da produção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Localização de uma nova fábrica</a:t>
                      </a:r>
                      <a:endParaRPr lang="pt-BR" dirty="0"/>
                    </a:p>
                  </a:txBody>
                  <a:tcPr/>
                </a:tc>
              </a:tr>
              <a:tr h="888944">
                <a:tc>
                  <a:txBody>
                    <a:bodyPr/>
                    <a:lstStyle/>
                    <a:p>
                      <a:r>
                        <a:rPr lang="pt-BR" b="1" dirty="0" smtClean="0"/>
                        <a:t>MÉDIO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Financiamento do capital de giro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Programação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Diversificação pela aquisição de outra empresa</a:t>
                      </a:r>
                      <a:endParaRPr lang="pt-BR" dirty="0"/>
                    </a:p>
                  </a:txBody>
                  <a:tcPr/>
                </a:tc>
              </a:tr>
              <a:tr h="888944">
                <a:tc>
                  <a:txBody>
                    <a:bodyPr/>
                    <a:lstStyle/>
                    <a:p>
                      <a:r>
                        <a:rPr lang="pt-BR" b="1" dirty="0" smtClean="0"/>
                        <a:t>BAIXO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Escolha da manchete</a:t>
                      </a:r>
                      <a:r>
                        <a:rPr lang="pt-BR" baseline="0" dirty="0" smtClean="0"/>
                        <a:t> de jornal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Contratação de um novo diretor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Aprovação de um programa de pesquisa e desenvolvimento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7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>
            <a:off x="457200" y="2209800"/>
            <a:ext cx="2098576" cy="93116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76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t-BR" dirty="0" smtClean="0"/>
              <a:t>Regras para o processo de tomada de decisão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Definir com clareza o problema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Relacionar as possíveis alternativas de ação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Mensurar os possíveis resultados decorrentes das alternativas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Listar o retorno ou lucro de cada combinação de alternativas e consequências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Selecionar um dos modelos matemáticos utilizados na Teoria da Decisão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Aplicar o modelo matemático e decidir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0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da Decisão - 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t-BR" dirty="0" smtClean="0"/>
              <a:t>Contratação de um novo funcionário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Definir com clareza o problema</a:t>
            </a:r>
          </a:p>
          <a:p>
            <a:pPr marL="916686" lvl="1" indent="-514350">
              <a:buFont typeface="+mj-lt"/>
              <a:buAutoNum type="arabicPeriod"/>
            </a:pPr>
            <a:r>
              <a:rPr lang="pt-BR" dirty="0" smtClean="0"/>
              <a:t>Contratar um novo profissional para fazer parte do </a:t>
            </a:r>
            <a:r>
              <a:rPr lang="pt-BR" i="1" dirty="0" smtClean="0"/>
              <a:t>staff </a:t>
            </a:r>
            <a:r>
              <a:rPr lang="pt-BR" dirty="0" smtClean="0"/>
              <a:t>da empresa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Relacionar as possíveis alternativas de ação</a:t>
            </a:r>
          </a:p>
          <a:p>
            <a:pPr marL="916686" lvl="1" indent="-514350">
              <a:buFont typeface="+mj-lt"/>
              <a:buAutoNum type="arabicPeriod"/>
            </a:pPr>
            <a:r>
              <a:rPr lang="pt-BR" dirty="0" smtClean="0"/>
              <a:t>Contratar um gerente de projetos de auditoria</a:t>
            </a:r>
          </a:p>
          <a:p>
            <a:pPr marL="916686" lvl="1" indent="-514350">
              <a:buFont typeface="+mj-lt"/>
              <a:buAutoNum type="arabicPeriod"/>
            </a:pPr>
            <a:r>
              <a:rPr lang="pt-BR" dirty="0"/>
              <a:t>Contratar um gerente de projetos de </a:t>
            </a:r>
            <a:r>
              <a:rPr lang="pt-BR" dirty="0" smtClean="0"/>
              <a:t>consultoria</a:t>
            </a:r>
          </a:p>
          <a:p>
            <a:pPr marL="624078" indent="-514350">
              <a:buFont typeface="+mj-lt"/>
              <a:buAutoNum type="arabicPeriod"/>
            </a:pPr>
            <a:r>
              <a:rPr lang="pt-BR" dirty="0" smtClean="0"/>
              <a:t>Mensurar os possíveis resultados decorrentes das alternativas</a:t>
            </a:r>
          </a:p>
          <a:p>
            <a:pPr marL="916686" lvl="1" indent="-514350">
              <a:buFont typeface="+mj-lt"/>
              <a:buAutoNum type="arabicPeriod"/>
            </a:pPr>
            <a:r>
              <a:rPr lang="pt-BR" dirty="0" smtClean="0"/>
              <a:t>Verificar os possíveis resultados</a:t>
            </a:r>
          </a:p>
          <a:p>
            <a:pPr marL="916686" lvl="1" indent="-514350">
              <a:buFont typeface="+mj-lt"/>
              <a:buAutoNum type="arabicPeriod"/>
            </a:pPr>
            <a:r>
              <a:rPr lang="pt-BR" dirty="0" smtClean="0"/>
              <a:t>Não errar ao ignorar um possível resultado</a:t>
            </a:r>
          </a:p>
          <a:p>
            <a:pPr marL="916686" lvl="1" indent="-514350">
              <a:buFont typeface="+mj-lt"/>
              <a:buAutoNum type="arabicPeriod"/>
            </a:pPr>
            <a:r>
              <a:rPr lang="pt-BR" dirty="0" smtClean="0"/>
              <a:t>Cada alternativa implica em ganhos e perdas</a:t>
            </a:r>
          </a:p>
          <a:p>
            <a:pPr marL="916686" lvl="1" indent="-514350">
              <a:buFont typeface="+mj-lt"/>
              <a:buAutoNum type="arabicPeriod"/>
            </a:pPr>
            <a:r>
              <a:rPr lang="pt-BR" dirty="0" smtClean="0"/>
              <a:t>Considerar os cenários (exógenos)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6C80-99AF-433A-8C79-EA0997432E7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964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1390</TotalTime>
  <Words>1998</Words>
  <Application>Microsoft Office PowerPoint</Application>
  <PresentationFormat>Apresentação na tela (4:3)</PresentationFormat>
  <Paragraphs>477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0" baseType="lpstr">
      <vt:lpstr>Arial</vt:lpstr>
      <vt:lpstr>Calibri</vt:lpstr>
      <vt:lpstr>Georgia</vt:lpstr>
      <vt:lpstr>Times New Roman</vt:lpstr>
      <vt:lpstr>Trebuchet MS</vt:lpstr>
      <vt:lpstr>Wingdings 2</vt:lpstr>
      <vt:lpstr>Urbano</vt:lpstr>
      <vt:lpstr>Análise da Decisão</vt:lpstr>
      <vt:lpstr>Apresentação do PowerPoint</vt:lpstr>
      <vt:lpstr>Apresentação do PowerPoint</vt:lpstr>
      <vt:lpstr>Decisão</vt:lpstr>
      <vt:lpstr>Elementos do Processo de Decisão</vt:lpstr>
      <vt:lpstr>Classificação das Decisões</vt:lpstr>
      <vt:lpstr>Classificação das Decisões</vt:lpstr>
      <vt:lpstr>Teoria da Decisão</vt:lpstr>
      <vt:lpstr>Teoria da Decisão - Exemplo</vt:lpstr>
      <vt:lpstr>Teoria da Decisão - Exemplo</vt:lpstr>
      <vt:lpstr>Teoria da Decisão - Exemplo</vt:lpstr>
      <vt:lpstr>Ambiente de Tomada de Decisão</vt:lpstr>
      <vt:lpstr>Tomada de Decisão em Ambiente de Certeza</vt:lpstr>
      <vt:lpstr>Tomada de Decisão em Ambiente de Incerteza</vt:lpstr>
      <vt:lpstr>Tomada de Decisão em Ambiente de Incerteza</vt:lpstr>
      <vt:lpstr>Tomada de Decisão em Ambiente de Incerteza</vt:lpstr>
      <vt:lpstr>Tomada de Decisão em Ambiente de Incerteza</vt:lpstr>
      <vt:lpstr>Tomada de Decisão em Ambiente de Incerteza</vt:lpstr>
      <vt:lpstr>Tomada de Decisão em Ambiente de Incerteza</vt:lpstr>
      <vt:lpstr>Tomada de Decisão em Ambiente de Incerteza</vt:lpstr>
      <vt:lpstr>Decisões Tomadas em Ambiente de Risco</vt:lpstr>
      <vt:lpstr>Decisões Tomadas em Ambiente de Risco</vt:lpstr>
      <vt:lpstr>Decisões Tomadas em Ambiente de Risco</vt:lpstr>
      <vt:lpstr>Valor Esperado da Informação Perfeita</vt:lpstr>
      <vt:lpstr>Valor Esperado da Informação Perfeita</vt:lpstr>
      <vt:lpstr>Valor Esperado da Informação Perfeita</vt:lpstr>
      <vt:lpstr>Parte 2 – A Missão</vt:lpstr>
      <vt:lpstr>Árvore de Decisão</vt:lpstr>
      <vt:lpstr>Árvore de Decisão</vt:lpstr>
      <vt:lpstr>Árvore de Decisão com VME</vt:lpstr>
      <vt:lpstr>Teoria da Utilidade</vt:lpstr>
      <vt:lpstr>Mensuração da Utilidade</vt:lpstr>
      <vt:lpstr>Mensuração da Utilidade</vt:lpstr>
      <vt:lpstr>Mensuração da Utilidade</vt:lpstr>
      <vt:lpstr>Mensuração da Utilidade</vt:lpstr>
      <vt:lpstr>Mensuração da Utilidade</vt:lpstr>
      <vt:lpstr>Mensuração da Utilidade</vt:lpstr>
      <vt:lpstr>Mensuração da Utilidade</vt:lpstr>
      <vt:lpstr>Mensuração da Utilidade</vt:lpstr>
      <vt:lpstr>Mensuração da Utilidade</vt:lpstr>
      <vt:lpstr>Mensuração da Utilidade – Perfil do Tomador de Decisão</vt:lpstr>
      <vt:lpstr>Apresentação do PowerPoint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LEIA</cp:lastModifiedBy>
  <cp:revision>107</cp:revision>
  <dcterms:created xsi:type="dcterms:W3CDTF">2013-03-06T00:56:56Z</dcterms:created>
  <dcterms:modified xsi:type="dcterms:W3CDTF">2017-05-23T00:48:22Z</dcterms:modified>
</cp:coreProperties>
</file>