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5" r:id="rId8"/>
    <p:sldId id="261" r:id="rId9"/>
    <p:sldId id="262" r:id="rId10"/>
    <p:sldId id="263" r:id="rId11"/>
    <p:sldId id="264" r:id="rId12"/>
    <p:sldId id="266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822D8C-7731-458E-BD36-712D67D03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65AADC-CA5B-4B09-A389-D89F83C12C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AEB4C89-C9B8-47B8-A860-F6AE1E19A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47AF-490C-46A1-A1DB-160DAAA3F0C5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1F979B-2F45-4995-8256-2651A0699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897DDCF-4348-41BE-A7A4-8EA80D1A6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3C6D-BAD1-4432-9839-A2DDAB95A5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6892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93B869-198E-4274-8C47-D4CDD9BFF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5C02A78-4E1B-4084-86FB-89927FF95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FAC18CD-6CC9-4F83-8629-A1E8E904B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47AF-490C-46A1-A1DB-160DAAA3F0C5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D60961-B24C-4BF7-81BD-E0AD8EEDC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621B6ED-34CF-47E2-B660-DB8AF5778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3C6D-BAD1-4432-9839-A2DDAB95A5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298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D3AEE68-993E-4213-9558-A29A616C2E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B0F0A9C-050E-4863-8359-6529A9FF31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EBFB051-E8FD-43FC-A619-9FB4C0B34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47AF-490C-46A1-A1DB-160DAAA3F0C5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5E49B03-E6A5-4601-87FD-9DA3164CF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C3A38B3-0D86-4318-A1DF-E20A66C91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3C6D-BAD1-4432-9839-A2DDAB95A5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7809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EA42CA-09DB-45B3-B287-3B79EF282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BEFC47-D731-4203-9662-586A63100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15CA19C-D711-4DC8-965B-C3158B0C4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47AF-490C-46A1-A1DB-160DAAA3F0C5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0BD2105-12D6-4A28-A135-9A8E11CAD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6E0862-7BB5-46B8-BA3B-B7C449767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3C6D-BAD1-4432-9839-A2DDAB95A5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1009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7DF3B5-9504-4C66-A537-8423B2855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1A64BD4-0917-4AB5-891C-DBF6815D12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833FD0C-0D8A-41E7-8E80-8774CA065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47AF-490C-46A1-A1DB-160DAAA3F0C5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561C69-DB15-478C-B07E-724AC9D4B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B13AF26-CB17-4EDA-BA50-E26E8620B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3C6D-BAD1-4432-9839-A2DDAB95A5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9029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965F2E-28A1-4227-9270-ABD31838E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01DD439-DC06-4A60-87B6-1DDE1C530B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D551853-0EE9-48C4-AEA4-0053BC4A25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A10862B-820B-462D-81C4-F7A4D2A0E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47AF-490C-46A1-A1DB-160DAAA3F0C5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F90DCC8-00CF-4B64-A436-8FDE4B197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175659E-EBC0-4F45-95B6-4D53BF239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3C6D-BAD1-4432-9839-A2DDAB95A5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6987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AF1EAC-5789-4E14-9A2F-D8FCFA903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A3D6F5C-82E9-478F-9552-921541451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9EC0CF3-B76D-4EAF-BB5B-B99A9B163B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DC749DA-3CC3-42F2-B027-3B836966F1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E9CD986-0F1C-4F1E-8116-F3565C0A43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1C60E16-26CC-4CC0-94BE-B36C81012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47AF-490C-46A1-A1DB-160DAAA3F0C5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A54A1A4-D409-44BB-A387-01AF21E2C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0A642EF-4AAA-4AE5-9E4C-7B95652F8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3C6D-BAD1-4432-9839-A2DDAB95A5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3487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2A288F-725A-4011-BEF9-9A5F40BD9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BC00DF3-F4C1-404C-8043-8C3B9BF08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47AF-490C-46A1-A1DB-160DAAA3F0C5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296EF4F-956E-419F-BBA7-0E4E8C0E3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E96B341-628B-455D-B72D-779D49C32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3C6D-BAD1-4432-9839-A2DDAB95A5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68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188AE9B-7362-4F31-8CDC-F93036C1C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47AF-490C-46A1-A1DB-160DAAA3F0C5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A418033-3815-4E20-902F-C718DCF44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28C6D9-7D26-4F47-A691-33DD6C0E8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3C6D-BAD1-4432-9839-A2DDAB95A5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3161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D9AD29-49D1-4749-8EE2-A917AB843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242796-0DAA-46BA-984A-A4C44DB59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7B72338-D3BE-4F1B-B664-1B986B66F1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E236CA9-DDE0-4CC8-8E2B-66AABCBAB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47AF-490C-46A1-A1DB-160DAAA3F0C5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5C7F2DF-C5B3-4669-BE48-35FAFC6F0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F8B1A5C-F9B1-44CF-B004-00C9B58BA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3C6D-BAD1-4432-9839-A2DDAB95A5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4478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3F3B45-A655-46EF-8C11-0C24EBC3A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F940727-FEC4-4786-913F-99A91C0923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9A5F0E2-1B21-47F0-8C3D-D0312A79F0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4048F80-2BFD-4846-8BC8-3F2DC48F6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47AF-490C-46A1-A1DB-160DAAA3F0C5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61AC058-BDAA-4D20-B447-7E9AAAD70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687BCA9-CE11-4E0A-B5E1-DE11CA42F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3C6D-BAD1-4432-9839-A2DDAB95A5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7660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5A682B5-ECCB-4DFF-8BE0-05C7BC785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C9A1BB5-18D6-48BC-A816-698FA1AB00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93B756D-87D6-42F9-A1CE-CFD022BD2D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F47AF-490C-46A1-A1DB-160DAAA3F0C5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E3DFFC-1F84-47D6-B108-BA697C5624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1059FC0-7E91-4ABE-9B28-BF5DA82F0D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73C6D-BAD1-4432-9839-A2DDAB95A5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9148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vistaviso.com.br/visArtigo.asp?sArti=12#fn4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159A3E2-BE87-4610-BD13-BE94BF0E8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7404EB32-4691-4FAA-95B3-5050025D9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err="1"/>
              <a:t>Nous</a:t>
            </a:r>
            <a:r>
              <a:rPr lang="pt-BR" dirty="0"/>
              <a:t> – pensamento</a:t>
            </a:r>
          </a:p>
          <a:p>
            <a:pPr marL="0" indent="0">
              <a:buNone/>
            </a:pPr>
            <a:r>
              <a:rPr lang="pt-BR" dirty="0" err="1"/>
              <a:t>Noiética</a:t>
            </a:r>
            <a:r>
              <a:rPr lang="pt-BR" dirty="0"/>
              <a:t> – estudo das leis fundamentais do pensamento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err="1"/>
              <a:t>Aisthesis</a:t>
            </a:r>
            <a:r>
              <a:rPr lang="pt-BR" dirty="0"/>
              <a:t> – percepção, sensação, conhecimento sensível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err="1"/>
              <a:t>Phatos</a:t>
            </a:r>
            <a:r>
              <a:rPr lang="pt-BR" dirty="0"/>
              <a:t> – sofrimento, paixão, afeto</a:t>
            </a:r>
          </a:p>
          <a:p>
            <a:pPr marL="0" indent="0">
              <a:buNone/>
            </a:pPr>
            <a:r>
              <a:rPr lang="pt-BR" dirty="0"/>
              <a:t>Patética – que provoca sentimentos, o que comove a alma</a:t>
            </a:r>
          </a:p>
        </p:txBody>
      </p:sp>
    </p:spTree>
    <p:extLst>
      <p:ext uri="{BB962C8B-B14F-4D97-AF65-F5344CB8AC3E}">
        <p14:creationId xmlns:p14="http://schemas.microsoft.com/office/powerpoint/2010/main" val="4185219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834D3B4-4226-4E42-B41D-34BCF906F055}"/>
              </a:ext>
            </a:extLst>
          </p:cNvPr>
          <p:cNvSpPr/>
          <p:nvPr/>
        </p:nvSpPr>
        <p:spPr>
          <a:xfrm>
            <a:off x="194310" y="658883"/>
            <a:ext cx="11803380" cy="4868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remédio não será pior do que o mal? Um espetáculo brando não seria mais propicio à serenidade, à volta ao equilíbrio? Aristóteles não coloca a questão. </a:t>
            </a:r>
            <a:r>
              <a:rPr lang="pt-BR" sz="1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Sua “cura médica”  é homeopática: trata-se o mal através do mal, as paixões excessivas através do excesso de emoções</a:t>
            </a:r>
            <a:endParaRPr lang="pt-B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POLÍTICA DE ARISTÓTELES BASEIA-SE NA FILOSOFIA DA TEMPERANÇA, DA MODERAÇÃO, DO MEIO TERMO....</a:t>
            </a:r>
            <a:endParaRPr lang="pt-B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Multiplicar os espetáculos trágicos, atrair a multidão ao teatro, significa permitir que a catarse opere não somente no indivíduo, mas coletivamente</a:t>
            </a: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Significa também distrair os cidadãos, desviar sua atenção do problema do momento – as guerras incessantes – e permite a expulsão de uma má consciência que começa a assediar um povo em decadência... (p.223) Trata-se aqui de uma explicação quase psicanalítica no sentido atual do termo: </a:t>
            </a:r>
            <a:r>
              <a:rPr lang="pt-BR" sz="1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espetáculo acalma as paixões porque permite viver de forma fictícia, de maneira inocente e inofensiva para a pessoa e para a sociedade, paixões que, se fossem reais, as colocariam em perigo</a:t>
            </a:r>
            <a:r>
              <a:rPr lang="pt-B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 catarse autorizaria então uma espécie de </a:t>
            </a:r>
            <a:r>
              <a:rPr lang="pt-BR" sz="1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desrecalque</a:t>
            </a:r>
            <a:r>
              <a:rPr lang="pt-B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(p.223)</a:t>
            </a:r>
            <a:endParaRPr lang="pt-B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Fala-se de </a:t>
            </a:r>
            <a:r>
              <a:rPr lang="pt-BR" sz="1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desrecalque</a:t>
            </a:r>
            <a:r>
              <a:rPr lang="pt-B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Não é um acaso de ter Freud escolhido o termo </a:t>
            </a:r>
            <a:r>
              <a:rPr lang="pt-BR" sz="1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catarse</a:t>
            </a:r>
            <a:r>
              <a:rPr lang="pt-B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designar a finalidade do tratamento psicanalítico: </a:t>
            </a:r>
            <a:r>
              <a:rPr lang="pt-BR" sz="1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volta das pulsões recalcadas à consciência</a:t>
            </a:r>
            <a:r>
              <a:rPr lang="pt-B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Nada há de mais prejudicial ao equilíbrio do indivíduo e da sociedade do que comprazer-se no mal-estar e no sofrimento de paixões e de pulsões condenada ao mutismo, repelidas para o âmago do inconsciente. (p.224)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dirty="0"/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820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2BC0ABA-37AF-4CC1-AAE2-940091A58654}"/>
              </a:ext>
            </a:extLst>
          </p:cNvPr>
          <p:cNvSpPr/>
          <p:nvPr/>
        </p:nvSpPr>
        <p:spPr>
          <a:xfrm>
            <a:off x="388620" y="1028343"/>
            <a:ext cx="112471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Esta interpretação estabelece um elo entre a Poética e a Política....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Mais recentemente, Brecht baseou sua teoria e suas prática teatral neste elo entre estética e política....</a:t>
            </a:r>
          </a:p>
          <a:p>
            <a:r>
              <a:rPr lang="pt-BR" dirty="0"/>
              <a:t>Brecht critica com virulência a catarse e seus efeitos anestesiantes em relação à realidade pouco agradável do mundo atual. Mas é menos Aristóteles que ele denuncia do que a “dramaturgia aristotélica”, a tradição do teatro clássico e “carunchado”. Censura-o também por insistir na identificação entre o espectador e os personagens a fim de engendrar um prazer ilusório  que desvia o publico da realidade concreta. A esta demasiada proximidade que visa, em sua opinião, mistificar o espectador, ele opõe o distanciamento. Este último tem como efeito instaurar precisamente uma distância crítica. Ela permite que o publico tome consciência dos interesses políticos e ideológicos da ação fictícia representada em cena</a:t>
            </a:r>
          </a:p>
        </p:txBody>
      </p:sp>
    </p:spTree>
    <p:extLst>
      <p:ext uri="{BB962C8B-B14F-4D97-AF65-F5344CB8AC3E}">
        <p14:creationId xmlns:p14="http://schemas.microsoft.com/office/powerpoint/2010/main" val="3510508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48015B0-CD9D-494C-8FDD-DEF16043B478}"/>
              </a:ext>
            </a:extLst>
          </p:cNvPr>
          <p:cNvSpPr/>
          <p:nvPr/>
        </p:nvSpPr>
        <p:spPr>
          <a:xfrm>
            <a:off x="457199" y="836207"/>
            <a:ext cx="11263745" cy="3111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Estética e Patética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 o Sócrates da República não denegriu a poesia apenas por seu caráter mimético</a:t>
            </a:r>
            <a:r>
              <a:rPr lang="pt-B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capaz de produzir falsidades e sofismas. As razões que levaram Sócrates a expulsar os poetas da cidade que se quer conservar justa vão além do problema de conteúdo falso das representações miméticas: vão </a:t>
            </a:r>
            <a:r>
              <a:rPr lang="pt-BR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alcançar </a:t>
            </a:r>
            <a:r>
              <a:rPr lang="pt-BR" b="1" dirty="0">
                <a:solidFill>
                  <a:srgbClr val="0070C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CARÁTER SEDUTOR DA OBRA DE ARTE (O VALOR PROPRIAMENTE ESTÉTICO) E TAMBÉM A SUA CAPACIDADE DE PRODUZIR SENTIMENTOS (O </a:t>
            </a:r>
            <a:r>
              <a:rPr lang="pt-BR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PODER PATÉTICO</a:t>
            </a:r>
            <a:r>
              <a:rPr lang="pt-BR" b="1" dirty="0">
                <a:solidFill>
                  <a:srgbClr val="0070C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dirty="0">
                <a:solidFill>
                  <a:srgbClr val="0070C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Para o Sócrates da República</a:t>
            </a:r>
            <a:r>
              <a:rPr lang="pt-BR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beleza sensível da obra de arte serve para atrair pelo prazer o jovem incauto para as garras maléficas da falsidade e dos sentimentos fracos.</a:t>
            </a:r>
            <a:r>
              <a:rPr lang="pt-B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Especialmente </a:t>
            </a:r>
            <a:r>
              <a:rPr lang="pt-BR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ARTES DRAMÁTICAS AMOLECERIAM OS SENTIMENTOS DOS JOVENS, DESVIRTUANDO-LHES O CARÁTER</a:t>
            </a:r>
            <a:r>
              <a:rPr lang="pt-BR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 comédia torna-os propensos ao despudor, enquanto a tragédia lhes incute as fraquezas do terror e da compaixão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416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B0FA71E9-A33D-4406-A559-F670AB228CCD}"/>
              </a:ext>
            </a:extLst>
          </p:cNvPr>
          <p:cNvSpPr/>
          <p:nvPr/>
        </p:nvSpPr>
        <p:spPr>
          <a:xfrm>
            <a:off x="1531620" y="708660"/>
            <a:ext cx="944118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/>
              <a:t>Aristóteles não somente recusa a separação entre o mundo inteligível e o mundo sensível, mas associa o prazer à imitação artística da natureza. Longe de submeter a arte à autoridade da filosofia e do político, ele não deseja excluir da Cidade os artistas inconvenientes; pelo contrário, devolve às artes suas cartas de nobreza e atribui à poesia , à música, à pintura e á escultura  virtudes benéficas tanto para o indivíduo quanto para a sociedade (p.211).</a:t>
            </a:r>
          </a:p>
          <a:p>
            <a:endParaRPr lang="pt-BR" sz="1400" dirty="0"/>
          </a:p>
          <a:p>
            <a:r>
              <a:rPr lang="pt-BR" b="1" dirty="0"/>
              <a:t>Estaria ele assim em situação de pensar a autonomia da arte? É evidente que não.</a:t>
            </a:r>
            <a:r>
              <a:rPr lang="pt-BR" dirty="0"/>
              <a:t>  A ARTE PERMANECE EM ARISTÓTELES, LIGADA  DE MÚLTIPLAS MANEIRAS AO PROJETO DE ORGANIZAÇÃO POLÍTICA, num sentido totalmente diferente de Platão, é verdade.</a:t>
            </a:r>
          </a:p>
          <a:p>
            <a:endParaRPr lang="pt-BR" sz="1400" dirty="0"/>
          </a:p>
          <a:p>
            <a:r>
              <a:rPr lang="pt-BR" sz="1400" dirty="0"/>
              <a:t>A defesa da  imitação</a:t>
            </a:r>
          </a:p>
          <a:p>
            <a:endParaRPr lang="pt-BR" sz="1400" dirty="0"/>
          </a:p>
          <a:p>
            <a:r>
              <a:rPr lang="pt-BR" dirty="0"/>
              <a:t>Estamos lembrados que Platão condena a imitação em nome de princípios ontológicos, morais e políticos: a imitação em segundo ou em terceiro graus afasta da Forma, da </a:t>
            </a:r>
            <a:r>
              <a:rPr lang="pt-BR" dirty="0" err="1"/>
              <a:t>Idéia</a:t>
            </a:r>
            <a:r>
              <a:rPr lang="pt-BR" dirty="0"/>
              <a:t>; é um simulacro enganador utilizado para seduzir e corromper, cujos efeitos são nefastos sobre a educação; não há lugar para os poetas, músicos, pintores, dramaturgos imitadores na Cidade Ideal (p.215)</a:t>
            </a:r>
          </a:p>
          <a:p>
            <a:endParaRPr lang="pt-BR" sz="1400" dirty="0"/>
          </a:p>
          <a:p>
            <a:r>
              <a:rPr lang="pt-BR" b="1" dirty="0"/>
              <a:t>Ora. Tais princípios desempenham igualmente um papel essencial na defesa da imitação feita por Aristóteles, mas num sentido diametralmente oposto. Ele não admite a separação entre o mundo das Ideias e o mundo sensível. Se a Ideia existe num universo ao qual não temos acesso, ele é desconhecível e, por conseguinte, nós ignoramos até mesmo que ela é uma Ideia.</a:t>
            </a:r>
            <a:r>
              <a:rPr lang="pt-BR" dirty="0"/>
              <a:t> Evidentemente, Platão admite a possibilidade de uma “participação” ao mundo ideal graças à </a:t>
            </a:r>
            <a:r>
              <a:rPr lang="pt-BR" b="1" dirty="0"/>
              <a:t>reminiscência</a:t>
            </a:r>
            <a:r>
              <a:rPr lang="pt-BR" dirty="0"/>
              <a:t>. Porem, apreender as essências supõe que nos afastemos do mundo sensível, que renunciemos às paixões e que recusemos os prazeres terrenos (p.215)</a:t>
            </a:r>
          </a:p>
          <a:p>
            <a:endParaRPr lang="pt-BR" sz="1400" dirty="0"/>
          </a:p>
          <a:p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1020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16E663C-6766-4D8B-AAC6-8FFEDF734C55}"/>
              </a:ext>
            </a:extLst>
          </p:cNvPr>
          <p:cNvSpPr/>
          <p:nvPr/>
        </p:nvSpPr>
        <p:spPr>
          <a:xfrm>
            <a:off x="571500" y="491758"/>
            <a:ext cx="110871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/>
              <a:t>Para Aristóteles, as Ideias não estão no além, elas existem na realidade. Admite ele, como Platão , a necessidade de aceder à verdade, ao belo e ao justo, mas a partir de uma realidade sensível que está no poder do homem conhecer graças à ciência, ao discurso, ao logos. Em outras palavras, o Ser existe, mas em lugar de refugiar-se num mundo dificilmente acessível, de brilhar, de algum modo, por sua ausência, ele está presente de diferentes maneiras no indivíduo e na natureza.  (p.215)</a:t>
            </a:r>
          </a:p>
          <a:p>
            <a:endParaRPr lang="pt-BR" sz="1400" dirty="0"/>
          </a:p>
          <a:p>
            <a:r>
              <a:rPr lang="pt-BR" dirty="0"/>
              <a:t>Aristóteles julga severamente o conceito das </a:t>
            </a:r>
            <a:r>
              <a:rPr lang="pt-BR" dirty="0" err="1"/>
              <a:t>Idéias</a:t>
            </a:r>
            <a:r>
              <a:rPr lang="pt-BR" dirty="0"/>
              <a:t> imutáveis e exemplares que não explicam a diversidade e a mobilidade do real. </a:t>
            </a:r>
            <a:r>
              <a:rPr lang="pt-BR" b="1" dirty="0"/>
              <a:t>...IMITAR, COPIAR, REPRESENTAR NÃO CONSTITUEM DEGRADAÇÕES DE UM MUNDO IDEAL, VISTO QUE, SEGUNDO ARISTOTELES, ESTE MUNDO NÃO EXISTE</a:t>
            </a:r>
          </a:p>
          <a:p>
            <a:endParaRPr lang="pt-BR" sz="1400" b="1" dirty="0"/>
          </a:p>
          <a:p>
            <a:r>
              <a:rPr lang="pt-BR" dirty="0"/>
              <a:t>Porém, </a:t>
            </a:r>
            <a:r>
              <a:rPr lang="pt-BR" b="1" dirty="0"/>
              <a:t>os tabus morais que desacreditavam ou proibiam esta imitação caem igualmente:</a:t>
            </a:r>
            <a:r>
              <a:rPr lang="pt-BR" dirty="0"/>
              <a:t> a ação do homem cessa de ser orientada pela aspiração ao conhecimento de verdades eternas, pela aspiração a conformar-se ao modelo do bem. </a:t>
            </a:r>
            <a:r>
              <a:rPr lang="pt-BR" b="1" dirty="0"/>
              <a:t>A felicidade e o prazer são reabilitados na terra, no mundo sensível, visto que procurar ser feliz faz parte da natureza do homem</a:t>
            </a:r>
            <a:r>
              <a:rPr lang="pt-BR" dirty="0"/>
              <a:t>. O papel do filosofo não é, pois, o de fazer reluzir diante do homem um bem supremo que ele nunca irá atingir; a educação consiste em indicar alguns preceitos tendo em vista a busca da felicidade, do “soberano bem” (p.216)</a:t>
            </a:r>
          </a:p>
          <a:p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48190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C64E797-6AAF-4E9F-A23B-80E1A9FEA0F7}"/>
              </a:ext>
            </a:extLst>
          </p:cNvPr>
          <p:cNvSpPr/>
          <p:nvPr/>
        </p:nvSpPr>
        <p:spPr>
          <a:xfrm>
            <a:off x="708660" y="257018"/>
            <a:ext cx="10607040" cy="5575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Imitar é logo definido como um ato legítimo, é uma tendência natural: </a:t>
            </a:r>
            <a:endParaRPr lang="pt-B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algn="just"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“parece realmente que a poesia deve, em geral, sua origem a duas causas e duas causas naturais. Imitar é natural nos homens e manifesta-se já na infância (o homem difere dos outros animais por ser capaz de imitação e é através dela que adquire seus primeiros conhecimentos) e, em segundo lugar, todos os homens gostam das imitações. (p.218)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Observemos que a poesia designa aqui também a música que acompanha os poemas. </a:t>
            </a:r>
            <a:r>
              <a:rPr lang="pt-B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importância da imitação é apreciada em dois pontos: </a:t>
            </a: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um lado, no plano do artista criador, ela assume desde a infância uma </a:t>
            </a:r>
            <a:r>
              <a:rPr lang="pt-B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FUNÇÃO DE CONHECIMENTO</a:t>
            </a: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graças a ela aprendemos. De outro lado, ela </a:t>
            </a:r>
            <a:r>
              <a:rPr lang="pt-B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TRAZ PRAZER</a:t>
            </a: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àquele que imita quanto ao publico (p.218)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imitação concerne a qualquer objeto: belas ações ou atos vulgares</a:t>
            </a: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Aristóteles constata simplesmente que </a:t>
            </a:r>
            <a:r>
              <a:rPr lang="pt-B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gêneros, como a tragédia ou a epopeia, desenvolvem-se e se ornam, pouco a pouco, CONFORMES À SUA </a:t>
            </a:r>
            <a:r>
              <a:rPr lang="pt-BR" sz="1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PRóPRIA</a:t>
            </a:r>
            <a:r>
              <a:rPr lang="pt-B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NATUREZA</a:t>
            </a: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assim, Sófocles, sobretudo, seu Édipo, melhora a tragédia em relação a Ésquilo: na Ilíada e na Odisseia, Homero levou a epopeia à perfeição (p.218)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oposição a Platão é flagrante. Em primeiro lugar, </a:t>
            </a:r>
            <a:r>
              <a:rPr lang="pt-B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imitar concerne a coisas ou ações concretas e não mais a ideias abstratas</a:t>
            </a:r>
            <a:r>
              <a:rPr lang="pt-B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prazer que delas deriva é uma das primeiras etapas em direção à felicidade; ele pode ser vil ou nobre, segundo sua natureza</a:t>
            </a: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Em seguida, Aristóteles admite uma </a:t>
            </a:r>
            <a:r>
              <a:rPr lang="pt-B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evolução possível das formas artísticas</a:t>
            </a: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elas cessam de obedecer a uma forma de beleza imutável e eterna. Enfim, </a:t>
            </a:r>
            <a:r>
              <a:rPr lang="pt-B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poesia em geral, tragédia ou comédia, é reconhecida como um gênero maior</a:t>
            </a: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ELA É MAIS “FILOSÓFICA” DO QUE A HISTÓRIA, pois </a:t>
            </a:r>
            <a:r>
              <a:rPr lang="pt-B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pt-BR" sz="1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imitação é enriquecedora pela imaginação do criador</a:t>
            </a: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BR" sz="1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ESSE ÚLTIMO NÃO PINTA AS COISAS COMO SÃO; ELE AS IMITA COMO DEVERIAM SER. </a:t>
            </a: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Não somente Sófocles mas os outros trágicos ou autores de narrativas épicas, como Homero, encontram novamente seu lugar na Cidade (p.219)</a:t>
            </a:r>
          </a:p>
          <a:p>
            <a:pPr marL="449580" algn="just">
              <a:lnSpc>
                <a:spcPct val="107000"/>
              </a:lnSpc>
              <a:spcAft>
                <a:spcPts val="800"/>
              </a:spcAft>
            </a:pPr>
            <a:endParaRPr lang="pt-B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432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22F0C43-1944-49A0-8377-65CAD96D3731}"/>
              </a:ext>
            </a:extLst>
          </p:cNvPr>
          <p:cNvSpPr/>
          <p:nvPr/>
        </p:nvSpPr>
        <p:spPr>
          <a:xfrm>
            <a:off x="541020" y="278409"/>
            <a:ext cx="11109960" cy="5324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1400" dirty="0" err="1">
                <a:latin typeface="AGaramondPro-Regular"/>
                <a:ea typeface="Calibri" panose="020F0502020204030204" pitchFamily="34" charset="0"/>
                <a:cs typeface="AGaramondPro-Regular"/>
              </a:rPr>
              <a:t>Cauqelin</a:t>
            </a:r>
            <a:r>
              <a:rPr lang="pt-BR" sz="1400" dirty="0">
                <a:latin typeface="AGaramondPro-Regular"/>
                <a:ea typeface="Calibri" panose="020F0502020204030204" pitchFamily="34" charset="0"/>
                <a:cs typeface="AGaramondPro-Regular"/>
              </a:rPr>
              <a:t>: É preciso notar, antes de mais nada, que Aristóteles coloca como principio o fato de a arte fazer parte das atividades humanas, sem a submeter a um a priori desfavorável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1400" dirty="0">
                <a:latin typeface="AGaramondPro-Regular"/>
                <a:ea typeface="Calibri" panose="020F0502020204030204" pitchFamily="34" charset="0"/>
                <a:cs typeface="AGaramondPro-Regular"/>
              </a:rPr>
              <a:t>.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1400" dirty="0">
                <a:latin typeface="AGaramondPro-Regular"/>
                <a:ea typeface="Calibri" panose="020F0502020204030204" pitchFamily="34" charset="0"/>
                <a:cs typeface="AGaramondPro-Regular"/>
              </a:rPr>
              <a:t>A arte pertence ao conjunto das atividades humanas, que pode assim ser definida: uma espécie de atividade que produz com vistas a um fim exterior, e essa espécie iria distinguir-se das outras atividades cujo fim é inerente à ação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1400" dirty="0">
                <a:latin typeface="AGaramondPro-Regular"/>
                <a:ea typeface="Calibri" panose="020F0502020204030204" pitchFamily="34" charset="0"/>
                <a:cs typeface="AGaramondPro-Regular"/>
              </a:rPr>
              <a:t> 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1400" dirty="0">
                <a:latin typeface="AGaramondPro-Regular"/>
                <a:ea typeface="Calibri" panose="020F0502020204030204" pitchFamily="34" charset="0"/>
                <a:cs typeface="AGaramondPro-Regular"/>
              </a:rPr>
              <a:t>Por isso, é preciso distinguir a ação de, por exemplo, bem comer (que mantém a saúde do corpo) da arte do médico que age </a:t>
            </a:r>
            <a:r>
              <a:rPr lang="pt-BR" sz="1400" i="1" dirty="0">
                <a:latin typeface="AGaramondPro-Italic"/>
                <a:ea typeface="Calibri" panose="020F0502020204030204" pitchFamily="34" charset="0"/>
                <a:cs typeface="AGaramondPro-Italic"/>
              </a:rPr>
              <a:t>com o objetivo </a:t>
            </a:r>
            <a:r>
              <a:rPr lang="pt-BR" sz="1400" dirty="0">
                <a:latin typeface="AGaramondPro-Regular"/>
                <a:ea typeface="Calibri" panose="020F0502020204030204" pitchFamily="34" charset="0"/>
                <a:cs typeface="AGaramondPro-Regular"/>
              </a:rPr>
              <a:t>de tratar. Portanto, Aristóteles pode definir a arte no sentido lato do termo, como «uma disposição para produzir acompanhada de regras». Produzir é “trazer à existência uma das coisas que são suscetíveis de ser ou de não ser e cujo principio de existência reside no artista” .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1400" dirty="0">
                <a:latin typeface="AGaramondPro-Regular"/>
                <a:ea typeface="Calibri" panose="020F0502020204030204" pitchFamily="34" charset="0"/>
                <a:cs typeface="AGaramondPro-Regular"/>
              </a:rPr>
              <a:t> 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1400" dirty="0">
                <a:latin typeface="AGaramondPro-Regular"/>
                <a:ea typeface="Calibri" panose="020F0502020204030204" pitchFamily="34" charset="0"/>
                <a:cs typeface="AGaramondPro-Regular"/>
              </a:rPr>
              <a:t>Nessa ótica, uma produção é julgada  por sua conformidade às regras “verdadeiras” que foram seguidas. Caso tenha seguido regras falsas, a produção terá falhado. ...O que importa ao teórico da arte é, então, enunciar essas regras verdadeiras e, diante disso, avaliar os meios e a matéria da produção de acordo com os fins que ela se dispõe a alcançar.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pt-BR" sz="1400" dirty="0">
              <a:effectLst/>
              <a:latin typeface="AGaramondPro-Regular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1400" dirty="0" err="1"/>
              <a:t>Tallon-Hugon</a:t>
            </a:r>
            <a:r>
              <a:rPr lang="pt-BR" sz="1400" dirty="0"/>
              <a:t>: A </a:t>
            </a:r>
            <a:r>
              <a:rPr lang="pt-BR" sz="1400" i="1" dirty="0" err="1"/>
              <a:t>Poetica</a:t>
            </a:r>
            <a:r>
              <a:rPr lang="pt-BR" sz="1400" i="1" dirty="0"/>
              <a:t> </a:t>
            </a:r>
            <a:r>
              <a:rPr lang="pt-BR" sz="1400" dirty="0"/>
              <a:t>interessa -se por esta arte da </a:t>
            </a:r>
            <a:r>
              <a:rPr lang="pt-BR" sz="1400" i="1" dirty="0"/>
              <a:t>mimesis, </a:t>
            </a:r>
            <a:r>
              <a:rPr lang="pt-BR" sz="1400" dirty="0"/>
              <a:t>a que hoje chamaríamos literatura. O termo </a:t>
            </a:r>
            <a:r>
              <a:rPr lang="pt-BR" sz="1400" i="1" dirty="0"/>
              <a:t>mimesis </a:t>
            </a:r>
            <a:r>
              <a:rPr lang="pt-BR" sz="1400" dirty="0"/>
              <a:t>não tem em Aristóteles as conotações negativas que tinha em Platão; por duas razões principais: </a:t>
            </a:r>
            <a:r>
              <a:rPr lang="pt-BR" sz="1400" b="1" dirty="0"/>
              <a:t>por um lado, a metafísica aristotélica não induz a mesma hostilidade em relação ao mundo dos sentidos</a:t>
            </a:r>
            <a:r>
              <a:rPr lang="pt-BR" sz="1400" dirty="0"/>
              <a:t> </a:t>
            </a:r>
            <a:r>
              <a:rPr lang="pt-BR" sz="1400" b="1" dirty="0"/>
              <a:t>e, por consequência, em relação àquilo que esse mundo imita</a:t>
            </a:r>
            <a:r>
              <a:rPr lang="pt-BR" sz="1400" dirty="0"/>
              <a:t>; por outro, aqui, </a:t>
            </a:r>
            <a:r>
              <a:rPr lang="pt-BR" sz="1400" b="1" dirty="0"/>
              <a:t>a imitação não significa cópia servil</a:t>
            </a:r>
            <a:r>
              <a:rPr lang="pt-BR" sz="1400" dirty="0"/>
              <a:t>. É verdade que a imitação se serve do real (neste caso, ela imita bem «homens em ação»), mas é para dar origem a um objeto que é novo: um ser de ficção. Trata do possível, não do existente.</a:t>
            </a:r>
          </a:p>
          <a:p>
            <a:r>
              <a:rPr lang="pt-BR" sz="1400" dirty="0"/>
              <a:t> </a:t>
            </a:r>
          </a:p>
          <a:p>
            <a:r>
              <a:rPr lang="pt-BR" sz="1400" dirty="0"/>
              <a:t>Esta arte da </a:t>
            </a:r>
            <a:r>
              <a:rPr lang="pt-BR" sz="1400" i="1" dirty="0"/>
              <a:t>mimesis </a:t>
            </a:r>
            <a:r>
              <a:rPr lang="pt-BR" sz="1400" dirty="0"/>
              <a:t>tem por finalidade não o verdadeiro, como a história, mas o verosímil. Portanto, a </a:t>
            </a:r>
            <a:r>
              <a:rPr lang="pt-BR" sz="1400" i="1" dirty="0"/>
              <a:t>mimesis </a:t>
            </a:r>
            <a:r>
              <a:rPr lang="pt-BR" sz="1400" dirty="0"/>
              <a:t>é fabricação; imita a natureza no sentido em que produz </a:t>
            </a:r>
            <a:r>
              <a:rPr lang="pt-BR" sz="1400" i="1" dirty="0"/>
              <a:t>como </a:t>
            </a:r>
            <a:r>
              <a:rPr lang="pt-BR" sz="1400" dirty="0"/>
              <a:t>a natureza, repete o seu processo</a:t>
            </a:r>
            <a:r>
              <a:rPr lang="pt-BR" dirty="0"/>
              <a:t>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460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CBC4E38A-6805-4582-A2C6-193709A2C154}"/>
              </a:ext>
            </a:extLst>
          </p:cNvPr>
          <p:cNvSpPr/>
          <p:nvPr/>
        </p:nvSpPr>
        <p:spPr>
          <a:xfrm>
            <a:off x="621030" y="736426"/>
            <a:ext cx="10949940" cy="3539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1400" dirty="0" err="1">
                <a:latin typeface="AGaramondPro-Regular"/>
                <a:ea typeface="Calibri" panose="020F0502020204030204" pitchFamily="34" charset="0"/>
                <a:cs typeface="AGaramondPro-Regular"/>
              </a:rPr>
              <a:t>Cauquelin</a:t>
            </a:r>
            <a:r>
              <a:rPr lang="pt-BR" sz="1400" dirty="0">
                <a:latin typeface="AGaramondPro-Regular"/>
                <a:ea typeface="Calibri" panose="020F0502020204030204" pitchFamily="34" charset="0"/>
                <a:cs typeface="AGaramondPro-Regular"/>
              </a:rPr>
              <a:t>: a mimesis produz do mesmo modo como a natureza produz, com meios análogos, com  vista a dar </a:t>
            </a:r>
            <a:r>
              <a:rPr lang="pt-BR" sz="1400" dirty="0" err="1">
                <a:latin typeface="AGaramondPro-Regular"/>
                <a:ea typeface="Calibri" panose="020F0502020204030204" pitchFamily="34" charset="0"/>
                <a:cs typeface="AGaramondPro-Regular"/>
              </a:rPr>
              <a:t>existncia</a:t>
            </a:r>
            <a:r>
              <a:rPr lang="pt-BR" sz="1400" dirty="0">
                <a:latin typeface="AGaramondPro-Regular"/>
                <a:ea typeface="Calibri" panose="020F0502020204030204" pitchFamily="34" charset="0"/>
                <a:cs typeface="AGaramondPro-Regular"/>
              </a:rPr>
              <a:t> a um objeto ou a um ser; a diferença se deve ao fato de que esse objeto será um artefato, que esse ser será um ser de ficção.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1400" dirty="0">
                <a:latin typeface="AGaramondPro-Regular"/>
                <a:ea typeface="Calibri" panose="020F0502020204030204" pitchFamily="34" charset="0"/>
                <a:cs typeface="AGaramondPro-Regular"/>
              </a:rPr>
              <a:t> 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1400" dirty="0">
                <a:latin typeface="AGaramondPro-Regular"/>
                <a:ea typeface="Calibri" panose="020F0502020204030204" pitchFamily="34" charset="0"/>
                <a:cs typeface="AGaramondPro-Regular"/>
              </a:rPr>
              <a:t>O produto de uma ficção é tão real quanto o gerado pela natureza, apenas não pode ser avaliado de acordo com os mesmos critérios. Para a natureza, os seres que ela produz são como são...Não acontece a mesma coisa com os seres de ficção; o que é processo interior na natureza está, no artefato, submetido à exterioridade e, portanto, á contingência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1400" dirty="0">
                <a:latin typeface="AGaramondPro-Regular"/>
                <a:ea typeface="Calibri" panose="020F0502020204030204" pitchFamily="34" charset="0"/>
                <a:cs typeface="AGaramondPro-Regular"/>
              </a:rPr>
              <a:t> 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1400" dirty="0">
                <a:latin typeface="AGaramondPro-Regular"/>
                <a:ea typeface="Calibri" panose="020F0502020204030204" pitchFamily="34" charset="0"/>
                <a:cs typeface="AGaramondPro-Regular"/>
              </a:rPr>
              <a:t>Há, pois, um afastamento necessário em toda ficção, pois a produção não pode ser senão um </a:t>
            </a:r>
            <a:r>
              <a:rPr lang="pt-BR" sz="1400" dirty="0" err="1">
                <a:latin typeface="AGaramondPro-Regular"/>
                <a:ea typeface="Calibri" panose="020F0502020204030204" pitchFamily="34" charset="0"/>
                <a:cs typeface="AGaramondPro-Regular"/>
              </a:rPr>
              <a:t>analogon</a:t>
            </a:r>
            <a:r>
              <a:rPr lang="pt-BR" sz="1400" dirty="0">
                <a:latin typeface="AGaramondPro-Regular"/>
                <a:ea typeface="Calibri" panose="020F0502020204030204" pitchFamily="34" charset="0"/>
                <a:cs typeface="AGaramondPro-Regular"/>
              </a:rPr>
              <a:t> do processo natural. ....A ficção não repete, ela compõe, e sua preocupação é com o VEROSSÍMIL, não com a verdade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1400" dirty="0">
                <a:latin typeface="AGaramondPro-Regular"/>
                <a:ea typeface="Calibri" panose="020F0502020204030204" pitchFamily="34" charset="0"/>
                <a:cs typeface="AGaramondPro-Regular"/>
              </a:rPr>
              <a:t> 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1400" dirty="0">
                <a:latin typeface="AGaramondPro-Regular"/>
                <a:ea typeface="Calibri" panose="020F0502020204030204" pitchFamily="34" charset="0"/>
                <a:cs typeface="AGaramondPro-Regular"/>
              </a:rPr>
              <a:t>Vemos aqui que a mimesis aristotélica em nada se assemelha à copia de Platão: ela é ativa, tem sua própria natureza, e não pretende de modo algum muda-la para procurar o verdadeiro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1400" dirty="0">
                <a:latin typeface="AGaramondPro-Regular"/>
                <a:ea typeface="Calibri" panose="020F0502020204030204" pitchFamily="34" charset="0"/>
                <a:cs typeface="AGaramondPro-Regular"/>
              </a:rPr>
              <a:t> 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1400" dirty="0">
                <a:latin typeface="AGaramondPro-Regular"/>
                <a:ea typeface="Calibri" panose="020F0502020204030204" pitchFamily="34" charset="0"/>
                <a:cs typeface="AGaramondPro-Regular"/>
              </a:rPr>
              <a:t>O que o afastamento anuncia é a possibilidade de as coisas serem diferentes do que elas são. Em outras palavras, é um universo do possível instaurado pela ficção (nós diríamos: o mundo do imaginário)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417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5DFDB92E-B6E6-46E4-B1D3-758B26B3164B}"/>
              </a:ext>
            </a:extLst>
          </p:cNvPr>
          <p:cNvSpPr/>
          <p:nvPr/>
        </p:nvSpPr>
        <p:spPr>
          <a:xfrm>
            <a:off x="477981" y="130148"/>
            <a:ext cx="11263745" cy="3634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MÍMESIS</a:t>
            </a:r>
            <a:r>
              <a:rPr lang="pt-BR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ARISTOTÉLICA É UM CONTRAPONTO À </a:t>
            </a:r>
            <a:r>
              <a:rPr lang="pt-BR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MÍMESIS</a:t>
            </a:r>
            <a:r>
              <a:rPr lang="pt-BR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PLATÃO, NÃO DEFINE O VALOR ARTÍSTICO (BAIXO) MAS VEM RESGATAR O VALOR DE VERDADE: </a:t>
            </a:r>
            <a:r>
              <a:rPr lang="pt-BR" b="1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SE, PARA PLATÃO, A IMITAÇÃO ERA O DISTANCIAMENTO DA VERDADE E O LUGAR DA FALSIDADE E DA ILUSÃO, PARA ARISTÓTELES, A IMITAÇÃO É O LUGAR DA SEMELHANÇA E DA VEROSSIMILHANÇA, O LUGAR DO RECONHECIMENTO E DA REPRESENTAÇÃO</a:t>
            </a:r>
            <a:r>
              <a:rPr lang="pt-BR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função mimética, em Aristóteles, nem é uma exclusividade das artes poéticas, ela se apresenta também, por exemplo, na linguagem humana em sua função de representar as coisas. Tal função, a de adequar o nome ou signo em geral à coisa significada, é a função mimética ou representativa da linguagem, lugar em que pode acontecer o verdadeiro ou o falso. </a:t>
            </a:r>
            <a:r>
              <a:rPr lang="pt-BR" b="1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 compreensão da </a:t>
            </a:r>
            <a:r>
              <a:rPr lang="pt-BR" b="1" i="1" dirty="0" err="1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mímesis</a:t>
            </a:r>
            <a:r>
              <a:rPr lang="pt-BR" b="1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mais afinada com as ideias de representação, linguagem e educação resgata o valor tradicional da poesia grega: EDUCADORA E FORMADORA DA CULTURA TRADICIONAL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Resgata a ideia que ressoa no que atestou Heródoto: Homero e Hesíodo, os educadores da Hélade.</a:t>
            </a:r>
            <a:r>
              <a:rPr lang="pt-BR" u="sng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4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Mas, se resgata este valor de verdade, resgata-o dentro da compreensão de </a:t>
            </a:r>
            <a:r>
              <a:rPr lang="pt-BR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mímesis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originalmente platônica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463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3A9C8DC-F83A-4A66-8F51-6E424C67D5C0}"/>
              </a:ext>
            </a:extLst>
          </p:cNvPr>
          <p:cNvSpPr/>
          <p:nvPr/>
        </p:nvSpPr>
        <p:spPr>
          <a:xfrm>
            <a:off x="1150620" y="682543"/>
            <a:ext cx="10462260" cy="6347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vez reabilitada a mimese, a única questão realmente importante é a de saber qual forma poética é a mais elevada....De fato, é uma questão de nuança. Pois a tragédia e a </a:t>
            </a:r>
            <a:r>
              <a:rPr lang="pt-BR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epopéia</a:t>
            </a: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apresentam eminentes qualidades idênticas. A tragédia, todavia, tem uma leve vantagem, pois se desenvolve em menor tempo do que o da leitura. “Prefere-se o que é mais comprimido ao que é disperso durante longo tempo.. sobretudo, ela se beneficia da musica e do espetáculo, isto é, de meios muito seguros de produzir prazer”.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purgação das paixões</a:t>
            </a:r>
            <a:endParaRPr lang="pt-B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prazer causado pela tragédia é específico. Aristóteles o define como: </a:t>
            </a:r>
          </a:p>
          <a:p>
            <a:pPr marL="449580" indent="38100" algn="just"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 tragédia é a imitação de uma ação de caráter elevado e completo, de certa extensão, numa linguagem marcada por tipos especiais de atrativos, segundo as diferentes partes, imitação que é feita por personagens em ação, e não por meio de uma narrativa, e que suscitando piedade e medo, opera a purgação própria a tais emoções (p.220)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essência da tragédia reside na ação</a:t>
            </a: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não na narrativa, ação representada dentro de um tempo limitado. </a:t>
            </a:r>
            <a:r>
              <a:rPr lang="pt-B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prazer resulta das emoções sentidas</a:t>
            </a: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medo e piedade. Tudo isto é claro. Aristóteles menciona a causa e os efeitos.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Porém, sobre o mecanismo da operação há poucos detalhes! Há um só termo bastante inesperado: </a:t>
            </a:r>
            <a:r>
              <a:rPr lang="pt-B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purgação, catarse</a:t>
            </a:r>
            <a:r>
              <a:rPr lang="pt-B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Pode-se dizer também “</a:t>
            </a:r>
            <a:r>
              <a:rPr lang="pt-BR" sz="1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purificação</a:t>
            </a:r>
            <a:r>
              <a:rPr lang="pt-BR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”..Julgamos</a:t>
            </a: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compreender que há uma relação entre a imitação, a mimese e a purgação, a catarse: </a:t>
            </a:r>
            <a:r>
              <a:rPr lang="pt-B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diante de um espetáculo que representa ações dolorosas, tenho tendência a sentir  mesmo a emoção que se procura provocar em mim. </a:t>
            </a:r>
            <a:r>
              <a:rPr lang="pt-BR" sz="1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representação de sentimentos violentos ou opressivos, por exemplo o terror, o medo ou a piedade, embora mimados e, portanto, fictícios, desencadeia no publico, na realidade, sentimentos análogos.</a:t>
            </a:r>
            <a:endParaRPr lang="pt-B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632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6CE227C-9B05-489C-90F9-6C82CF9D979B}"/>
              </a:ext>
            </a:extLst>
          </p:cNvPr>
          <p:cNvSpPr/>
          <p:nvPr/>
        </p:nvSpPr>
        <p:spPr>
          <a:xfrm>
            <a:off x="502920" y="323182"/>
            <a:ext cx="11087100" cy="6475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 reação é banal na vida corrente; demasiados acontecimentos reais, assustadores ou aflitivos, suscitam emoções correspondentes, por exemplo, compaixão pelas vitimas. Mas este problema é mais surpreendente quando se trata de um espetáculo criado totalmente imaginado. </a:t>
            </a:r>
            <a:r>
              <a:rPr lang="pt-B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 supõe uma identificação com um personagem e não mais com uma pessoa</a:t>
            </a: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Evidentemente, esta identificação tem seus limites, pois não se trata de imitar, copiar, nem de transpor para a vida real as ações que se desenvolve no palco. (p.221)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 transferência da ficção para a realidade será, todavia, tão inconcebível? Para nós, infelizmente </a:t>
            </a:r>
            <a:r>
              <a:rPr lang="pt-BR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não.Mas</a:t>
            </a: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Aristóteles, certamente sim. </a:t>
            </a:r>
            <a:r>
              <a:rPr lang="pt-B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EXPERIMENTANDO SENTIMENTOS ANÁLOGOS AOS QUE A TRAGÉDIA PROVOCA EM MIM, LIBERTO-ME DO PESO DESTES ESTADOS AFETIVOS </a:t>
            </a:r>
            <a:r>
              <a:rPr lang="pt-BR" sz="1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DURANTE E APÓS </a:t>
            </a:r>
            <a:r>
              <a:rPr lang="pt-B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ESPETÁCULO. </a:t>
            </a:r>
            <a:r>
              <a:rPr lang="pt-BR" sz="1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DELe</a:t>
            </a:r>
            <a:r>
              <a:rPr lang="pt-B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SAIO COMO QUE PURGADO, PURIFICADO, APAZIGUADO</a:t>
            </a: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Tais emoções preexistem em mim em estado latente e o espetáculo contentou-se em despertá-las:? OU então, tê-las-á totalmente provocado? ...Aristóteles não o diz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Poética não corresponde realmente à expectativa da Política. Aqui, também Aristóteles evocara a catarse, mas unicamente no que dizia respeito à musica....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compensação, a </a:t>
            </a:r>
            <a:r>
              <a:rPr lang="pt-BR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Política</a:t>
            </a: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fornece algumas precisões  que não encontramos na Poética: ao medo e à piedade acrescenta-se o </a:t>
            </a:r>
            <a:r>
              <a:rPr lang="pt-B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pt-B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entusiasmo”.</a:t>
            </a:r>
            <a:r>
              <a:rPr lang="pt-BR" sz="1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respeito deste estado de exaltação, Aristóteles faz referência explícita ao sentido terapêutico do termo: </a:t>
            </a:r>
          </a:p>
          <a:p>
            <a:pPr marL="449580" algn="just"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“certos indivíduos possuem uma receptividade particular para este tipo de emoções [o entusiasmo], e vemos tais pessoas, sob o efeito dos cantos sagrados, recuperarem a calma sob a ação de uma “cura médica” ou de uma purgação.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Política, o próprio Aristóteles sugere que a catarse diz respeito igualmente à tragédia, isto é, à vista e não somente à escuta do que ele chama cantos éticos, dinâmicos ou exaltantes. </a:t>
            </a:r>
            <a:r>
              <a:rPr lang="pt-B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..Mimese de ação e de sentimentos reais, a tragédia concentra a realidade no tempo e no espaço; ela exagera, impele as paixões a seu paroxismo </a:t>
            </a:r>
            <a:r>
              <a:rPr lang="pt-BR" sz="1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fim de esclarecer o publico sobre as eventuais </a:t>
            </a:r>
            <a:r>
              <a:rPr lang="pt-BR" sz="14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conseqüências</a:t>
            </a:r>
            <a:r>
              <a:rPr lang="pt-BR" sz="1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seus atos:</a:t>
            </a:r>
            <a:r>
              <a:rPr lang="pt-B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vejam o que aconteceria, se por acaso tivéssemos de imitar realmente essas infelizes vítimas da fatalidade</a:t>
            </a: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 (p.222/223)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4510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3183</Words>
  <Application>Microsoft Office PowerPoint</Application>
  <PresentationFormat>Widescreen</PresentationFormat>
  <Paragraphs>84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9" baseType="lpstr">
      <vt:lpstr>AGaramondPro-Italic</vt:lpstr>
      <vt:lpstr>AGaramondPro-Regular</vt:lpstr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vera sardinha</dc:creator>
  <cp:lastModifiedBy>r l</cp:lastModifiedBy>
  <cp:revision>10</cp:revision>
  <dcterms:created xsi:type="dcterms:W3CDTF">2020-03-26T20:29:33Z</dcterms:created>
  <dcterms:modified xsi:type="dcterms:W3CDTF">2022-04-28T20:53:11Z</dcterms:modified>
</cp:coreProperties>
</file>