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7"/>
  </p:notesMasterIdLst>
  <p:sldIdLst>
    <p:sldId id="336" r:id="rId2"/>
    <p:sldId id="277" r:id="rId3"/>
    <p:sldId id="278" r:id="rId4"/>
    <p:sldId id="279" r:id="rId5"/>
    <p:sldId id="282" r:id="rId6"/>
    <p:sldId id="281" r:id="rId7"/>
    <p:sldId id="283" r:id="rId8"/>
    <p:sldId id="280" r:id="rId9"/>
    <p:sldId id="284" r:id="rId10"/>
    <p:sldId id="285" r:id="rId11"/>
    <p:sldId id="286" r:id="rId12"/>
    <p:sldId id="288" r:id="rId13"/>
    <p:sldId id="289" r:id="rId14"/>
    <p:sldId id="290" r:id="rId15"/>
    <p:sldId id="305" r:id="rId16"/>
    <p:sldId id="291" r:id="rId17"/>
    <p:sldId id="292" r:id="rId18"/>
    <p:sldId id="293" r:id="rId19"/>
    <p:sldId id="306" r:id="rId20"/>
    <p:sldId id="294" r:id="rId21"/>
    <p:sldId id="308" r:id="rId22"/>
    <p:sldId id="307" r:id="rId23"/>
    <p:sldId id="295" r:id="rId24"/>
    <p:sldId id="296" r:id="rId25"/>
    <p:sldId id="297" r:id="rId26"/>
    <p:sldId id="298" r:id="rId27"/>
    <p:sldId id="309" r:id="rId28"/>
    <p:sldId id="334" r:id="rId29"/>
    <p:sldId id="300" r:id="rId30"/>
    <p:sldId id="301" r:id="rId31"/>
    <p:sldId id="302" r:id="rId32"/>
    <p:sldId id="310" r:id="rId33"/>
    <p:sldId id="303" r:id="rId34"/>
    <p:sldId id="335" r:id="rId35"/>
    <p:sldId id="313" r:id="rId36"/>
    <p:sldId id="312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287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64C27-109D-4821-953F-0CBD3C0EB19E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2CF87301-37FC-4C70-A455-0827C95049C1}">
      <dgm:prSet custT="1"/>
      <dgm:spPr/>
      <dgm:t>
        <a:bodyPr/>
        <a:lstStyle/>
        <a:p>
          <a:r>
            <a:rPr lang="pt-BR" sz="3200" dirty="0"/>
            <a:t>Anos 60</a:t>
          </a:r>
          <a:endParaRPr lang="en-US" sz="3200" dirty="0"/>
        </a:p>
      </dgm:t>
    </dgm:pt>
    <dgm:pt modelId="{01F9F59A-4517-4B4C-8D83-BCF666726101}" type="parTrans" cxnId="{F84D811A-3B08-4182-BEDB-98DF1A965C0F}">
      <dgm:prSet/>
      <dgm:spPr/>
      <dgm:t>
        <a:bodyPr/>
        <a:lstStyle/>
        <a:p>
          <a:endParaRPr lang="en-US" sz="4000"/>
        </a:p>
      </dgm:t>
    </dgm:pt>
    <dgm:pt modelId="{2476BCF0-0D6E-4E44-8428-CF22308361FF}" type="sibTrans" cxnId="{F84D811A-3B08-4182-BEDB-98DF1A965C0F}">
      <dgm:prSet/>
      <dgm:spPr/>
      <dgm:t>
        <a:bodyPr/>
        <a:lstStyle/>
        <a:p>
          <a:endParaRPr lang="en-US" sz="4000"/>
        </a:p>
      </dgm:t>
    </dgm:pt>
    <dgm:pt modelId="{54EEAA0A-C25A-41D1-89DC-BE3AFA513497}">
      <dgm:prSet custT="1"/>
      <dgm:spPr/>
      <dgm:t>
        <a:bodyPr/>
        <a:lstStyle/>
        <a:p>
          <a:r>
            <a:rPr lang="pt-BR" sz="2000" b="1" dirty="0">
              <a:latin typeface="Arial" pitchFamily="34" charset="0"/>
              <a:cs typeface="Arial" pitchFamily="34" charset="0"/>
            </a:rPr>
            <a:t>Problemas passaram a afetar estas estratégias 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0550D2B5-EFB1-46A1-B464-07618581A6EF}" type="parTrans" cxnId="{88A2F7B4-3173-44B3-BA02-E8FDDA565527}">
      <dgm:prSet/>
      <dgm:spPr/>
      <dgm:t>
        <a:bodyPr/>
        <a:lstStyle/>
        <a:p>
          <a:endParaRPr lang="en-US" sz="4000"/>
        </a:p>
      </dgm:t>
    </dgm:pt>
    <dgm:pt modelId="{B42A488B-486B-4823-BC2C-8EB77E7656CB}" type="sibTrans" cxnId="{88A2F7B4-3173-44B3-BA02-E8FDDA565527}">
      <dgm:prSet/>
      <dgm:spPr/>
      <dgm:t>
        <a:bodyPr/>
        <a:lstStyle/>
        <a:p>
          <a:endParaRPr lang="en-US" sz="4000"/>
        </a:p>
      </dgm:t>
    </dgm:pt>
    <dgm:pt modelId="{A9C4524B-0569-4D20-AD0E-280070FF82CB}">
      <dgm:prSet custT="1"/>
      <dgm:spPr/>
      <dgm:t>
        <a:bodyPr/>
        <a:lstStyle/>
        <a:p>
          <a:r>
            <a:rPr lang="pt-BR" sz="2000" b="1" dirty="0">
              <a:latin typeface="Arial" pitchFamily="34" charset="0"/>
              <a:cs typeface="Arial" pitchFamily="34" charset="0"/>
            </a:rPr>
            <a:t>PDP – começam a ser discutidas 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599B9113-65E7-492C-97E9-238E2B7A97AD}" type="parTrans" cxnId="{34B0367D-3602-4899-B1D5-223745DE6CD8}">
      <dgm:prSet/>
      <dgm:spPr/>
      <dgm:t>
        <a:bodyPr/>
        <a:lstStyle/>
        <a:p>
          <a:endParaRPr lang="en-US" sz="4000"/>
        </a:p>
      </dgm:t>
    </dgm:pt>
    <dgm:pt modelId="{05775D31-2935-4CB8-88D1-F2612D853D20}" type="sibTrans" cxnId="{34B0367D-3602-4899-B1D5-223745DE6CD8}">
      <dgm:prSet/>
      <dgm:spPr/>
      <dgm:t>
        <a:bodyPr/>
        <a:lstStyle/>
        <a:p>
          <a:endParaRPr lang="en-US" sz="4000"/>
        </a:p>
      </dgm:t>
    </dgm:pt>
    <dgm:pt modelId="{15A32655-9AB3-4DBD-99C4-C356E99C9BA5}">
      <dgm:prSet custT="1"/>
      <dgm:spPr/>
      <dgm:t>
        <a:bodyPr/>
        <a:lstStyle/>
        <a:p>
          <a:r>
            <a:rPr lang="pt-BR" sz="2000" b="1" dirty="0">
              <a:latin typeface="Arial" pitchFamily="34" charset="0"/>
              <a:cs typeface="Arial" pitchFamily="34" charset="0"/>
            </a:rPr>
            <a:t>Decisões sobre manutenção ou não das estratégias 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3599DDAE-A57F-4A65-8C37-45577A86A7D0}" type="parTrans" cxnId="{8E6DF53B-3145-4A76-A97F-82CB7662F9AC}">
      <dgm:prSet/>
      <dgm:spPr/>
      <dgm:t>
        <a:bodyPr/>
        <a:lstStyle/>
        <a:p>
          <a:endParaRPr lang="en-US" sz="4000"/>
        </a:p>
      </dgm:t>
    </dgm:pt>
    <dgm:pt modelId="{E233CF9D-73F0-47DC-AAEB-C297BAC11F79}" type="sibTrans" cxnId="{8E6DF53B-3145-4A76-A97F-82CB7662F9AC}">
      <dgm:prSet/>
      <dgm:spPr/>
      <dgm:t>
        <a:bodyPr/>
        <a:lstStyle/>
        <a:p>
          <a:endParaRPr lang="en-US" sz="4000"/>
        </a:p>
      </dgm:t>
    </dgm:pt>
    <dgm:pt modelId="{29B53C52-1B90-4A02-9169-696E4AA7A324}">
      <dgm:prSet custT="1"/>
      <dgm:spPr/>
      <dgm:t>
        <a:bodyPr/>
        <a:lstStyle/>
        <a:p>
          <a:r>
            <a:rPr lang="pt-BR" sz="3200" dirty="0"/>
            <a:t>Anos 80/90</a:t>
          </a:r>
          <a:endParaRPr lang="en-US" sz="3200" dirty="0"/>
        </a:p>
      </dgm:t>
    </dgm:pt>
    <dgm:pt modelId="{FC3CF6C9-7547-4965-B59A-8189716A8019}" type="parTrans" cxnId="{9362E0E6-0A3B-46B4-9AD3-5F6450AFBA1F}">
      <dgm:prSet/>
      <dgm:spPr/>
      <dgm:t>
        <a:bodyPr/>
        <a:lstStyle/>
        <a:p>
          <a:endParaRPr lang="en-US" sz="4000"/>
        </a:p>
      </dgm:t>
    </dgm:pt>
    <dgm:pt modelId="{BF54DCA9-1806-4526-8366-318A48D604AE}" type="sibTrans" cxnId="{9362E0E6-0A3B-46B4-9AD3-5F6450AFBA1F}">
      <dgm:prSet/>
      <dgm:spPr/>
      <dgm:t>
        <a:bodyPr/>
        <a:lstStyle/>
        <a:p>
          <a:endParaRPr lang="en-US" sz="4000"/>
        </a:p>
      </dgm:t>
    </dgm:pt>
    <dgm:pt modelId="{FAD71C75-9DA7-4E56-B54A-8B3957C68A75}">
      <dgm:prSet custT="1"/>
      <dgm:spPr/>
      <dgm:t>
        <a:bodyPr/>
        <a:lstStyle/>
        <a:p>
          <a:r>
            <a:rPr lang="pt-BR" sz="2000" b="1" dirty="0">
              <a:latin typeface="Arial" pitchFamily="34" charset="0"/>
              <a:cs typeface="Arial" pitchFamily="34" charset="0"/>
            </a:rPr>
            <a:t>Problemas se agravam / novos problemas: PDP – fortemente discutidas - criticadas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4F4F305E-DCF3-4ED2-B60F-04860B8D5F04}" type="parTrans" cxnId="{D3A4E23E-8060-4B6B-9B48-DC93AD2FC99E}">
      <dgm:prSet/>
      <dgm:spPr/>
      <dgm:t>
        <a:bodyPr/>
        <a:lstStyle/>
        <a:p>
          <a:endParaRPr lang="en-US" sz="4000"/>
        </a:p>
      </dgm:t>
    </dgm:pt>
    <dgm:pt modelId="{A3C5076E-E99B-425C-B881-1B60545A25F0}" type="sibTrans" cxnId="{D3A4E23E-8060-4B6B-9B48-DC93AD2FC99E}">
      <dgm:prSet/>
      <dgm:spPr/>
      <dgm:t>
        <a:bodyPr/>
        <a:lstStyle/>
        <a:p>
          <a:endParaRPr lang="en-US" sz="4000"/>
        </a:p>
      </dgm:t>
    </dgm:pt>
    <dgm:pt modelId="{04E86F65-9595-46BE-A2E4-456858D9E4D9}">
      <dgm:prSet custT="1"/>
      <dgm:spPr/>
      <dgm:t>
        <a:bodyPr/>
        <a:lstStyle/>
        <a:p>
          <a:r>
            <a:rPr lang="pt-BR" sz="2000" b="1" dirty="0">
              <a:latin typeface="Arial" pitchFamily="34" charset="0"/>
              <a:cs typeface="Arial" pitchFamily="34" charset="0"/>
            </a:rPr>
            <a:t>Consenso de Washington: PDP abandonadas (substituídas por PDP pro mercado)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B205E812-692A-4BD7-8967-7A3386B6F99A}" type="parTrans" cxnId="{8B8CC1DD-19E3-492D-BAEC-BBD6876DF978}">
      <dgm:prSet/>
      <dgm:spPr/>
      <dgm:t>
        <a:bodyPr/>
        <a:lstStyle/>
        <a:p>
          <a:endParaRPr lang="en-US" sz="4000"/>
        </a:p>
      </dgm:t>
    </dgm:pt>
    <dgm:pt modelId="{0A02BDF8-A425-4476-9CAE-C9504B9C6F79}" type="sibTrans" cxnId="{8B8CC1DD-19E3-492D-BAEC-BBD6876DF978}">
      <dgm:prSet/>
      <dgm:spPr/>
      <dgm:t>
        <a:bodyPr/>
        <a:lstStyle/>
        <a:p>
          <a:endParaRPr lang="en-US" sz="4000"/>
        </a:p>
      </dgm:t>
    </dgm:pt>
    <dgm:pt modelId="{F4A9A975-9943-4000-808A-ECE2951A440A}">
      <dgm:prSet custT="1"/>
      <dgm:spPr/>
      <dgm:t>
        <a:bodyPr/>
        <a:lstStyle/>
        <a:p>
          <a:r>
            <a:rPr lang="pt-BR" sz="3200" dirty="0"/>
            <a:t>Anos 2000/</a:t>
          </a:r>
        </a:p>
        <a:p>
          <a:r>
            <a:rPr lang="pt-BR" sz="3200" dirty="0"/>
            <a:t>hoje</a:t>
          </a:r>
          <a:endParaRPr lang="en-US" sz="3200" dirty="0"/>
        </a:p>
      </dgm:t>
    </dgm:pt>
    <dgm:pt modelId="{2DA5787A-D14D-4300-B8B3-A2F05E76E13F}" type="parTrans" cxnId="{4920503F-FFE8-491E-AEFB-B787F7EE0419}">
      <dgm:prSet/>
      <dgm:spPr/>
      <dgm:t>
        <a:bodyPr/>
        <a:lstStyle/>
        <a:p>
          <a:endParaRPr lang="en-US" sz="4000"/>
        </a:p>
      </dgm:t>
    </dgm:pt>
    <dgm:pt modelId="{1773D45D-D529-44E2-B355-39E5571035A1}" type="sibTrans" cxnId="{4920503F-FFE8-491E-AEFB-B787F7EE0419}">
      <dgm:prSet/>
      <dgm:spPr/>
      <dgm:t>
        <a:bodyPr/>
        <a:lstStyle/>
        <a:p>
          <a:endParaRPr lang="en-US" sz="4000"/>
        </a:p>
      </dgm:t>
    </dgm:pt>
    <dgm:pt modelId="{653ED031-CCBE-4063-99B9-320BFD17FF45}">
      <dgm:prSet custT="1"/>
      <dgm:spPr/>
      <dgm:t>
        <a:bodyPr anchor="ctr"/>
        <a:lstStyle/>
        <a:p>
          <a:r>
            <a:rPr lang="pt-BR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PDP pro mercado – não efeitos positivos como esperados </a:t>
          </a:r>
          <a:endParaRPr lang="en-US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B640349-10D6-4E61-9495-8A8794FF6110}" type="parTrans" cxnId="{70BB00B8-622A-4C56-ADA0-C46C47BCABA9}">
      <dgm:prSet/>
      <dgm:spPr/>
      <dgm:t>
        <a:bodyPr/>
        <a:lstStyle/>
        <a:p>
          <a:endParaRPr lang="en-US" sz="4000"/>
        </a:p>
      </dgm:t>
    </dgm:pt>
    <dgm:pt modelId="{D2B53D20-AC81-40DB-B102-B3F3BC61722C}" type="sibTrans" cxnId="{70BB00B8-622A-4C56-ADA0-C46C47BCABA9}">
      <dgm:prSet/>
      <dgm:spPr/>
      <dgm:t>
        <a:bodyPr/>
        <a:lstStyle/>
        <a:p>
          <a:endParaRPr lang="en-US" sz="4000"/>
        </a:p>
      </dgm:t>
    </dgm:pt>
    <dgm:pt modelId="{6312961D-243A-45E7-A78A-4B968785FCF2}">
      <dgm:prSet custT="1"/>
      <dgm:spPr/>
      <dgm:t>
        <a:bodyPr anchor="ctr"/>
        <a:lstStyle/>
        <a:p>
          <a:r>
            <a:rPr lang="pt-BR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Exagero nos custos das politicas liberalizantes; politicas liberalizantes não implementadas</a:t>
          </a:r>
          <a:endParaRPr lang="en-US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9DE5799-D445-4F63-954C-CFE13ACFE0B1}" type="parTrans" cxnId="{8FCFA3E8-4D23-4D32-88FD-8DD3BCC8A2C2}">
      <dgm:prSet/>
      <dgm:spPr/>
      <dgm:t>
        <a:bodyPr/>
        <a:lstStyle/>
        <a:p>
          <a:endParaRPr lang="en-US" sz="4000"/>
        </a:p>
      </dgm:t>
    </dgm:pt>
    <dgm:pt modelId="{E38BB058-0769-453F-AB9B-B9E3E7FF7975}" type="sibTrans" cxnId="{8FCFA3E8-4D23-4D32-88FD-8DD3BCC8A2C2}">
      <dgm:prSet/>
      <dgm:spPr/>
      <dgm:t>
        <a:bodyPr/>
        <a:lstStyle/>
        <a:p>
          <a:endParaRPr lang="en-US" sz="4000"/>
        </a:p>
      </dgm:t>
    </dgm:pt>
    <dgm:pt modelId="{E852DB27-D52F-4AB0-8DFF-DA4258936B6A}">
      <dgm:prSet custT="1"/>
      <dgm:spPr/>
      <dgm:t>
        <a:bodyPr anchor="ctr"/>
        <a:lstStyle/>
        <a:p>
          <a:r>
            <a:rPr lang="pt-BR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Reavaliação (Exagero na visão negativa) das politicas anteriores ?</a:t>
          </a:r>
          <a:endParaRPr lang="en-US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D97CACC-B278-480A-A996-902B33FC3CB2}" type="parTrans" cxnId="{30E84CC6-49B2-4388-9389-73CE1E340BEC}">
      <dgm:prSet/>
      <dgm:spPr/>
      <dgm:t>
        <a:bodyPr/>
        <a:lstStyle/>
        <a:p>
          <a:endParaRPr lang="en-US" sz="4000"/>
        </a:p>
      </dgm:t>
    </dgm:pt>
    <dgm:pt modelId="{489FE6D5-0749-4A97-A1CE-0B8E04EA9824}" type="sibTrans" cxnId="{30E84CC6-49B2-4388-9389-73CE1E340BEC}">
      <dgm:prSet/>
      <dgm:spPr/>
      <dgm:t>
        <a:bodyPr/>
        <a:lstStyle/>
        <a:p>
          <a:endParaRPr lang="en-US" sz="4000"/>
        </a:p>
      </dgm:t>
    </dgm:pt>
    <dgm:pt modelId="{63606351-0548-468E-A273-B9AABFBCD140}">
      <dgm:prSet custT="1"/>
      <dgm:spPr/>
      <dgm:t>
        <a:bodyPr anchor="ctr"/>
        <a:lstStyle/>
        <a:p>
          <a:r>
            <a:rPr lang="pt-BR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Em direção de uma revalidação de PDP mas cuidados </a:t>
          </a:r>
          <a:endParaRPr lang="en-US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172A7F5-C40A-47DD-987A-BE723AB50C03}" type="parTrans" cxnId="{912E21C2-65AB-493C-8863-1077A2C2354B}">
      <dgm:prSet/>
      <dgm:spPr/>
      <dgm:t>
        <a:bodyPr/>
        <a:lstStyle/>
        <a:p>
          <a:endParaRPr lang="en-US" sz="4000"/>
        </a:p>
      </dgm:t>
    </dgm:pt>
    <dgm:pt modelId="{D0D2E6D6-3CFE-4B15-8416-A4872D315104}" type="sibTrans" cxnId="{912E21C2-65AB-493C-8863-1077A2C2354B}">
      <dgm:prSet/>
      <dgm:spPr/>
      <dgm:t>
        <a:bodyPr/>
        <a:lstStyle/>
        <a:p>
          <a:endParaRPr lang="en-US" sz="4000"/>
        </a:p>
      </dgm:t>
    </dgm:pt>
    <dgm:pt modelId="{0C135F26-5712-452E-AF90-B76C5B1EDB95}" type="pres">
      <dgm:prSet presAssocID="{88464C27-109D-4821-953F-0CBD3C0EB1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D3F4C8-CDAE-4661-A418-3716452DDB10}" type="pres">
      <dgm:prSet presAssocID="{2CF87301-37FC-4C70-A455-0827C95049C1}" presName="linNode" presStyleCnt="0"/>
      <dgm:spPr/>
    </dgm:pt>
    <dgm:pt modelId="{CDD5ECFD-3531-4E50-9B3A-A2AE77CC4FE3}" type="pres">
      <dgm:prSet presAssocID="{2CF87301-37FC-4C70-A455-0827C95049C1}" presName="parentText" presStyleLbl="solidFgAcc1" presStyleIdx="0" presStyleCnt="3">
        <dgm:presLayoutVars>
          <dgm:chMax val="1"/>
          <dgm:bulletEnabled/>
        </dgm:presLayoutVars>
      </dgm:prSet>
      <dgm:spPr/>
      <dgm:t>
        <a:bodyPr/>
        <a:lstStyle/>
        <a:p>
          <a:endParaRPr lang="pt-BR"/>
        </a:p>
      </dgm:t>
    </dgm:pt>
    <dgm:pt modelId="{56B8B5B9-C476-4A81-821A-A58470ACF7C7}" type="pres">
      <dgm:prSet presAssocID="{2CF87301-37FC-4C70-A455-0827C95049C1}" presName="descendantText" presStyleLbl="alignNode1" presStyleIdx="0" presStyleCnt="3">
        <dgm:presLayoutVars>
          <dgm:bulletEnabled/>
        </dgm:presLayoutVars>
      </dgm:prSet>
      <dgm:spPr/>
      <dgm:t>
        <a:bodyPr/>
        <a:lstStyle/>
        <a:p>
          <a:endParaRPr lang="pt-BR"/>
        </a:p>
      </dgm:t>
    </dgm:pt>
    <dgm:pt modelId="{E1BE6075-8436-42D5-BE82-0CF3AFFA1BE0}" type="pres">
      <dgm:prSet presAssocID="{2476BCF0-0D6E-4E44-8428-CF22308361FF}" presName="sp" presStyleCnt="0"/>
      <dgm:spPr/>
    </dgm:pt>
    <dgm:pt modelId="{A5A2CE81-5025-4262-AAA0-A32ECC2E27A2}" type="pres">
      <dgm:prSet presAssocID="{29B53C52-1B90-4A02-9169-696E4AA7A324}" presName="linNode" presStyleCnt="0"/>
      <dgm:spPr/>
    </dgm:pt>
    <dgm:pt modelId="{C9225921-BC03-4C5E-AAC6-338918B5796E}" type="pres">
      <dgm:prSet presAssocID="{29B53C52-1B90-4A02-9169-696E4AA7A324}" presName="parentText" presStyleLbl="solidFgAcc1" presStyleIdx="1" presStyleCnt="3">
        <dgm:presLayoutVars>
          <dgm:chMax val="1"/>
          <dgm:bulletEnabled/>
        </dgm:presLayoutVars>
      </dgm:prSet>
      <dgm:spPr/>
      <dgm:t>
        <a:bodyPr/>
        <a:lstStyle/>
        <a:p>
          <a:endParaRPr lang="pt-BR"/>
        </a:p>
      </dgm:t>
    </dgm:pt>
    <dgm:pt modelId="{F314C149-34C4-47BD-B563-200AB8F13B02}" type="pres">
      <dgm:prSet presAssocID="{29B53C52-1B90-4A02-9169-696E4AA7A324}" presName="descendantText" presStyleLbl="alignNode1" presStyleIdx="1" presStyleCnt="3">
        <dgm:presLayoutVars>
          <dgm:bulletEnabled/>
        </dgm:presLayoutVars>
      </dgm:prSet>
      <dgm:spPr/>
      <dgm:t>
        <a:bodyPr/>
        <a:lstStyle/>
        <a:p>
          <a:endParaRPr lang="pt-BR"/>
        </a:p>
      </dgm:t>
    </dgm:pt>
    <dgm:pt modelId="{3CC004EC-BF6F-45F5-96AC-5D48FA45A246}" type="pres">
      <dgm:prSet presAssocID="{BF54DCA9-1806-4526-8366-318A48D604AE}" presName="sp" presStyleCnt="0"/>
      <dgm:spPr/>
    </dgm:pt>
    <dgm:pt modelId="{921EEFEE-71E0-4DEB-889C-CABF4737F287}" type="pres">
      <dgm:prSet presAssocID="{F4A9A975-9943-4000-808A-ECE2951A440A}" presName="linNode" presStyleCnt="0"/>
      <dgm:spPr/>
    </dgm:pt>
    <dgm:pt modelId="{BDEB6A19-5992-4D79-B329-2B5B0436471E}" type="pres">
      <dgm:prSet presAssocID="{F4A9A975-9943-4000-808A-ECE2951A440A}" presName="parentText" presStyleLbl="solidFgAcc1" presStyleIdx="2" presStyleCnt="3">
        <dgm:presLayoutVars>
          <dgm:chMax val="1"/>
          <dgm:bulletEnabled/>
        </dgm:presLayoutVars>
      </dgm:prSet>
      <dgm:spPr/>
      <dgm:t>
        <a:bodyPr/>
        <a:lstStyle/>
        <a:p>
          <a:endParaRPr lang="pt-BR"/>
        </a:p>
      </dgm:t>
    </dgm:pt>
    <dgm:pt modelId="{0CC5D6E3-0C31-4E4E-8326-D30CE71BB234}" type="pres">
      <dgm:prSet presAssocID="{F4A9A975-9943-4000-808A-ECE2951A440A}" presName="descendantText" presStyleLbl="alignNode1" presStyleIdx="2" presStyleCnt="3">
        <dgm:presLayoutVars>
          <dgm:bulletEnabled/>
        </dgm:presLayoutVars>
      </dgm:prSet>
      <dgm:spPr/>
      <dgm:t>
        <a:bodyPr/>
        <a:lstStyle/>
        <a:p>
          <a:endParaRPr lang="pt-BR"/>
        </a:p>
      </dgm:t>
    </dgm:pt>
  </dgm:ptLst>
  <dgm:cxnLst>
    <dgm:cxn modelId="{34B0367D-3602-4899-B1D5-223745DE6CD8}" srcId="{2CF87301-37FC-4C70-A455-0827C95049C1}" destId="{A9C4524B-0569-4D20-AD0E-280070FF82CB}" srcOrd="1" destOrd="0" parTransId="{599B9113-65E7-492C-97E9-238E2B7A97AD}" sibTransId="{05775D31-2935-4CB8-88D1-F2612D853D20}"/>
    <dgm:cxn modelId="{4920503F-FFE8-491E-AEFB-B787F7EE0419}" srcId="{88464C27-109D-4821-953F-0CBD3C0EB19E}" destId="{F4A9A975-9943-4000-808A-ECE2951A440A}" srcOrd="2" destOrd="0" parTransId="{2DA5787A-D14D-4300-B8B3-A2F05E76E13F}" sibTransId="{1773D45D-D529-44E2-B355-39E5571035A1}"/>
    <dgm:cxn modelId="{861B411B-3559-4AB7-946F-9CC76E31DFBA}" type="presOf" srcId="{88464C27-109D-4821-953F-0CBD3C0EB19E}" destId="{0C135F26-5712-452E-AF90-B76C5B1EDB95}" srcOrd="0" destOrd="0" presId="urn:microsoft.com/office/officeart/2016/7/layout/VerticalHollowActionList"/>
    <dgm:cxn modelId="{1A61F8C6-81CA-4686-9621-5694D6063A91}" type="presOf" srcId="{F4A9A975-9943-4000-808A-ECE2951A440A}" destId="{BDEB6A19-5992-4D79-B329-2B5B0436471E}" srcOrd="0" destOrd="0" presId="urn:microsoft.com/office/officeart/2016/7/layout/VerticalHollowActionList"/>
    <dgm:cxn modelId="{94F46956-6D81-4AF4-A044-1B2C9A9FF3A9}" type="presOf" srcId="{63606351-0548-468E-A273-B9AABFBCD140}" destId="{0CC5D6E3-0C31-4E4E-8326-D30CE71BB234}" srcOrd="0" destOrd="3" presId="urn:microsoft.com/office/officeart/2016/7/layout/VerticalHollowActionList"/>
    <dgm:cxn modelId="{912E21C2-65AB-493C-8863-1077A2C2354B}" srcId="{653ED031-CCBE-4063-99B9-320BFD17FF45}" destId="{63606351-0548-468E-A273-B9AABFBCD140}" srcOrd="2" destOrd="0" parTransId="{1172A7F5-C40A-47DD-987A-BE723AB50C03}" sibTransId="{D0D2E6D6-3CFE-4B15-8416-A4872D315104}"/>
    <dgm:cxn modelId="{FEB19AB6-7053-408B-9342-456DA389DDD1}" type="presOf" srcId="{A9C4524B-0569-4D20-AD0E-280070FF82CB}" destId="{56B8B5B9-C476-4A81-821A-A58470ACF7C7}" srcOrd="0" destOrd="1" presId="urn:microsoft.com/office/officeart/2016/7/layout/VerticalHollowActionList"/>
    <dgm:cxn modelId="{BC464F95-13D7-486F-965F-549B8D3EB541}" type="presOf" srcId="{FAD71C75-9DA7-4E56-B54A-8B3957C68A75}" destId="{F314C149-34C4-47BD-B563-200AB8F13B02}" srcOrd="0" destOrd="0" presId="urn:microsoft.com/office/officeart/2016/7/layout/VerticalHollowActionList"/>
    <dgm:cxn modelId="{8B8CC1DD-19E3-492D-BAEC-BBD6876DF978}" srcId="{29B53C52-1B90-4A02-9169-696E4AA7A324}" destId="{04E86F65-9595-46BE-A2E4-456858D9E4D9}" srcOrd="1" destOrd="0" parTransId="{B205E812-692A-4BD7-8967-7A3386B6F99A}" sibTransId="{0A02BDF8-A425-4476-9CAE-C9504B9C6F79}"/>
    <dgm:cxn modelId="{515CCF17-7823-4B98-B6D6-AF1DB94203D3}" type="presOf" srcId="{6312961D-243A-45E7-A78A-4B968785FCF2}" destId="{0CC5D6E3-0C31-4E4E-8326-D30CE71BB234}" srcOrd="0" destOrd="1" presId="urn:microsoft.com/office/officeart/2016/7/layout/VerticalHollowActionList"/>
    <dgm:cxn modelId="{88A2F7B4-3173-44B3-BA02-E8FDDA565527}" srcId="{2CF87301-37FC-4C70-A455-0827C95049C1}" destId="{54EEAA0A-C25A-41D1-89DC-BE3AFA513497}" srcOrd="0" destOrd="0" parTransId="{0550D2B5-EFB1-46A1-B464-07618581A6EF}" sibTransId="{B42A488B-486B-4823-BC2C-8EB77E7656CB}"/>
    <dgm:cxn modelId="{8FCFA3E8-4D23-4D32-88FD-8DD3BCC8A2C2}" srcId="{653ED031-CCBE-4063-99B9-320BFD17FF45}" destId="{6312961D-243A-45E7-A78A-4B968785FCF2}" srcOrd="0" destOrd="0" parTransId="{69DE5799-D445-4F63-954C-CFE13ACFE0B1}" sibTransId="{E38BB058-0769-453F-AB9B-B9E3E7FF7975}"/>
    <dgm:cxn modelId="{9ABEDECF-F9D9-4EBF-AD66-3A0F8F616747}" type="presOf" srcId="{653ED031-CCBE-4063-99B9-320BFD17FF45}" destId="{0CC5D6E3-0C31-4E4E-8326-D30CE71BB234}" srcOrd="0" destOrd="0" presId="urn:microsoft.com/office/officeart/2016/7/layout/VerticalHollowActionList"/>
    <dgm:cxn modelId="{C0C3580B-8590-47ED-926A-FAF3634040CE}" type="presOf" srcId="{2CF87301-37FC-4C70-A455-0827C95049C1}" destId="{CDD5ECFD-3531-4E50-9B3A-A2AE77CC4FE3}" srcOrd="0" destOrd="0" presId="urn:microsoft.com/office/officeart/2016/7/layout/VerticalHollowActionList"/>
    <dgm:cxn modelId="{3E6657F4-7A87-475A-AFBD-A598F8222DCB}" type="presOf" srcId="{04E86F65-9595-46BE-A2E4-456858D9E4D9}" destId="{F314C149-34C4-47BD-B563-200AB8F13B02}" srcOrd="0" destOrd="1" presId="urn:microsoft.com/office/officeart/2016/7/layout/VerticalHollowActionList"/>
    <dgm:cxn modelId="{F84D811A-3B08-4182-BEDB-98DF1A965C0F}" srcId="{88464C27-109D-4821-953F-0CBD3C0EB19E}" destId="{2CF87301-37FC-4C70-A455-0827C95049C1}" srcOrd="0" destOrd="0" parTransId="{01F9F59A-4517-4B4C-8D83-BCF666726101}" sibTransId="{2476BCF0-0D6E-4E44-8428-CF22308361FF}"/>
    <dgm:cxn modelId="{8E6DF53B-3145-4A76-A97F-82CB7662F9AC}" srcId="{2CF87301-37FC-4C70-A455-0827C95049C1}" destId="{15A32655-9AB3-4DBD-99C4-C356E99C9BA5}" srcOrd="2" destOrd="0" parTransId="{3599DDAE-A57F-4A65-8C37-45577A86A7D0}" sibTransId="{E233CF9D-73F0-47DC-AAEB-C297BAC11F79}"/>
    <dgm:cxn modelId="{9362E0E6-0A3B-46B4-9AD3-5F6450AFBA1F}" srcId="{88464C27-109D-4821-953F-0CBD3C0EB19E}" destId="{29B53C52-1B90-4A02-9169-696E4AA7A324}" srcOrd="1" destOrd="0" parTransId="{FC3CF6C9-7547-4965-B59A-8189716A8019}" sibTransId="{BF54DCA9-1806-4526-8366-318A48D604AE}"/>
    <dgm:cxn modelId="{30E84CC6-49B2-4388-9389-73CE1E340BEC}" srcId="{653ED031-CCBE-4063-99B9-320BFD17FF45}" destId="{E852DB27-D52F-4AB0-8DFF-DA4258936B6A}" srcOrd="1" destOrd="0" parTransId="{8D97CACC-B278-480A-A996-902B33FC3CB2}" sibTransId="{489FE6D5-0749-4A97-A1CE-0B8E04EA9824}"/>
    <dgm:cxn modelId="{95BAAFBC-DA01-4247-B40C-C106AEB233C9}" type="presOf" srcId="{29B53C52-1B90-4A02-9169-696E4AA7A324}" destId="{C9225921-BC03-4C5E-AAC6-338918B5796E}" srcOrd="0" destOrd="0" presId="urn:microsoft.com/office/officeart/2016/7/layout/VerticalHollowActionList"/>
    <dgm:cxn modelId="{70BB00B8-622A-4C56-ADA0-C46C47BCABA9}" srcId="{F4A9A975-9943-4000-808A-ECE2951A440A}" destId="{653ED031-CCBE-4063-99B9-320BFD17FF45}" srcOrd="0" destOrd="0" parTransId="{AB640349-10D6-4E61-9495-8A8794FF6110}" sibTransId="{D2B53D20-AC81-40DB-B102-B3F3BC61722C}"/>
    <dgm:cxn modelId="{DF40CD53-E94A-42B6-9E4D-05C2443F41BF}" type="presOf" srcId="{54EEAA0A-C25A-41D1-89DC-BE3AFA513497}" destId="{56B8B5B9-C476-4A81-821A-A58470ACF7C7}" srcOrd="0" destOrd="0" presId="urn:microsoft.com/office/officeart/2016/7/layout/VerticalHollowActionList"/>
    <dgm:cxn modelId="{B04A994F-C43C-418A-B63E-2BF53B05AE66}" type="presOf" srcId="{E852DB27-D52F-4AB0-8DFF-DA4258936B6A}" destId="{0CC5D6E3-0C31-4E4E-8326-D30CE71BB234}" srcOrd="0" destOrd="2" presId="urn:microsoft.com/office/officeart/2016/7/layout/VerticalHollowActionList"/>
    <dgm:cxn modelId="{61C3414E-4287-4672-B958-0EA711292B81}" type="presOf" srcId="{15A32655-9AB3-4DBD-99C4-C356E99C9BA5}" destId="{56B8B5B9-C476-4A81-821A-A58470ACF7C7}" srcOrd="0" destOrd="2" presId="urn:microsoft.com/office/officeart/2016/7/layout/VerticalHollowActionList"/>
    <dgm:cxn modelId="{D3A4E23E-8060-4B6B-9B48-DC93AD2FC99E}" srcId="{29B53C52-1B90-4A02-9169-696E4AA7A324}" destId="{FAD71C75-9DA7-4E56-B54A-8B3957C68A75}" srcOrd="0" destOrd="0" parTransId="{4F4F305E-DCF3-4ED2-B60F-04860B8D5F04}" sibTransId="{A3C5076E-E99B-425C-B881-1B60545A25F0}"/>
    <dgm:cxn modelId="{C8D86E12-BDC8-4A16-AF96-3F77B3CDD0C9}" type="presParOf" srcId="{0C135F26-5712-452E-AF90-B76C5B1EDB95}" destId="{CAD3F4C8-CDAE-4661-A418-3716452DDB10}" srcOrd="0" destOrd="0" presId="urn:microsoft.com/office/officeart/2016/7/layout/VerticalHollowActionList"/>
    <dgm:cxn modelId="{122F1507-7C9B-48FA-A2AF-1FB58CBA0FA7}" type="presParOf" srcId="{CAD3F4C8-CDAE-4661-A418-3716452DDB10}" destId="{CDD5ECFD-3531-4E50-9B3A-A2AE77CC4FE3}" srcOrd="0" destOrd="0" presId="urn:microsoft.com/office/officeart/2016/7/layout/VerticalHollowActionList"/>
    <dgm:cxn modelId="{05C67C69-F0AC-439E-B758-34C60947FCF7}" type="presParOf" srcId="{CAD3F4C8-CDAE-4661-A418-3716452DDB10}" destId="{56B8B5B9-C476-4A81-821A-A58470ACF7C7}" srcOrd="1" destOrd="0" presId="urn:microsoft.com/office/officeart/2016/7/layout/VerticalHollowActionList"/>
    <dgm:cxn modelId="{509B0C0A-CE09-41D4-BCD5-6E65EBC7497C}" type="presParOf" srcId="{0C135F26-5712-452E-AF90-B76C5B1EDB95}" destId="{E1BE6075-8436-42D5-BE82-0CF3AFFA1BE0}" srcOrd="1" destOrd="0" presId="urn:microsoft.com/office/officeart/2016/7/layout/VerticalHollowActionList"/>
    <dgm:cxn modelId="{B79A3424-C7C8-45D4-AC84-B70CFDC3ECF9}" type="presParOf" srcId="{0C135F26-5712-452E-AF90-B76C5B1EDB95}" destId="{A5A2CE81-5025-4262-AAA0-A32ECC2E27A2}" srcOrd="2" destOrd="0" presId="urn:microsoft.com/office/officeart/2016/7/layout/VerticalHollowActionList"/>
    <dgm:cxn modelId="{9A1F2C99-3F05-4FBE-892B-002D0E9C5A7D}" type="presParOf" srcId="{A5A2CE81-5025-4262-AAA0-A32ECC2E27A2}" destId="{C9225921-BC03-4C5E-AAC6-338918B5796E}" srcOrd="0" destOrd="0" presId="urn:microsoft.com/office/officeart/2016/7/layout/VerticalHollowActionList"/>
    <dgm:cxn modelId="{CEE0BF91-4954-45C7-8E78-FBA388E4F645}" type="presParOf" srcId="{A5A2CE81-5025-4262-AAA0-A32ECC2E27A2}" destId="{F314C149-34C4-47BD-B563-200AB8F13B02}" srcOrd="1" destOrd="0" presId="urn:microsoft.com/office/officeart/2016/7/layout/VerticalHollowActionList"/>
    <dgm:cxn modelId="{4CD6BD00-9976-4DA4-8680-2BE3C997CC1E}" type="presParOf" srcId="{0C135F26-5712-452E-AF90-B76C5B1EDB95}" destId="{3CC004EC-BF6F-45F5-96AC-5D48FA45A246}" srcOrd="3" destOrd="0" presId="urn:microsoft.com/office/officeart/2016/7/layout/VerticalHollowActionList"/>
    <dgm:cxn modelId="{C6A5883F-99D8-4B5B-9CE6-E1112ACBC81F}" type="presParOf" srcId="{0C135F26-5712-452E-AF90-B76C5B1EDB95}" destId="{921EEFEE-71E0-4DEB-889C-CABF4737F287}" srcOrd="4" destOrd="0" presId="urn:microsoft.com/office/officeart/2016/7/layout/VerticalHollowActionList"/>
    <dgm:cxn modelId="{88B620FF-F886-4AEC-85E9-28B03AD7FF3C}" type="presParOf" srcId="{921EEFEE-71E0-4DEB-889C-CABF4737F287}" destId="{BDEB6A19-5992-4D79-B329-2B5B0436471E}" srcOrd="0" destOrd="0" presId="urn:microsoft.com/office/officeart/2016/7/layout/VerticalHollowActionList"/>
    <dgm:cxn modelId="{17A9E1CE-D940-40B8-8EDD-D367F77980E1}" type="presParOf" srcId="{921EEFEE-71E0-4DEB-889C-CABF4737F287}" destId="{0CC5D6E3-0C31-4E4E-8326-D30CE71BB234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8B5B9-C476-4A81-821A-A58470ACF7C7}">
      <dsp:nvSpPr>
        <dsp:cNvPr id="0" name=""/>
        <dsp:cNvSpPr/>
      </dsp:nvSpPr>
      <dsp:spPr>
        <a:xfrm>
          <a:off x="1673252" y="1818"/>
          <a:ext cx="6693010" cy="1863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63" tIns="473443" rIns="129863" bIns="47344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Arial" pitchFamily="34" charset="0"/>
              <a:cs typeface="Arial" pitchFamily="34" charset="0"/>
            </a:rPr>
            <a:t>Problemas passaram a afetar estas estratégias 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Arial" pitchFamily="34" charset="0"/>
              <a:cs typeface="Arial" pitchFamily="34" charset="0"/>
            </a:rPr>
            <a:t>PDP – começam a ser discutidas 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Arial" pitchFamily="34" charset="0"/>
              <a:cs typeface="Arial" pitchFamily="34" charset="0"/>
            </a:rPr>
            <a:t>Decisões sobre manutenção ou não das estratégias 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1673252" y="1818"/>
        <a:ext cx="6693010" cy="1863947"/>
      </dsp:txXfrm>
    </dsp:sp>
    <dsp:sp modelId="{CDD5ECFD-3531-4E50-9B3A-A2AE77CC4FE3}">
      <dsp:nvSpPr>
        <dsp:cNvPr id="0" name=""/>
        <dsp:cNvSpPr/>
      </dsp:nvSpPr>
      <dsp:spPr>
        <a:xfrm>
          <a:off x="0" y="1818"/>
          <a:ext cx="1673252" cy="1863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43" tIns="184117" rIns="88543" bIns="184117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Anos 60</a:t>
          </a:r>
          <a:endParaRPr lang="en-US" sz="3200" kern="1200" dirty="0"/>
        </a:p>
      </dsp:txBody>
      <dsp:txXfrm>
        <a:off x="0" y="1818"/>
        <a:ext cx="1673252" cy="1863947"/>
      </dsp:txXfrm>
    </dsp:sp>
    <dsp:sp modelId="{F314C149-34C4-47BD-B563-200AB8F13B02}">
      <dsp:nvSpPr>
        <dsp:cNvPr id="0" name=""/>
        <dsp:cNvSpPr/>
      </dsp:nvSpPr>
      <dsp:spPr>
        <a:xfrm>
          <a:off x="1673252" y="1977603"/>
          <a:ext cx="6693010" cy="1863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63" tIns="473443" rIns="129863" bIns="47344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Arial" pitchFamily="34" charset="0"/>
              <a:cs typeface="Arial" pitchFamily="34" charset="0"/>
            </a:rPr>
            <a:t>Problemas se agravam / novos problemas: PDP – fortemente discutidas - criticadas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Arial" pitchFamily="34" charset="0"/>
              <a:cs typeface="Arial" pitchFamily="34" charset="0"/>
            </a:rPr>
            <a:t>Consenso de Washington: PDP abandonadas (substituídas por PDP pro mercado)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1673252" y="1977603"/>
        <a:ext cx="6693010" cy="1863947"/>
      </dsp:txXfrm>
    </dsp:sp>
    <dsp:sp modelId="{C9225921-BC03-4C5E-AAC6-338918B5796E}">
      <dsp:nvSpPr>
        <dsp:cNvPr id="0" name=""/>
        <dsp:cNvSpPr/>
      </dsp:nvSpPr>
      <dsp:spPr>
        <a:xfrm>
          <a:off x="0" y="1977603"/>
          <a:ext cx="1673252" cy="1863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43" tIns="184117" rIns="88543" bIns="184117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Anos 80/90</a:t>
          </a:r>
          <a:endParaRPr lang="en-US" sz="3200" kern="1200" dirty="0"/>
        </a:p>
      </dsp:txBody>
      <dsp:txXfrm>
        <a:off x="0" y="1977603"/>
        <a:ext cx="1673252" cy="1863947"/>
      </dsp:txXfrm>
    </dsp:sp>
    <dsp:sp modelId="{0CC5D6E3-0C31-4E4E-8326-D30CE71BB234}">
      <dsp:nvSpPr>
        <dsp:cNvPr id="0" name=""/>
        <dsp:cNvSpPr/>
      </dsp:nvSpPr>
      <dsp:spPr>
        <a:xfrm>
          <a:off x="1673252" y="3953387"/>
          <a:ext cx="6693010" cy="1863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63" tIns="473443" rIns="129863" bIns="47344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PDP pro mercado – não efeitos positivos como esperados </a:t>
          </a:r>
          <a:endParaRPr lang="en-US" sz="1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Exagero nos custos das politicas liberalizantes; politicas liberalizantes não implementadas</a:t>
          </a:r>
          <a:endParaRPr lang="en-US" sz="1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Reavaliação (Exagero na visão negativa) das politicas anteriores ?</a:t>
          </a:r>
          <a:endParaRPr lang="en-US" sz="1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Em direção de uma revalidação de PDP mas cuidados </a:t>
          </a:r>
          <a:endParaRPr lang="en-US" sz="1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673252" y="3953387"/>
        <a:ext cx="6693010" cy="1863947"/>
      </dsp:txXfrm>
    </dsp:sp>
    <dsp:sp modelId="{BDEB6A19-5992-4D79-B329-2B5B0436471E}">
      <dsp:nvSpPr>
        <dsp:cNvPr id="0" name=""/>
        <dsp:cNvSpPr/>
      </dsp:nvSpPr>
      <dsp:spPr>
        <a:xfrm>
          <a:off x="0" y="3953387"/>
          <a:ext cx="1673252" cy="1863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43" tIns="184117" rIns="88543" bIns="184117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Anos 2000/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hoje</a:t>
          </a:r>
          <a:endParaRPr lang="en-US" sz="3200" kern="1200" dirty="0"/>
        </a:p>
      </dsp:txBody>
      <dsp:txXfrm>
        <a:off x="0" y="3953387"/>
        <a:ext cx="1673252" cy="1863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BBFBB-5497-4A2F-9842-E9DE291FCB11}" type="datetimeFigureOut">
              <a:rPr lang="pt-BR" smtClean="0"/>
              <a:pPr/>
              <a:t>22/05/2023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8BA7-B5D9-436A-B386-9026624DDF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8BA7-B5D9-436A-B386-9026624DDF41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FCBAC8-036A-4EE7-98B3-B49E657B6471}" type="slidenum">
              <a:rPr lang="pt-BR" altLang="pt-BR" smtClean="0">
                <a:latin typeface="Calibri" panose="020F0502020204030204" pitchFamily="34" charset="0"/>
              </a:rPr>
              <a:pPr/>
              <a:t>41</a:t>
            </a:fld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07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209A-E1EB-488E-A5EB-AF28DF5D0FC4}" type="datetime1">
              <a:rPr lang="pt-BR" smtClean="0"/>
              <a:pPr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35623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209A-E1EB-488E-A5EB-AF28DF5D0FC4}" type="datetime1">
              <a:rPr lang="pt-BR" smtClean="0"/>
              <a:pPr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9131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209A-E1EB-488E-A5EB-AF28DF5D0FC4}" type="datetime1">
              <a:rPr lang="pt-BR" smtClean="0"/>
              <a:pPr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025706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209A-E1EB-488E-A5EB-AF28DF5D0FC4}" type="datetime1">
              <a:rPr lang="pt-BR" smtClean="0"/>
              <a:pPr/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38015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209A-E1EB-488E-A5EB-AF28DF5D0FC4}" type="datetime1">
              <a:rPr lang="pt-BR" smtClean="0"/>
              <a:pPr/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040373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209A-E1EB-488E-A5EB-AF28DF5D0FC4}" type="datetime1">
              <a:rPr lang="pt-BR" smtClean="0"/>
              <a:pPr/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17932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209A-E1EB-488E-A5EB-AF28DF5D0FC4}" type="datetime1">
              <a:rPr lang="pt-BR" smtClean="0"/>
              <a:pPr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0989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209A-E1EB-488E-A5EB-AF28DF5D0FC4}" type="datetime1">
              <a:rPr lang="pt-BR" smtClean="0"/>
              <a:pPr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52558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209A-E1EB-488E-A5EB-AF28DF5D0FC4}" type="datetime1">
              <a:rPr lang="pt-BR" smtClean="0"/>
              <a:pPr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53282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545F-B730-4E86-B829-2A0A29DCBC4F}" type="datetime1">
              <a:rPr lang="pt-BR" smtClean="0"/>
              <a:pPr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98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0A53-2237-4F26-A082-2A5F37AEB0DB}" type="datetime1">
              <a:rPr lang="pt-BR" smtClean="0"/>
              <a:pPr/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22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7897-1844-45B9-8269-5A22AB1C042B}" type="datetime1">
              <a:rPr lang="pt-BR" smtClean="0"/>
              <a:pPr/>
              <a:t>22/05/2023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209A-E1EB-488E-A5EB-AF28DF5D0FC4}" type="datetime1">
              <a:rPr lang="pt-BR" smtClean="0"/>
              <a:pPr/>
              <a:t>22/05/2023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63232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209A-E1EB-488E-A5EB-AF28DF5D0FC4}" type="datetime1">
              <a:rPr lang="pt-BR" smtClean="0"/>
              <a:pPr/>
              <a:t>22/05/2023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15253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5AE7-7AAC-4548-8D0E-0165E6355283}" type="datetime1">
              <a:rPr lang="pt-BR" smtClean="0"/>
              <a:pPr/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14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D3D6-1F5F-49C3-A2FB-28DBE3D33878}" type="datetime1">
              <a:rPr lang="pt-BR" smtClean="0"/>
              <a:pPr/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37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9209A-E1EB-488E-A5EB-AF28DF5D0FC4}" type="datetime1">
              <a:rPr lang="pt-BR" smtClean="0"/>
              <a:pPr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36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tdKekE8GBA" TargetMode="External"/><Relationship Id="rId2" Type="http://schemas.openxmlformats.org/officeDocument/2006/relationships/hyperlink" Target="https://www.youtube.com/watch?v=5dZ81HbcZz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-0QX02igSo" TargetMode="External"/><Relationship Id="rId5" Type="http://schemas.openxmlformats.org/officeDocument/2006/relationships/hyperlink" Target="https://www.youtube.com/watch?v=wTzFju0zLiM" TargetMode="External"/><Relationship Id="rId4" Type="http://schemas.openxmlformats.org/officeDocument/2006/relationships/hyperlink" Target="https://www.youtube.com/watch?v=f9Vpf21bL88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l7-c0CuND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Industrialização dirigida pelo Estado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Aula baseada no livro História Econômica da América Latina</a:t>
            </a:r>
          </a:p>
          <a:p>
            <a:r>
              <a:rPr lang="pt-BR" dirty="0" err="1"/>
              <a:t>Bértola</a:t>
            </a:r>
            <a:r>
              <a:rPr lang="pt-BR" dirty="0"/>
              <a:t> L. e </a:t>
            </a:r>
            <a:r>
              <a:rPr lang="pt-BR" dirty="0" err="1"/>
              <a:t>Ocampo</a:t>
            </a:r>
            <a:r>
              <a:rPr lang="pt-BR" dirty="0"/>
              <a:t> J A.</a:t>
            </a:r>
          </a:p>
          <a:p>
            <a:r>
              <a:rPr lang="pt-BR" dirty="0" err="1"/>
              <a:t>Cap</a:t>
            </a:r>
            <a:r>
              <a:rPr lang="pt-BR" dirty="0"/>
              <a:t> 4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395" y="0"/>
            <a:ext cx="67952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77136" cy="65403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Em síntese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52958"/>
            <a:ext cx="7467600" cy="5330968"/>
          </a:xfrm>
        </p:spPr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Eixo do pensamento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keynesiano</a:t>
            </a:r>
            <a:r>
              <a:rPr lang="pt-BR" dirty="0">
                <a:latin typeface="Arial" pitchFamily="34" charset="0"/>
                <a:cs typeface="Arial" pitchFamily="34" charset="0"/>
              </a:rPr>
              <a:t> → estabilização da demanda agregada mediante uma política fiscal e monetária ativa.</a:t>
            </a:r>
          </a:p>
          <a:p>
            <a:pPr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Na AL → administração dos choques de oferta agregada de origem externa via administração do balanço de pagamentos → papel anticíclico mais importante → economias em desenvolvimento →  fontes de perturbação macroeconômica eram predominantemente de origem externa.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Impacto da II guerra mundial </a:t>
            </a:r>
            <a:r>
              <a:rPr lang="pt-BR" dirty="0">
                <a:solidFill>
                  <a:srgbClr val="FF0000"/>
                </a:solidFill>
              </a:rPr>
              <a:t>(1939/45)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Interrupção do abastecimento de produtos nos mercados internacionais → nova queda no quantum de importações 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EUA adotam série de medidas para a AL</a:t>
            </a:r>
            <a:r>
              <a:rPr lang="pt-BR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- Acordo Interamericano para o café</a:t>
            </a:r>
          </a:p>
          <a:p>
            <a:pPr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- Criação do BID</a:t>
            </a:r>
          </a:p>
          <a:p>
            <a:pPr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- México se beneficia da proximidade</a:t>
            </a:r>
          </a:p>
          <a:p>
            <a:pPr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- Venezuela (Petróleo) e Cuba (açúcar)</a:t>
            </a:r>
          </a:p>
          <a:p>
            <a:pPr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- Preços de produtos básicos melhoram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2814" y="274638"/>
            <a:ext cx="6591986" cy="99412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Impacto da II guerra mundial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Dificuldade para importar continua a ocorrer</a:t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Crescimento modesto + Dificuldade para importar </a:t>
            </a:r>
            <a:r>
              <a:rPr lang="pt-BR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</a:t>
            </a:r>
            <a:r>
              <a:rPr lang="pt-BR" b="1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Avanço da Substituição de Importações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  <a:sym typeface="Symbol" panose="05050102010706020507" pitchFamily="18" charset="2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Renegociações de dívidas e Moratórias </a:t>
            </a:r>
            <a:r>
              <a:rPr lang="pt-BR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acesso a novos financiamentos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1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Fatos, ideias e instituições que moldaram a industrialização dirigida pelo estado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67697"/>
            <a:ext cx="8075240" cy="4841624"/>
          </a:xfrm>
        </p:spPr>
        <p:txBody>
          <a:bodyPr>
            <a:noAutofit/>
          </a:bodyPr>
          <a:lstStyle/>
          <a:p>
            <a:r>
              <a:rPr lang="pt-BR" sz="2100" b="1" dirty="0">
                <a:latin typeface="Arial" pitchFamily="34" charset="0"/>
                <a:cs typeface="Arial" pitchFamily="34" charset="0"/>
              </a:rPr>
              <a:t>Na América Latina a industrialização foi a continuação de uma estratégia que se havia imposto pela prática 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(com sucesso).</a:t>
            </a:r>
          </a:p>
          <a:p>
            <a:r>
              <a:rPr lang="pt-BR" sz="2100" dirty="0">
                <a:latin typeface="Arial" pitchFamily="34" charset="0"/>
                <a:cs typeface="Arial" pitchFamily="34" charset="0"/>
              </a:rPr>
              <a:t>Esse fato traz paradoxos:</a:t>
            </a:r>
          </a:p>
          <a:p>
            <a:r>
              <a:rPr lang="pt-BR" sz="2100" dirty="0">
                <a:latin typeface="Arial" pitchFamily="34" charset="0"/>
                <a:cs typeface="Arial" pitchFamily="34" charset="0"/>
              </a:rPr>
              <a:t>1) um Estado </a:t>
            </a:r>
            <a:r>
              <a:rPr lang="pt-BR" sz="2100" i="1" dirty="0">
                <a:latin typeface="Arial" pitchFamily="34" charset="0"/>
                <a:cs typeface="Arial" pitchFamily="34" charset="0"/>
              </a:rPr>
              <a:t>menos intervencionista</a:t>
            </a:r>
            <a:br>
              <a:rPr lang="pt-BR" sz="2100" i="1" dirty="0">
                <a:latin typeface="Arial" pitchFamily="34" charset="0"/>
                <a:cs typeface="Arial" pitchFamily="34" charset="0"/>
              </a:rPr>
            </a:br>
            <a:r>
              <a:rPr lang="pt-BR" sz="2100" dirty="0">
                <a:latin typeface="Arial" pitchFamily="34" charset="0"/>
                <a:cs typeface="Arial" pitchFamily="34" charset="0"/>
              </a:rPr>
              <a:t>do que em outras regiões do mundo em desenvolvimento (exceto Cuba);</a:t>
            </a:r>
          </a:p>
          <a:p>
            <a:r>
              <a:rPr lang="pt-BR" sz="2100" dirty="0">
                <a:latin typeface="Arial" pitchFamily="34" charset="0"/>
                <a:cs typeface="Arial" pitchFamily="34" charset="0"/>
              </a:rPr>
              <a:t>2) o processo foi estimulado, nas primeiras etapas, mais por forças objetivas do que por um forte impulso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industrializador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das elites.</a:t>
            </a:r>
          </a:p>
          <a:p>
            <a:endParaRPr lang="pt-BR" sz="2100" dirty="0">
              <a:latin typeface="Arial" pitchFamily="34" charset="0"/>
              <a:cs typeface="Arial" pitchFamily="34" charset="0"/>
            </a:endParaRPr>
          </a:p>
          <a:p>
            <a:r>
              <a:rPr lang="pt-BR" sz="2100" dirty="0">
                <a:latin typeface="Arial" pitchFamily="34" charset="0"/>
                <a:cs typeface="Arial" pitchFamily="34" charset="0"/>
              </a:rPr>
              <a:t>Exportação de produtos primários </a:t>
            </a:r>
            <a:r>
              <a:rPr lang="pt-BR" sz="21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tem papel relevante</a:t>
            </a:r>
          </a:p>
          <a:p>
            <a:r>
              <a:rPr lang="pt-BR" sz="2100" dirty="0">
                <a:latin typeface="Arial" pitchFamily="34" charset="0"/>
                <a:cs typeface="Arial" pitchFamily="34" charset="0"/>
              </a:rPr>
              <a:t>Debilidade dos interesses industriais em relação aos primário-exportadores 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 </a:t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710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Fatos, ideias e instituições que moldaram a industrialização dirigida pelo estado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7787208" cy="5544616"/>
          </a:xfrm>
        </p:spPr>
        <p:txBody>
          <a:bodyPr>
            <a:noAutofit/>
          </a:bodyPr>
          <a:lstStyle/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err="1">
                <a:latin typeface="Arial" pitchFamily="34" charset="0"/>
                <a:cs typeface="Arial" pitchFamily="34" charset="0"/>
              </a:rPr>
              <a:t>Cf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Bértola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 Ocampo o processo de substituição de importações foi menor que o impacto do crescimento da demanda interna dos países da AL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1957 a 1967 </a:t>
            </a:r>
            <a:r>
              <a:rPr lang="pt-BR" sz="20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segunda fase de substituição de importações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orientada para a produção de bens intermediários e de consumo durável e, em muito menor medida, de bens de capital 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latin typeface="Arial" pitchFamily="34" charset="0"/>
                <a:cs typeface="Arial" pitchFamily="34" charset="0"/>
              </a:rPr>
              <a:t>A substituição de importações teria certa importância em algumas indústrias em países individuais: na automobilística, que chegou tarde aos países andinos, ou ramos de bens de capital nos anos 1970 no Brasil. 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 </a:t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710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0"/>
            <a:ext cx="6023592" cy="6838406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19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4959159" cy="6336704"/>
          </a:xfrm>
          <a:prstGeom prst="rect">
            <a:avLst/>
          </a:prstGeom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04664"/>
            <a:ext cx="1001895" cy="578142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331640" y="6361983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médias simples de cada grupo ao final de cada agrupamento</a:t>
            </a:r>
          </a:p>
          <a:p>
            <a:r>
              <a:rPr lang="pt-BR" sz="1100" dirty="0"/>
              <a:t>Fonte: Desde 1950, séries históricas da CEPAL em dólares de 2000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292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/>
              <a:t>Fatos, ideias e instituições que moldaram a industrialização dirigida pelo estado</a:t>
            </a:r>
            <a:r>
              <a:rPr lang="pt-BR" sz="2400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00174"/>
            <a:ext cx="8496944" cy="5169186"/>
          </a:xfrm>
        </p:spPr>
        <p:txBody>
          <a:bodyPr>
            <a:noAutofit/>
          </a:bodyPr>
          <a:lstStyle/>
          <a:p>
            <a:r>
              <a:rPr lang="pt-BR" sz="1700" dirty="0">
                <a:latin typeface="Arial" pitchFamily="34" charset="0"/>
                <a:cs typeface="Arial" pitchFamily="34" charset="0"/>
              </a:rPr>
              <a:t>A fase de industrialização foi capaz de dinamizar mais a demanda interna dentro das restrições impostas pelo balanço de pagamentos.</a:t>
            </a:r>
          </a:p>
          <a:p>
            <a:r>
              <a:rPr lang="pt-BR" sz="1700" dirty="0">
                <a:latin typeface="Arial" pitchFamily="34" charset="0"/>
                <a:cs typeface="Arial" pitchFamily="34" charset="0"/>
              </a:rPr>
              <a:t>Conceito de “</a:t>
            </a:r>
            <a:r>
              <a:rPr lang="pt-BR" sz="1700" b="1" dirty="0">
                <a:latin typeface="Arial" pitchFamily="34" charset="0"/>
                <a:cs typeface="Arial" pitchFamily="34" charset="0"/>
              </a:rPr>
              <a:t>industrialização dirigida pelo Estado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” é mais apropriado para caracterizar a nova estratégia de desenvolvimento.</a:t>
            </a:r>
          </a:p>
          <a:p>
            <a:r>
              <a:rPr lang="pt-BR" sz="1700" dirty="0">
                <a:latin typeface="Arial" pitchFamily="34" charset="0"/>
                <a:cs typeface="Arial" pitchFamily="34" charset="0"/>
              </a:rPr>
              <a:t>O processo incluiu também grandes transformações sociais e políticas. A explosão demográfica das décadas de 1950 e 1960 foi acompanhada por um rápido processo de urbanização.</a:t>
            </a:r>
          </a:p>
          <a:p>
            <a:r>
              <a:rPr lang="pt-BR" sz="1700" dirty="0">
                <a:latin typeface="Arial" pitchFamily="34" charset="0"/>
                <a:cs typeface="Arial" pitchFamily="34" charset="0"/>
              </a:rPr>
              <a:t>No final da década de 1940 e início da de 1950, a Comissão Econômica das Nações Unidas para a América Latina (CEPAL), sob a liderança de Raúl </a:t>
            </a:r>
            <a:r>
              <a:rPr lang="pt-BR" sz="1700" dirty="0" err="1">
                <a:latin typeface="Arial" pitchFamily="34" charset="0"/>
                <a:cs typeface="Arial" pitchFamily="34" charset="0"/>
              </a:rPr>
              <a:t>Prebisch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, elaborou uma teoria da “industrialização dirigida pelo Estado” </a:t>
            </a:r>
          </a:p>
          <a:p>
            <a:endParaRPr lang="pt-BR" sz="1700" dirty="0">
              <a:latin typeface="Arial" pitchFamily="34" charset="0"/>
              <a:cs typeface="Arial" pitchFamily="34" charset="0"/>
            </a:endParaRPr>
          </a:p>
          <a:p>
            <a:r>
              <a:rPr lang="pt-BR" sz="1700" dirty="0">
                <a:latin typeface="Arial" pitchFamily="34" charset="0"/>
                <a:cs typeface="Arial" pitchFamily="34" charset="0"/>
              </a:rPr>
              <a:t>“A industrialização da América Latina foi um fato antes de ser uma política, e uma política antes de ser uma teoria” (Love, 1994) </a:t>
            </a:r>
          </a:p>
          <a:p>
            <a:pPr>
              <a:buNone/>
            </a:pPr>
            <a:r>
              <a:rPr lang="pt-BR" sz="17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700" b="1" dirty="0">
                <a:latin typeface="Arial" pitchFamily="34" charset="0"/>
                <a:cs typeface="Arial" pitchFamily="34" charset="0"/>
              </a:rPr>
            </a:br>
            <a:r>
              <a:rPr lang="pt-BR" sz="1700" b="1" dirty="0">
                <a:latin typeface="Arial" pitchFamily="34" charset="0"/>
                <a:cs typeface="Arial" pitchFamily="34" charset="0"/>
              </a:rPr>
              <a:t>informe da CEPAL de 1949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1700" dirty="0" err="1">
                <a:latin typeface="Arial" pitchFamily="34" charset="0"/>
                <a:cs typeface="Arial" pitchFamily="34" charset="0"/>
              </a:rPr>
              <a:t>Prebisch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, 1973), a solução não era isolar-se da economia internacional, mas sim </a:t>
            </a:r>
            <a:r>
              <a:rPr lang="pt-BR" sz="17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redefinir a divisão internacional do trabalho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para que os países latino-americanos pudessem beneficiar-se da mudança tecnológica que era entendida, com muita razão, como intimamente ligada à industrialização </a:t>
            </a:r>
            <a:br>
              <a:rPr lang="pt-BR" sz="1700" dirty="0">
                <a:latin typeface="Arial" pitchFamily="34" charset="0"/>
                <a:cs typeface="Arial" pitchFamily="34" charset="0"/>
              </a:rPr>
            </a:b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985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/>
              <a:t>Fatos, ideias e instituições que moldaram a industrialização dirigida pelo estado</a:t>
            </a:r>
            <a:r>
              <a:rPr lang="pt-BR" sz="2400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00174"/>
            <a:ext cx="7992888" cy="5169186"/>
          </a:xfrm>
        </p:spPr>
        <p:txBody>
          <a:bodyPr>
            <a:no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A fase de industrialização foi capaz de dinamizar mais a demanda interna dentro das restrições impostas pelo balanço de pagamentos.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Conceito de “industrialização dirigida pelo Estado” é mais apropriado para caracterizar a nova estratégia de desenvolvimento.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O processo incluiu também grandes transformações sociais e políticas. A explosão demográfica das décadas de 1950 e 1960 foi acompanhada por um rápido processo de urbanização.</a:t>
            </a:r>
          </a:p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98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 industrialização dirigida pelo Estado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7615262" cy="4902340"/>
          </a:xfrm>
        </p:spPr>
        <p:txBody>
          <a:bodyPr>
            <a:normAutofit fontScale="47500" lnSpcReduction="20000"/>
          </a:bodyPr>
          <a:lstStyle/>
          <a:p>
            <a:endParaRPr lang="pt-BR" dirty="0"/>
          </a:p>
          <a:p>
            <a:r>
              <a:rPr lang="pt-BR" sz="4200" b="1" dirty="0">
                <a:latin typeface="Arial" pitchFamily="34" charset="0"/>
                <a:cs typeface="Arial" pitchFamily="34" charset="0"/>
              </a:rPr>
              <a:t>1930, perturbações comércio mundial </a:t>
            </a:r>
            <a:r>
              <a:rPr lang="pt-BR" sz="4200" dirty="0">
                <a:latin typeface="Calibri"/>
                <a:cs typeface="Calibri"/>
              </a:rPr>
              <a:t>→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 golpe fatal nas exportações</a:t>
            </a:r>
          </a:p>
          <a:p>
            <a:r>
              <a:rPr lang="pt-BR" sz="4200" b="1" dirty="0">
                <a:latin typeface="Arial" pitchFamily="34" charset="0"/>
                <a:cs typeface="Arial" pitchFamily="34" charset="0"/>
              </a:rPr>
              <a:t>Colapso da primeira globalização</a:t>
            </a:r>
          </a:p>
          <a:p>
            <a:r>
              <a:rPr lang="pt-BR" sz="4200" dirty="0">
                <a:latin typeface="Arial" pitchFamily="34" charset="0"/>
                <a:cs typeface="Arial" pitchFamily="34" charset="0"/>
              </a:rPr>
              <a:t>Retrocesso do liberalismo</a:t>
            </a:r>
          </a:p>
          <a:p>
            <a:r>
              <a:rPr lang="pt-BR" sz="4200" b="1" dirty="0">
                <a:latin typeface="Arial" pitchFamily="34" charset="0"/>
                <a:cs typeface="Arial" pitchFamily="34" charset="0"/>
              </a:rPr>
              <a:t>Novo padrão de desenvolvimento </a:t>
            </a:r>
            <a:r>
              <a:rPr lang="pt-BR" sz="4200" dirty="0">
                <a:cs typeface="Calibri"/>
              </a:rPr>
              <a:t>→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 Industrialização dirigida pelo Estado</a:t>
            </a:r>
          </a:p>
          <a:p>
            <a:r>
              <a:rPr lang="pt-BR" sz="4200" u="sng" dirty="0">
                <a:latin typeface="Arial" pitchFamily="34" charset="0"/>
                <a:cs typeface="Arial" pitchFamily="34" charset="0"/>
              </a:rPr>
              <a:t>Segunda globalização, somente a partir de 1960</a:t>
            </a:r>
          </a:p>
          <a:p>
            <a:r>
              <a:rPr lang="pt-BR" sz="4200" dirty="0">
                <a:latin typeface="Arial" pitchFamily="34" charset="0"/>
                <a:cs typeface="Arial" pitchFamily="34" charset="0"/>
              </a:rPr>
              <a:t>Duas fases distintas </a:t>
            </a:r>
          </a:p>
          <a:p>
            <a:r>
              <a:rPr lang="pt-BR" sz="4200" dirty="0">
                <a:cs typeface="Calibri"/>
              </a:rPr>
              <a:t>→ 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200" b="1" dirty="0">
                <a:latin typeface="Arial" pitchFamily="34" charset="0"/>
                <a:cs typeface="Arial" pitchFamily="34" charset="0"/>
              </a:rPr>
              <a:t>1ª - Grande Depressão e a II Guerra Mundial </a:t>
            </a:r>
            <a:r>
              <a:rPr lang="pt-BR" sz="4200" dirty="0">
                <a:cs typeface="Calibri"/>
              </a:rPr>
              <a:t>→ 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 fase de grande retração;</a:t>
            </a:r>
          </a:p>
          <a:p>
            <a:r>
              <a:rPr lang="pt-BR" sz="4200" dirty="0">
                <a:cs typeface="Calibri"/>
              </a:rPr>
              <a:t>→ 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200" b="1" dirty="0">
                <a:latin typeface="Arial" pitchFamily="34" charset="0"/>
                <a:cs typeface="Arial" pitchFamily="34" charset="0"/>
              </a:rPr>
              <a:t>2ª  - Final da Guerra e 1980 </a:t>
            </a:r>
            <a:r>
              <a:rPr lang="pt-BR" sz="4200" dirty="0">
                <a:cs typeface="Calibri"/>
              </a:rPr>
              <a:t>→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 industrialização dirigida pelo Estado </a:t>
            </a:r>
            <a:r>
              <a:rPr lang="pt-BR" sz="4200" dirty="0">
                <a:cs typeface="Calibri"/>
              </a:rPr>
              <a:t>→ 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 maior crescimento de toda a história latino-americana </a:t>
            </a:r>
            <a:r>
              <a:rPr lang="pt-BR" sz="4200" dirty="0">
                <a:cs typeface="Calibri"/>
              </a:rPr>
              <a:t>→ 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 grande urbanização </a:t>
            </a:r>
            <a:r>
              <a:rPr lang="pt-BR" sz="4200" dirty="0">
                <a:cs typeface="Calibri"/>
              </a:rPr>
              <a:t>→ 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 explosão demográfica  </a:t>
            </a:r>
            <a:endParaRPr lang="pt-BR" sz="4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166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6206" y="500042"/>
            <a:ext cx="687142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Fases e diversidade das experiências de industrialização</a:t>
            </a:r>
            <a:r>
              <a:rPr lang="pt-B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772816"/>
            <a:ext cx="7615262" cy="4429156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Três etapas da industrialização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1)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primeira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foi a fase “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pragmática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” de substituição de importações induzida pela variação de preços relativos e pelas respostas de política econômica diante dos choques externos da década de 1930 e da Segunda Guerra Mundial. </a:t>
            </a:r>
          </a:p>
          <a:p>
            <a:pPr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399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Fases e diversidade das experiências de industrialização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2) A segunda etapa, a fase “</a:t>
            </a: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clássica</a:t>
            </a:r>
            <a:r>
              <a:rPr lang="pt-BR" dirty="0">
                <a:latin typeface="Arial" pitchFamily="34" charset="0"/>
                <a:cs typeface="Arial" pitchFamily="34" charset="0"/>
              </a:rPr>
              <a:t>” da industrialização latino-americana, teve lugar entre o fim da Guerra e meados dos anos 1960. A escassez de divisas prosseguiu sendo um de seus elementos determinantes. Com efeito, apesar da abundância inicial de reservas internacionais, as crises do balanço de pagamentos converteram-se em um problema recorrente logo no pós-guerra.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 A estratégia empregou uma combinação variável, segundo o país, de velhos instrumentos, utilizados agora com maior intensidade: proteção tarifária e não tarifária; taxas de câmbio múltiplas e racionamento de divisas; bancos de desenvolvimento e investimentos em infra estrutura.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529" y="260928"/>
            <a:ext cx="7467600" cy="785818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Fases e diversidade das experiências de industrialização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5837" y="1726401"/>
            <a:ext cx="7312326" cy="4608512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Três etapas da industrialização</a:t>
            </a:r>
            <a:r>
              <a:rPr lang="pt-BR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2200" dirty="0">
                <a:latin typeface="Arial" pitchFamily="34" charset="0"/>
                <a:cs typeface="Arial" pitchFamily="34" charset="0"/>
              </a:rPr>
              <a:t>3)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A terceira fase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pode ser considerada como a etapa “</a:t>
            </a:r>
            <a:r>
              <a:rPr lang="pt-B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madura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” da industrialização dirigida pelo Estado. Contudo, a característica dominante desse período foi a diversidade crescente das tendências regionais. </a:t>
            </a:r>
            <a:br>
              <a:rPr lang="pt-BR" sz="2200" dirty="0">
                <a:latin typeface="Arial" pitchFamily="34" charset="0"/>
                <a:cs typeface="Arial" pitchFamily="34" charset="0"/>
              </a:rPr>
            </a:br>
            <a:r>
              <a:rPr lang="pt-BR" sz="2200" dirty="0">
                <a:latin typeface="Calibri"/>
                <a:cs typeface="Calibri"/>
              </a:rPr>
              <a:t>→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Primeiro choque do Petróleo: ponto de inflexão</a:t>
            </a:r>
          </a:p>
          <a:p>
            <a:r>
              <a:rPr lang="pt-BR" sz="2200" dirty="0">
                <a:latin typeface="Arial" pitchFamily="34" charset="0"/>
                <a:cs typeface="Arial" pitchFamily="34" charset="0"/>
              </a:rPr>
              <a:t>Brasil, industrialização dirigida pelo Estado se acentua</a:t>
            </a:r>
          </a:p>
          <a:p>
            <a:r>
              <a:rPr lang="pt-BR" sz="2200" dirty="0">
                <a:latin typeface="Arial" pitchFamily="34" charset="0"/>
                <a:cs typeface="Arial" pitchFamily="34" charset="0"/>
              </a:rPr>
              <a:t>Argentina, Uruguai e Chile → forte tendência liberal</a:t>
            </a:r>
          </a:p>
          <a:p>
            <a:r>
              <a:rPr lang="pt-BR" sz="2200" dirty="0">
                <a:latin typeface="Arial" pitchFamily="34" charset="0"/>
                <a:cs typeface="Arial" pitchFamily="34" charset="0"/>
              </a:rPr>
              <a:t>México, Venezuela →  forte orientação para exportações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latin typeface="Arial" pitchFamily="34" charset="0"/>
                <a:cs typeface="Arial" pitchFamily="34" charset="0"/>
              </a:rPr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399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-36217"/>
            <a:ext cx="6480720" cy="6573308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835696" y="6488780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Dinamismo das exportações latino americanas</a:t>
            </a:r>
          </a:p>
        </p:txBody>
      </p:sp>
    </p:spTree>
    <p:extLst>
      <p:ext uri="{BB962C8B-B14F-4D97-AF65-F5344CB8AC3E}">
        <p14:creationId xmlns:p14="http://schemas.microsoft.com/office/powerpoint/2010/main" val="1630754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Estratégias de desenvolvimento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primeira estratégia</a:t>
            </a:r>
            <a:r>
              <a:rPr lang="pt-BR" dirty="0">
                <a:latin typeface="Arial" pitchFamily="34" charset="0"/>
                <a:cs typeface="Arial" pitchFamily="34" charset="0"/>
              </a:rPr>
              <a:t>, e a dominante entre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meados da década de 1960 e o primeiro choque do petróleo</a:t>
            </a:r>
            <a:r>
              <a:rPr lang="pt-BR" dirty="0">
                <a:latin typeface="Arial" pitchFamily="34" charset="0"/>
                <a:cs typeface="Arial" pitchFamily="34" charset="0"/>
              </a:rPr>
              <a:t> (e também a mais próxima às opiniões da CEPAL), fomentou de maneira crescente as exportações, gerando o que temos denominado de o “modelo misto”.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 estratégia baseava-se nos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acordos de integração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existentes, mas, sobretudo nas novas oportunidades oferecidas pelas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crescentes exportações de manufaturas leves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os países industrializados.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Proteções cambiais e incentivo às exportações.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Caso das Maquiladoras, no México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057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Estratégias de desenvolvimento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segunda estratégia </a:t>
            </a:r>
            <a:r>
              <a:rPr lang="pt-BR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</a:t>
            </a:r>
            <a:r>
              <a:rPr lang="pt-BR" dirty="0">
                <a:latin typeface="Arial" pitchFamily="34" charset="0"/>
                <a:cs typeface="Arial" pitchFamily="34" charset="0"/>
              </a:rPr>
              <a:t>aprofundamento maior da substituição de importações.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Peru adota uma estratégia de desenvolvimento voltada para o mercado interno.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Ambiciosos planos de investimento industrial </a:t>
            </a:r>
            <a:r>
              <a:rPr lang="pt-BR" dirty="0">
                <a:latin typeface="Arial" pitchFamily="34" charset="0"/>
                <a:cs typeface="Arial" pitchFamily="34" charset="0"/>
              </a:rPr>
              <a:t>em bens intermediários e de capital no Brasil, no México e na Venezuela depois do primeiro choque do petróleo, que foram acompanhados, em todo caso, por um impulso maior às exportações no Brasil, e nos dois últimos países pelo auge das rendas do petróleo (México e Venezuela).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77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Estratégias de desenvolvimento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terceira estratégia </a:t>
            </a:r>
            <a:r>
              <a:rPr lang="pt-BR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ataque ao papel do Estado no desenvolvimento econômico</a:t>
            </a:r>
            <a:r>
              <a:rPr lang="pt-BR" dirty="0">
                <a:latin typeface="Arial" pitchFamily="34" charset="0"/>
                <a:cs typeface="Arial" pitchFamily="34" charset="0"/>
              </a:rPr>
              <a:t>. Assim, desde meados da década de 1960 </a:t>
            </a:r>
            <a:r>
              <a:rPr lang="pt-BR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</a:t>
            </a:r>
            <a:r>
              <a:rPr lang="pt-BR" dirty="0">
                <a:latin typeface="Arial" pitchFamily="34" charset="0"/>
                <a:cs typeface="Arial" pitchFamily="34" charset="0"/>
              </a:rPr>
              <a:t> deslocamento dos debates </a:t>
            </a:r>
            <a:r>
              <a:rPr lang="pt-BR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</a:t>
            </a:r>
            <a:r>
              <a:rPr lang="pt-BR" dirty="0">
                <a:latin typeface="Arial" pitchFamily="34" charset="0"/>
                <a:cs typeface="Arial" pitchFamily="34" charset="0"/>
              </a:rPr>
              <a:t>concepção mais liberal das políticas econômicas </a:t>
            </a:r>
            <a:r>
              <a:rPr lang="pt-BR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</a:t>
            </a:r>
            <a:r>
              <a:rPr lang="pt-BR" dirty="0">
                <a:latin typeface="Arial" pitchFamily="34" charset="0"/>
                <a:cs typeface="Arial" pitchFamily="34" charset="0"/>
              </a:rPr>
              <a:t> maior peso ao mercado na alocação de recursos. 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A economia liberal não esteve vinculada a uma orientação política liberal</a:t>
            </a:r>
            <a:r>
              <a:rPr lang="pt-BR" dirty="0">
                <a:latin typeface="Arial" pitchFamily="34" charset="0"/>
                <a:cs typeface="Arial" pitchFamily="34" charset="0"/>
              </a:rPr>
              <a:t>. Nos países do Cone Sul (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Argentina, Chile e Uruguai</a:t>
            </a:r>
            <a:r>
              <a:rPr lang="pt-BR" dirty="0">
                <a:latin typeface="Arial" pitchFamily="34" charset="0"/>
                <a:cs typeface="Arial" pitchFamily="34" charset="0"/>
              </a:rPr>
              <a:t>), os pioneiros desta estratégia, as grandes reformas de mercado da segunda metade da década de 1970 foram implementadas por ditaduras militares.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719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Resultados obtidos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7467600" cy="5045216"/>
          </a:xfrm>
        </p:spPr>
        <p:txBody>
          <a:bodyPr>
            <a:noAutofit/>
          </a:bodyPr>
          <a:lstStyle/>
          <a:p>
            <a:r>
              <a:rPr lang="pt-BR" sz="2200" dirty="0">
                <a:latin typeface="Arial" pitchFamily="34" charset="0"/>
                <a:cs typeface="Arial" pitchFamily="34" charset="0"/>
              </a:rPr>
              <a:t>A participação da indústria manufatureira no PIB teve um aumento contínuo; </a:t>
            </a:r>
          </a:p>
          <a:p>
            <a:r>
              <a:rPr lang="pt-BR" sz="2200" dirty="0">
                <a:latin typeface="Arial" pitchFamily="34" charset="0"/>
                <a:cs typeface="Arial" pitchFamily="34" charset="0"/>
              </a:rPr>
              <a:t>Choques do Petróleo 1973 e 1979 </a:t>
            </a:r>
            <a:r>
              <a:rPr lang="pt-BR" sz="2200" dirty="0">
                <a:latin typeface="Calibri"/>
                <a:cs typeface="Calibri"/>
              </a:rPr>
              <a:t>→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atingem fortemente a América Latina → crise da dívida → inflação e desemprego </a:t>
            </a:r>
          </a:p>
          <a:p>
            <a:r>
              <a:rPr lang="pt-BR" sz="2200" dirty="0">
                <a:latin typeface="Arial" pitchFamily="34" charset="0"/>
                <a:cs typeface="Arial" pitchFamily="34" charset="0"/>
              </a:rPr>
              <a:t>Colapso com a crise da dívida, o coeficiente de industrialização começou a reduzir-se</a:t>
            </a:r>
          </a:p>
          <a:p>
            <a:r>
              <a:rPr lang="pt-BR" sz="2200" b="1" dirty="0">
                <a:latin typeface="Arial" pitchFamily="34" charset="0"/>
                <a:cs typeface="Arial" pitchFamily="34" charset="0"/>
              </a:rPr>
              <a:t>Período 1980/90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– década perdida (3 desequilíbrios: inflação, dívida externa e dívida interna)</a:t>
            </a:r>
          </a:p>
          <a:p>
            <a:r>
              <a:rPr lang="pt-BR" sz="2200" b="1" dirty="0">
                <a:latin typeface="Arial" pitchFamily="34" charset="0"/>
                <a:cs typeface="Arial" pitchFamily="34" charset="0"/>
              </a:rPr>
              <a:t>Sistemas nacionais de inovação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desenvolvidos foram insuficientes: careceram de articulação e não conduziram a uma redução do hiato tecnológico com os países industrializados. </a:t>
            </a:r>
          </a:p>
          <a:p>
            <a:pPr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21152" cy="51115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Resultados obtidos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7467600" cy="5214974"/>
          </a:xfrm>
        </p:spPr>
        <p:txBody>
          <a:bodyPr>
            <a:no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O processo de desenvolvimento foi bem-sucedido nas décadas após a Segunda Guerra Mundial em absorver os dois grandes choques demográficos: a aceleração do crescimento demográfico e o rápido processo de urbanização.</a:t>
            </a:r>
          </a:p>
          <a:p>
            <a:endParaRPr lang="pt-BR" sz="2200" dirty="0">
              <a:latin typeface="Arial" pitchFamily="34" charset="0"/>
              <a:cs typeface="Arial" pitchFamily="34" charset="0"/>
            </a:endParaRPr>
          </a:p>
          <a:p>
            <a:r>
              <a:rPr lang="pt-BR" sz="2200" dirty="0">
                <a:latin typeface="Arial" pitchFamily="34" charset="0"/>
                <a:cs typeface="Arial" pitchFamily="34" charset="0"/>
              </a:rPr>
              <a:t>Salvo pelas experiências mais destacadas do Brasil, do México e da Venezuela (em fases mais curtas), os ritmos de crescimento foram inferiores aos das economias asiáticas mais bem sucedidas, em particular o Japão, mas também a primeira geração dos “tigres” (República da Coreia, Hong Kong, Cingapura e Taiwan), que encurtaram significativamente a distância em relação ao Ocidente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98755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Participação da Manufatura no PIB</a:t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1950 – 2006 (AL)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7851494" cy="4508475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71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O choque externo (1930)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Grande retração no comércio mundial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Países celebram acordos bilaterais </a:t>
            </a:r>
            <a:r>
              <a:rPr lang="pt-BR" dirty="0">
                <a:cs typeface="Calibri"/>
              </a:rPr>
              <a:t>→</a:t>
            </a:r>
            <a:r>
              <a:rPr lang="pt-BR" dirty="0">
                <a:latin typeface="Arial" pitchFamily="34" charset="0"/>
                <a:cs typeface="Arial" pitchFamily="34" charset="0"/>
              </a:rPr>
              <a:t> aumento do protecionismo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Redução dos fluxos financeiros internacionais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Fim do padrão ouro (Inglaterra)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Fim da conversibilidade do dólar em ouro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Depois de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Bretton</a:t>
            </a:r>
            <a:r>
              <a:rPr lang="pt-BR" dirty="0">
                <a:latin typeface="Arial" pitchFamily="34" charset="0"/>
                <a:cs typeface="Arial" pitchFamily="34" charset="0"/>
              </a:rPr>
              <a:t> Woods, criação do FMI (1944) </a:t>
            </a:r>
            <a:r>
              <a:rPr lang="pt-BR" dirty="0">
                <a:cs typeface="Calibri"/>
              </a:rPr>
              <a:t>→</a:t>
            </a:r>
            <a:r>
              <a:rPr lang="pt-BR" dirty="0">
                <a:latin typeface="Arial" pitchFamily="34" charset="0"/>
                <a:cs typeface="Arial" pitchFamily="34" charset="0"/>
              </a:rPr>
              <a:t> os países podem regular os fluxos financeiros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Uso generalizado de controles de Câmbio e acordos bilaterais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Queda nos preços internacionais de produtos agrícolas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Intervenções para recuperação dos preços (caso mais exemplar o Café no Brasil);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50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8510" y="39128"/>
            <a:ext cx="5887826" cy="6831825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078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32656"/>
            <a:ext cx="4087572" cy="6213475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1954" y="1124744"/>
            <a:ext cx="1565829" cy="54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48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30" y="217453"/>
            <a:ext cx="8542612" cy="556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9258" y="0"/>
            <a:ext cx="6245483" cy="685800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198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Aspectos teóricos a destacar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seguir são apresentados alguns elementos teóricos que evidenciam elementos teóricos associados ao processo de desenvolvimento conhecido por substituição de importações e sua relação com o processo de desenvolvimento da América Latina.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18EA4-5558-4584-A642-7F8C47811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793" y="640101"/>
            <a:ext cx="7228332" cy="403392"/>
          </a:xfrm>
        </p:spPr>
        <p:txBody>
          <a:bodyPr>
            <a:noAutofit/>
          </a:bodyPr>
          <a:lstStyle/>
          <a:p>
            <a:r>
              <a:rPr lang="pt-BR" b="1" dirty="0"/>
              <a:t>1930-70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509D8E-48E6-469B-96B3-10F287FF8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048" y="1643050"/>
            <a:ext cx="7228332" cy="4574849"/>
          </a:xfrm>
        </p:spPr>
        <p:txBody>
          <a:bodyPr>
            <a:normAutofit fontScale="92500" lnSpcReduction="10000"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Desde a grande depressão e mesmo antes parte das economias latino americanas têm implementado um conjunto de medidas que buscaram alguma transformação, diversificação produtiva e/ou industrialização. </a:t>
            </a:r>
          </a:p>
          <a:p>
            <a:pPr lvl="1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Dependendo do pesquisador títulos diferentes</a:t>
            </a:r>
          </a:p>
          <a:p>
            <a:pPr lvl="2"/>
            <a:r>
              <a:rPr lang="pt-BR" sz="2000" dirty="0">
                <a:latin typeface="Arial" pitchFamily="34" charset="0"/>
                <a:cs typeface="Arial" pitchFamily="34" charset="0"/>
              </a:rPr>
              <a:t>Desenvolvimento voltado para dentro (vs. Voltado para fora)</a:t>
            </a:r>
          </a:p>
          <a:p>
            <a:pPr lvl="2"/>
            <a:r>
              <a:rPr lang="pt-BR" sz="2000" dirty="0">
                <a:latin typeface="Arial" pitchFamily="34" charset="0"/>
                <a:cs typeface="Arial" pitchFamily="34" charset="0"/>
              </a:rPr>
              <a:t>Industrialização por Substituição de importações</a:t>
            </a:r>
          </a:p>
          <a:p>
            <a:pPr lvl="2"/>
            <a:r>
              <a:rPr lang="pt-BR" sz="2000" dirty="0">
                <a:latin typeface="Arial" pitchFamily="34" charset="0"/>
                <a:cs typeface="Arial" pitchFamily="34" charset="0"/>
              </a:rPr>
              <a:t>Industrialização  liderado pelo Estado </a:t>
            </a:r>
          </a:p>
          <a:p>
            <a:pPr lvl="1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Ressalta-se alguns aspectos  </a:t>
            </a:r>
          </a:p>
          <a:p>
            <a:pPr lvl="2"/>
            <a:r>
              <a:rPr lang="pt-BR" sz="2000" dirty="0">
                <a:latin typeface="Arial" pitchFamily="34" charset="0"/>
                <a:cs typeface="Arial" pitchFamily="34" charset="0"/>
              </a:rPr>
              <a:t>Economia mais fechadas </a:t>
            </a:r>
          </a:p>
          <a:p>
            <a:pPr lvl="2"/>
            <a:r>
              <a:rPr lang="pt-BR" sz="2000" dirty="0">
                <a:latin typeface="Arial" pitchFamily="34" charset="0"/>
                <a:cs typeface="Arial" pitchFamily="34" charset="0"/>
              </a:rPr>
              <a:t>com maior participação do Estado </a:t>
            </a:r>
          </a:p>
          <a:p>
            <a:pPr lvl="2"/>
            <a:r>
              <a:rPr lang="pt-BR" sz="2000" dirty="0">
                <a:latin typeface="Arial" pitchFamily="34" charset="0"/>
                <a:cs typeface="Arial" pitchFamily="34" charset="0"/>
              </a:rPr>
              <a:t>PDP intensas </a:t>
            </a:r>
          </a:p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48F63A3B-78C7-47BE-AE5E-E10140E0464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02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2"/>
          <p:cNvGraphicFramePr>
            <a:graphicFrameLocks noGrp="1"/>
          </p:cNvGraphicFramePr>
          <p:nvPr>
            <p:ph idx="1"/>
          </p:nvPr>
        </p:nvGraphicFramePr>
        <p:xfrm>
          <a:off x="628650" y="357809"/>
          <a:ext cx="8366263" cy="581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48F63A3B-78C7-47BE-AE5E-E10140E0464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90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xfrm>
            <a:off x="1452564" y="188913"/>
            <a:ext cx="6441281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dirty="0"/>
              <a:t>Desenvolvimentismo: </a:t>
            </a:r>
            <a:br>
              <a:rPr lang="pt-BR" altLang="pt-BR" dirty="0"/>
            </a:br>
            <a:r>
              <a:rPr lang="pt-BR" altLang="pt-BR" dirty="0"/>
              <a:t>definição do conceito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48F63A3B-78C7-47BE-AE5E-E10140E0464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2947" name="Picture 5" descr="ricardo-bielschows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1126331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428596" y="3643314"/>
            <a:ext cx="16752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/>
              <a:t>Ricardo </a:t>
            </a:r>
            <a:r>
              <a:rPr lang="pt-BR" altLang="pt-BR" dirty="0" err="1"/>
              <a:t>Bielschowsky</a:t>
            </a:r>
            <a:endParaRPr lang="pt-BR" altLang="pt-BR" dirty="0"/>
          </a:p>
        </p:txBody>
      </p:sp>
      <p:sp>
        <p:nvSpPr>
          <p:cNvPr id="149511" name="AutoShape 7"/>
          <p:cNvSpPr>
            <a:spLocks noChangeArrowheads="1"/>
          </p:cNvSpPr>
          <p:nvPr/>
        </p:nvSpPr>
        <p:spPr bwMode="auto">
          <a:xfrm>
            <a:off x="2214546" y="1412776"/>
            <a:ext cx="6643704" cy="4968552"/>
          </a:xfrm>
          <a:prstGeom prst="wedgeRectCallout">
            <a:avLst>
              <a:gd name="adj1" fmla="val -56773"/>
              <a:gd name="adj2" fmla="val -224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pt-BR" altLang="pt-BR" dirty="0">
                <a:solidFill>
                  <a:schemeClr val="bg1"/>
                </a:solidFill>
              </a:rPr>
              <a:t>“</a:t>
            </a:r>
            <a:r>
              <a:rPr lang="pt-BR" altLang="pt-BR" dirty="0"/>
              <a:t>Desenvolvimentismo é a </a:t>
            </a:r>
            <a:r>
              <a:rPr lang="pt-BR" altLang="pt-BR" u="sng" dirty="0"/>
              <a:t>ideologia de transformação da sociedade brasileira</a:t>
            </a:r>
            <a:r>
              <a:rPr lang="pt-BR" altLang="pt-BR" dirty="0"/>
              <a:t> definida pelo projeto econômico  que se compõe dos seguintes pontos fundamentais: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</a:pPr>
            <a:r>
              <a:rPr lang="pt-BR" altLang="pt-BR" dirty="0"/>
              <a:t>A</a:t>
            </a:r>
            <a:r>
              <a:rPr lang="pt-BR" altLang="pt-BR" u="sng" dirty="0"/>
              <a:t> industrialização</a:t>
            </a:r>
            <a:r>
              <a:rPr lang="pt-BR" altLang="pt-BR" dirty="0"/>
              <a:t> integral é a via de superação da pobreza e do subdesenvolvimento brasileiro 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</a:pPr>
            <a:r>
              <a:rPr lang="pt-BR" altLang="pt-BR" dirty="0"/>
              <a:t>Não há meios de se alcançar uma industrialização eficiente e racional no Brasil através da espontaneidade das forças de mercado, e por isso, é necessário que o </a:t>
            </a:r>
            <a:r>
              <a:rPr lang="pt-BR" altLang="pt-BR" u="sng" dirty="0"/>
              <a:t>Estado</a:t>
            </a:r>
            <a:r>
              <a:rPr lang="pt-BR" altLang="pt-BR" dirty="0"/>
              <a:t> planeje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</a:pPr>
            <a:r>
              <a:rPr lang="pt-BR" altLang="pt-BR" dirty="0"/>
              <a:t>O </a:t>
            </a:r>
            <a:r>
              <a:rPr lang="pt-BR" altLang="pt-BR" u="sng" dirty="0"/>
              <a:t>planejamento</a:t>
            </a:r>
            <a:r>
              <a:rPr lang="pt-BR" altLang="pt-BR" dirty="0"/>
              <a:t> deve definir a expansão desejada dos setores econômicos e os instrumentos de promoção desta expansão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</a:pPr>
            <a:r>
              <a:rPr lang="pt-BR" altLang="pt-BR" dirty="0"/>
              <a:t>O Estado deve ordenar também a execução da expansão captando e </a:t>
            </a:r>
            <a:r>
              <a:rPr lang="pt-BR" altLang="pt-BR" u="sng" dirty="0"/>
              <a:t>orientando recursos</a:t>
            </a:r>
            <a:r>
              <a:rPr lang="pt-BR" altLang="pt-BR" dirty="0"/>
              <a:t> financeiros e </a:t>
            </a:r>
            <a:r>
              <a:rPr lang="pt-BR" altLang="pt-BR" u="sng" dirty="0"/>
              <a:t>promovendo investimentos diretos</a:t>
            </a:r>
            <a:r>
              <a:rPr lang="pt-BR" altLang="pt-BR" dirty="0"/>
              <a:t> naqueles setores que a iniciativa privada for insuficiente.”</a:t>
            </a:r>
          </a:p>
        </p:txBody>
      </p:sp>
      <p:sp>
        <p:nvSpPr>
          <p:cNvPr id="82950" name="Retângulo 1"/>
          <p:cNvSpPr>
            <a:spLocks noChangeArrowheads="1"/>
          </p:cNvSpPr>
          <p:nvPr/>
        </p:nvSpPr>
        <p:spPr bwMode="auto">
          <a:xfrm>
            <a:off x="571472" y="4500570"/>
            <a:ext cx="11430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200" dirty="0"/>
              <a:t>Pensamento Econômico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200" dirty="0"/>
              <a:t> Brasileiro (1988), p. 8)</a:t>
            </a:r>
          </a:p>
        </p:txBody>
      </p:sp>
    </p:spTree>
    <p:extLst>
      <p:ext uri="{BB962C8B-B14F-4D97-AF65-F5344CB8AC3E}">
        <p14:creationId xmlns:p14="http://schemas.microsoft.com/office/powerpoint/2010/main" val="9717250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9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9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9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4.bp.blogspot.com/_LHpBHKSzgo0/TI1V2sdqF9I/AAAAAAAAFi4/3I7envu_gzA/s400/foto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221163"/>
            <a:ext cx="267176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 explicativo retangular 4"/>
          <p:cNvSpPr/>
          <p:nvPr/>
        </p:nvSpPr>
        <p:spPr>
          <a:xfrm>
            <a:off x="1385889" y="476250"/>
            <a:ext cx="5832872" cy="3600450"/>
          </a:xfrm>
          <a:prstGeom prst="wedgeRectCallout">
            <a:avLst>
              <a:gd name="adj1" fmla="val 31955"/>
              <a:gd name="adj2" fmla="val 78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processo de substituição de importações pode ser entendido como um processo  de desenvolvimento “parcial” e “fechado” que, respondendo às restrições do comércio exterior, procurou repetir aceleradamente, e em condições históricas distintas, a experiência de industrialização dos países desenvolvidos </a:t>
            </a:r>
          </a:p>
        </p:txBody>
      </p:sp>
      <p:pic>
        <p:nvPicPr>
          <p:cNvPr id="97284" name="Picture 4" descr="http://img.ibiubi.com.br/produtos/8/6/1/2/8/4/0/1/img/01_economia-capitalismo-financeiro-maria-conceicao-tava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4365625"/>
            <a:ext cx="17287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46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7443812" cy="110780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As Características do PSI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pt-BR" b="1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857364"/>
            <a:ext cx="7640847" cy="4071966"/>
          </a:xfrm>
        </p:spPr>
        <p:txBody>
          <a:bodyPr anchor="ctr">
            <a:normAutofit/>
          </a:bodyPr>
          <a:lstStyle/>
          <a:p>
            <a:pPr>
              <a:spcAft>
                <a:spcPts val="300"/>
              </a:spcAft>
            </a:pPr>
            <a:r>
              <a:rPr lang="pt-BR" altLang="pt-BR" sz="2400" dirty="0">
                <a:latin typeface="Arial" pitchFamily="34" charset="0"/>
                <a:cs typeface="Arial" pitchFamily="34" charset="0"/>
              </a:rPr>
              <a:t>É uma </a:t>
            </a:r>
            <a:r>
              <a:rPr lang="pt-BR" altLang="pt-BR" sz="2400" b="1" dirty="0">
                <a:latin typeface="Arial" pitchFamily="34" charset="0"/>
                <a:cs typeface="Arial" pitchFamily="34" charset="0"/>
              </a:rPr>
              <a:t>industrialização fechada pois:</a:t>
            </a:r>
          </a:p>
          <a:p>
            <a:pPr lvl="1">
              <a:spcAft>
                <a:spcPts val="300"/>
              </a:spcAft>
            </a:pPr>
            <a:r>
              <a:rPr lang="pt-BR" altLang="pt-BR" dirty="0">
                <a:latin typeface="Arial" pitchFamily="34" charset="0"/>
                <a:cs typeface="Arial" pitchFamily="34" charset="0"/>
              </a:rPr>
              <a:t>É voltada para dentro, </a:t>
            </a:r>
            <a:r>
              <a:rPr lang="pt-BR" altLang="pt-BR" u="sng" dirty="0">
                <a:latin typeface="Arial" pitchFamily="34" charset="0"/>
                <a:cs typeface="Arial" pitchFamily="34" charset="0"/>
              </a:rPr>
              <a:t>visa o atendimento do mercado interno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spcAft>
                <a:spcPts val="300"/>
              </a:spcAft>
            </a:pPr>
            <a:r>
              <a:rPr lang="pt-BR" altLang="pt-BR" dirty="0">
                <a:latin typeface="Arial" pitchFamily="34" charset="0"/>
                <a:cs typeface="Arial" pitchFamily="34" charset="0"/>
              </a:rPr>
              <a:t>depende de </a:t>
            </a:r>
            <a:r>
              <a:rPr lang="pt-BR" altLang="pt-BR" u="sng" dirty="0">
                <a:latin typeface="Arial" pitchFamily="34" charset="0"/>
                <a:cs typeface="Arial" pitchFamily="34" charset="0"/>
              </a:rPr>
              <a:t>medidas que protegem a industria nacional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2">
              <a:spcAft>
                <a:spcPts val="300"/>
              </a:spcAft>
            </a:pPr>
            <a:r>
              <a:rPr lang="pt-BR" altLang="pt-BR" sz="2400" dirty="0">
                <a:latin typeface="Arial" pitchFamily="34" charset="0"/>
                <a:cs typeface="Arial" pitchFamily="34" charset="0"/>
              </a:rPr>
              <a:t>Desvalorização cambial</a:t>
            </a:r>
          </a:p>
          <a:p>
            <a:pPr lvl="2">
              <a:spcAft>
                <a:spcPts val="300"/>
              </a:spcAft>
            </a:pPr>
            <a:r>
              <a:rPr lang="pt-BR" altLang="pt-BR" sz="2400" dirty="0">
                <a:latin typeface="Arial" pitchFamily="34" charset="0"/>
                <a:cs typeface="Arial" pitchFamily="34" charset="0"/>
              </a:rPr>
              <a:t>controles cambiais</a:t>
            </a:r>
          </a:p>
          <a:p>
            <a:pPr lvl="2">
              <a:spcAft>
                <a:spcPts val="300"/>
              </a:spcAft>
            </a:pPr>
            <a:r>
              <a:rPr lang="pt-BR" altLang="pt-BR" sz="2400" dirty="0">
                <a:latin typeface="Arial" pitchFamily="34" charset="0"/>
                <a:cs typeface="Arial" pitchFamily="34" charset="0"/>
              </a:rPr>
              <a:t>taxas múltiplas de câmbio</a:t>
            </a:r>
          </a:p>
          <a:p>
            <a:pPr lvl="2">
              <a:spcAft>
                <a:spcPts val="300"/>
              </a:spcAft>
            </a:pPr>
            <a:r>
              <a:rPr lang="pt-BR" altLang="pt-BR" sz="2400" dirty="0">
                <a:latin typeface="Arial" pitchFamily="34" charset="0"/>
                <a:cs typeface="Arial" pitchFamily="34" charset="0"/>
              </a:rPr>
              <a:t>tarifas aduaneiras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48F63A3B-78C7-47BE-AE5E-E10140E0464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5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21152" cy="868346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O mercado externo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7615262" cy="5188092"/>
          </a:xfrm>
        </p:spPr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Entre 1929 e 1932 </a:t>
            </a:r>
            <a:r>
              <a:rPr lang="pt-BR" dirty="0">
                <a:cs typeface="Calibri"/>
              </a:rPr>
              <a:t>→</a:t>
            </a:r>
            <a:r>
              <a:rPr lang="pt-BR" dirty="0">
                <a:latin typeface="Arial" pitchFamily="34" charset="0"/>
                <a:cs typeface="Arial" pitchFamily="34" charset="0"/>
              </a:rPr>
              <a:t> redução de 62% nas importações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Uso em grande escala de controles de câmbio e de acordos bilaterais de pagamentos no mundo industrializado difundiu-se para os países da região da AL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Roosevelt </a:t>
            </a:r>
            <a:r>
              <a:rPr lang="pt-BR" dirty="0">
                <a:cs typeface="Calibri"/>
              </a:rPr>
              <a:t>→</a:t>
            </a:r>
            <a:r>
              <a:rPr lang="pt-BR" dirty="0">
                <a:latin typeface="Arial" pitchFamily="34" charset="0"/>
                <a:cs typeface="Arial" pitchFamily="34" charset="0"/>
              </a:rPr>
              <a:t> política de boa vizinhança com a América Latina (ao contrário de Hoover) </a:t>
            </a:r>
            <a:r>
              <a:rPr lang="pt-BR" dirty="0">
                <a:cs typeface="Calibri"/>
              </a:rPr>
              <a:t>→ </a:t>
            </a:r>
            <a:r>
              <a:rPr lang="pt-BR" dirty="0">
                <a:latin typeface="Arial" pitchFamily="34" charset="0"/>
                <a:cs typeface="Arial" pitchFamily="34" charset="0"/>
              </a:rPr>
              <a:t> maior tolerância no pagamento de dívidas externas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755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02E49-6CDF-4E47-84B1-1E54D11B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745736"/>
            <a:ext cx="2777490" cy="1366528"/>
          </a:xfrm>
          <a:solidFill>
            <a:schemeClr val="bg1">
              <a:alpha val="50000"/>
            </a:schemeClr>
          </a:solidFill>
          <a:ln w="25400" cap="sq" cmpd="sng">
            <a:solidFill>
              <a:schemeClr val="tx1"/>
            </a:solidFill>
            <a:miter lim="800000"/>
          </a:ln>
        </p:spPr>
        <p:txBody>
          <a:bodyPr>
            <a:noAutofit/>
          </a:bodyPr>
          <a:lstStyle/>
          <a:p>
            <a:pPr algn="ctr"/>
            <a:r>
              <a:rPr lang="pt-BR" sz="9600" dirty="0"/>
              <a:t>PDP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334F4C-0A90-4255-A3D5-33C85131E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9156" y="1004689"/>
            <a:ext cx="4537465" cy="2523854"/>
          </a:xfrm>
        </p:spPr>
        <p:txBody>
          <a:bodyPr anchor="b">
            <a:normAutofit fontScale="62500" lnSpcReduction="20000"/>
          </a:bodyPr>
          <a:lstStyle/>
          <a:p>
            <a:r>
              <a:rPr lang="pt-BR" sz="8000" dirty="0">
                <a:latin typeface="Arial" pitchFamily="34" charset="0"/>
                <a:cs typeface="Arial" pitchFamily="34" charset="0"/>
              </a:rPr>
              <a:t>Defensivas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Brasil 1ª República: intervenção no mercado de café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0B0764-3123-4147-AE9E-FCA8DCA4E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2054" y="3591986"/>
            <a:ext cx="4544567" cy="2505646"/>
          </a:xfrm>
        </p:spPr>
        <p:txBody>
          <a:bodyPr>
            <a:normAutofit fontScale="62500" lnSpcReduction="20000"/>
          </a:bodyPr>
          <a:lstStyle/>
          <a:p>
            <a:r>
              <a:rPr lang="pt-BR" sz="8000" dirty="0">
                <a:latin typeface="Arial" pitchFamily="34" charset="0"/>
                <a:cs typeface="Arial" pitchFamily="34" charset="0"/>
              </a:rPr>
              <a:t>Construtivas</a:t>
            </a:r>
          </a:p>
          <a:p>
            <a:pPr marL="457200" lvl="1" indent="0">
              <a:buNone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Brasil 1ª República: Promoção de investimentos para transformações das Usinas de Açúcar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67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7515250" cy="5362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pt-BR" dirty="0">
                <a:solidFill>
                  <a:schemeClr val="accent1"/>
                </a:solidFill>
              </a:rPr>
              <a:t>O Estado </a:t>
            </a:r>
            <a:r>
              <a:rPr lang="en-US" altLang="pt-BR" dirty="0" err="1">
                <a:solidFill>
                  <a:schemeClr val="accent1"/>
                </a:solidFill>
              </a:rPr>
              <a:t>desenvolvimentista</a:t>
            </a:r>
            <a:endParaRPr lang="pt-BR" altLang="pt-BR" dirty="0">
              <a:solidFill>
                <a:schemeClr val="accent1"/>
              </a:solidFill>
            </a:endParaRPr>
          </a:p>
        </p:txBody>
      </p:sp>
      <p:sp>
        <p:nvSpPr>
          <p:cNvPr id="105478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857364"/>
            <a:ext cx="7801003" cy="3608131"/>
          </a:xfrm>
        </p:spPr>
        <p:txBody>
          <a:bodyPr anchor="ctr">
            <a:normAutofit/>
          </a:bodyPr>
          <a:lstStyle/>
          <a:p>
            <a:pPr>
              <a:buFont typeface="Wingdings 3" panose="05040102010807070707" pitchFamily="18" charset="2"/>
              <a:buChar char="è"/>
            </a:pPr>
            <a:r>
              <a:rPr lang="en-US" altLang="pt-BR" sz="3200" dirty="0">
                <a:cs typeface="Times New Roman" panose="02020603050405020304" pitchFamily="18" charset="0"/>
              </a:rPr>
              <a:t> </a:t>
            </a:r>
            <a:r>
              <a:rPr lang="pt-BR" altLang="pt-BR" sz="3200" dirty="0">
                <a:cs typeface="Times New Roman" panose="02020603050405020304" pitchFamily="18" charset="0"/>
              </a:rPr>
              <a:t>A partir dos anos 30 e especialmente depois da II Guerra Mundial, o sentido da intervenção do Estado em grande parte da AL passa a ser o de alterar o próprio modelo de desenvolvimento do país</a:t>
            </a:r>
            <a:endParaRPr lang="pt-BR" altLang="pt-BR" sz="3200" dirty="0"/>
          </a:p>
          <a:p>
            <a:endParaRPr lang="pt-BR" altLang="pt-BR" sz="2400" dirty="0"/>
          </a:p>
        </p:txBody>
      </p:sp>
      <p:sp>
        <p:nvSpPr>
          <p:cNvPr id="10547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7928638" y="6033480"/>
            <a:ext cx="58671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EB2080FC-B916-44CC-899D-EF2FF1752A8E}" type="slidenum">
              <a:rPr lang="pt-BR" altLang="pt-BR" sz="1050">
                <a:solidFill>
                  <a:schemeClr val="tx1">
                    <a:alpha val="80000"/>
                  </a:schemeClr>
                </a:solidFill>
                <a:latin typeface="Tw Cen MT" panose="020B0602020104020603" pitchFamily="34" charset="0"/>
              </a:rPr>
              <a:pPr>
                <a:spcAft>
                  <a:spcPts val="600"/>
                </a:spcAft>
              </a:pPr>
              <a:t>41</a:t>
            </a:fld>
            <a:endParaRPr lang="pt-BR" altLang="pt-BR" sz="1050">
              <a:solidFill>
                <a:schemeClr val="tx1">
                  <a:alpha val="8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15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7457" y="1428736"/>
            <a:ext cx="7807893" cy="5183080"/>
          </a:xfrm>
        </p:spPr>
        <p:txBody>
          <a:bodyPr>
            <a:normAutofit fontScale="85000" lnSpcReduction="20000"/>
          </a:bodyPr>
          <a:lstStyle/>
          <a:p>
            <a:pPr lvl="1">
              <a:defRPr/>
            </a:pPr>
            <a:r>
              <a:rPr lang="pt-BR" sz="2400" b="1" u="sng" dirty="0"/>
              <a:t>Estado condutor</a:t>
            </a:r>
          </a:p>
          <a:p>
            <a:pPr lvl="2">
              <a:defRPr/>
            </a:pPr>
            <a:r>
              <a:rPr lang="pt-BR" sz="2400" dirty="0"/>
              <a:t>Política econômica (moeda, cambio, fiscalidade) conduzida tendo em vista a industrialização </a:t>
            </a:r>
          </a:p>
          <a:p>
            <a:pPr lvl="1">
              <a:defRPr/>
            </a:pPr>
            <a:r>
              <a:rPr lang="pt-BR" sz="2400" b="1" u="sng" dirty="0"/>
              <a:t>Estado regulamentador</a:t>
            </a:r>
          </a:p>
          <a:p>
            <a:pPr lvl="2">
              <a:defRPr/>
            </a:pPr>
            <a:r>
              <a:rPr lang="pt-BR" sz="2400" dirty="0"/>
              <a:t>Estatização dos conflitos, regulação das atividades e dos mercados </a:t>
            </a:r>
          </a:p>
          <a:p>
            <a:pPr lvl="3">
              <a:defRPr/>
            </a:pPr>
            <a:r>
              <a:rPr lang="pt-BR" sz="2400" dirty="0"/>
              <a:t>Mercado de trabalho (Ministério, Justiça, sindicatos, previdência, CLT)</a:t>
            </a:r>
          </a:p>
          <a:p>
            <a:pPr lvl="3">
              <a:defRPr/>
            </a:pPr>
            <a:r>
              <a:rPr lang="pt-BR" sz="2400" dirty="0"/>
              <a:t>Conflitos </a:t>
            </a:r>
            <a:r>
              <a:rPr lang="pt-BR" sz="2400" dirty="0" err="1"/>
              <a:t>inter</a:t>
            </a:r>
            <a:r>
              <a:rPr lang="pt-BR" sz="2400" dirty="0"/>
              <a:t> capitalistas (leis, códigos, departamentos, conselhos</a:t>
            </a:r>
            <a:r>
              <a:rPr lang="pt-BR" sz="2400" u="sng" dirty="0"/>
              <a:t>)</a:t>
            </a:r>
          </a:p>
          <a:p>
            <a:pPr lvl="1">
              <a:defRPr/>
            </a:pPr>
            <a:r>
              <a:rPr lang="pt-BR" sz="2400" u="sng" dirty="0"/>
              <a:t>Est</a:t>
            </a:r>
            <a:r>
              <a:rPr lang="pt-BR" sz="2400" b="1" u="sng" dirty="0"/>
              <a:t>ado produtor</a:t>
            </a:r>
            <a:endParaRPr lang="pt-BR" sz="2400" b="1" dirty="0"/>
          </a:p>
          <a:p>
            <a:pPr lvl="2">
              <a:defRPr/>
            </a:pPr>
            <a:r>
              <a:rPr lang="pt-BR" sz="2400" dirty="0"/>
              <a:t>Estatização da provisão e produção de infra estrutura e de bens intermediários</a:t>
            </a:r>
          </a:p>
          <a:p>
            <a:pPr lvl="1">
              <a:defRPr/>
            </a:pPr>
            <a:r>
              <a:rPr lang="pt-BR" sz="2400" b="1" u="sng" dirty="0"/>
              <a:t>Estado Financiador</a:t>
            </a:r>
          </a:p>
          <a:p>
            <a:pPr lvl="2">
              <a:defRPr/>
            </a:pPr>
            <a:r>
              <a:rPr lang="pt-BR" sz="2400" dirty="0"/>
              <a:t>Controle da absorção da poupança e de seu destino</a:t>
            </a:r>
          </a:p>
          <a:p>
            <a:pPr lvl="3">
              <a:defRPr/>
            </a:pPr>
            <a:endParaRPr lang="pt-BR" sz="2000" dirty="0">
              <a:solidFill>
                <a:srgbClr val="FFFFFF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48F63A3B-78C7-47BE-AE5E-E10140E0464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428604"/>
            <a:ext cx="67408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1"/>
                </a:solidFill>
              </a:rPr>
              <a:t>Ampliação da intervenção Estatal (Estado desenvolvimentista)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0275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PENSAMENTO ESTRUTURALISTA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Evolução bipolar gera ao mesmo tempo o desenvolvimento do centro e o subdesenvolvimento na periferia</a:t>
            </a:r>
          </a:p>
          <a:p>
            <a:r>
              <a:rPr lang="pt-BR" b="1" dirty="0"/>
              <a:t>Quatro áreas de contribuição:</a:t>
            </a:r>
            <a:endParaRPr lang="pt-BR" dirty="0"/>
          </a:p>
          <a:p>
            <a:pPr lvl="0"/>
            <a:r>
              <a:rPr lang="pt-BR" dirty="0"/>
              <a:t>Teoria de deterioração dos termos de troca;</a:t>
            </a:r>
          </a:p>
          <a:p>
            <a:pPr lvl="0"/>
            <a:r>
              <a:rPr lang="pt-BR" dirty="0"/>
              <a:t>Interpretação do processo de industrialização;</a:t>
            </a:r>
          </a:p>
          <a:p>
            <a:pPr lvl="0"/>
            <a:r>
              <a:rPr lang="pt-BR" dirty="0"/>
              <a:t>Análise dos obstáculos estruturais para o desenvolvimento;</a:t>
            </a:r>
          </a:p>
          <a:p>
            <a:pPr lvl="0"/>
            <a:r>
              <a:rPr lang="pt-BR" dirty="0"/>
              <a:t>Teoria da inflação.</a:t>
            </a:r>
          </a:p>
          <a:p>
            <a:r>
              <a:rPr lang="pt-BR" dirty="0"/>
              <a:t>Aplicação do conceito de centro e periferia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48F63A3B-78C7-47BE-AE5E-E10140E0464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6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Formação e características estruturais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7067128" cy="4845152"/>
          </a:xfrm>
        </p:spPr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Desenvolvimento econômico  → aumento de bens materiais → renda per capita → aumento da produtividade média do trabalho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Teoria de crescimento Keynes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→ processo de acumulação de capital – intimamente ligado ao progresso tecnológico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Entretanto, para CEPAL o mundo está composto em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Centro e Periferia </a:t>
            </a:r>
            <a:r>
              <a:rPr lang="pt-BR" dirty="0">
                <a:latin typeface="Arial" pitchFamily="34" charset="0"/>
                <a:cs typeface="Arial" pitchFamily="34" charset="0"/>
              </a:rPr>
              <a:t>→ desenvolvimento desigual  → centro as primeiras economia a adotar as técnicas novas de produção → periferia (as demais)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Periferia → início atrasado → novas técnicas introduzidas somente nos setores primário-exportadores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48F63A3B-78C7-47BE-AE5E-E10140E0464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93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725470"/>
          </a:xfrm>
        </p:spPr>
        <p:txBody>
          <a:bodyPr>
            <a:normAutofit/>
          </a:bodyPr>
          <a:lstStyle/>
          <a:p>
            <a:r>
              <a:rPr lang="pt-BR" sz="2800" b="1" dirty="0"/>
              <a:t>Formação e características estruturais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8484" y="1520828"/>
            <a:ext cx="7467600" cy="4429156"/>
          </a:xfrm>
        </p:spPr>
        <p:txBody>
          <a:bodyPr>
            <a:norm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Periferia </a:t>
            </a:r>
            <a:r>
              <a:rPr lang="pt-BR" dirty="0">
                <a:latin typeface="Arial" pitchFamily="34" charset="0"/>
                <a:cs typeface="Arial" pitchFamily="34" charset="0"/>
              </a:rPr>
              <a:t>→ início atrasado → novas técnicas introduzidas somente nos setores primário-exportadores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 estrutura da produção na periferia </a:t>
            </a:r>
          </a:p>
          <a:p>
            <a:pPr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→ 2 características essenciais:</a:t>
            </a:r>
          </a:p>
          <a:p>
            <a:pPr lvl="0"/>
            <a:r>
              <a:rPr lang="pt-BR" dirty="0">
                <a:latin typeface="Arial" pitchFamily="34" charset="0"/>
                <a:cs typeface="Arial" pitchFamily="34" charset="0"/>
              </a:rPr>
              <a:t>Especializada e unilateralmente desenvolvida;</a:t>
            </a:r>
          </a:p>
          <a:p>
            <a:pPr lvl="0"/>
            <a:r>
              <a:rPr lang="pt-BR" b="1" dirty="0">
                <a:latin typeface="Arial" pitchFamily="34" charset="0"/>
                <a:cs typeface="Arial" pitchFamily="34" charset="0"/>
              </a:rPr>
              <a:t>Estrutura heterogênea </a:t>
            </a:r>
            <a:r>
              <a:rPr lang="pt-BR" dirty="0">
                <a:latin typeface="Arial" pitchFamily="34" charset="0"/>
                <a:cs typeface="Arial" pitchFamily="34" charset="0"/>
              </a:rPr>
              <a:t>(setor exportador → maior produtividade)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48F63A3B-78C7-47BE-AE5E-E10140E0464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2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79476"/>
            <a:ext cx="7504512" cy="961292"/>
          </a:xfrm>
        </p:spPr>
        <p:txBody>
          <a:bodyPr>
            <a:noAutofit/>
          </a:bodyPr>
          <a:lstStyle/>
          <a:p>
            <a:r>
              <a:rPr lang="pt-BR" sz="2800" b="1" dirty="0"/>
              <a:t>Termos de troca e frutos do progresso tecnológico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Explicação do processo de desenvolvimento inicia com uma hipótese de desigualdade inerente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O progresso técnico ocorre mais rapidamente nos centros que na periferia </a:t>
            </a:r>
            <a:r>
              <a:rPr lang="pt-BR" dirty="0">
                <a:latin typeface="Arial" pitchFamily="34" charset="0"/>
                <a:cs typeface="Arial" pitchFamily="34" charset="0"/>
              </a:rPr>
              <a:t>→ reflete as desiguais taxas de crescimento da produtividade média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Deterioração dos termos de troca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48F63A3B-78C7-47BE-AE5E-E10140E0464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413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Deterioração dos termos de troca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rot="5400000">
            <a:off x="2900262" y="-292793"/>
            <a:ext cx="1765303" cy="480357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48F63A3B-78C7-47BE-AE5E-E10140E04643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540190"/>
              </p:ext>
            </p:extLst>
          </p:nvPr>
        </p:nvGraphicFramePr>
        <p:xfrm>
          <a:off x="1485900" y="1600200"/>
          <a:ext cx="4816475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o" r:id="rId3" imgW="5558471" imgH="1889066" progId="Word.Document.12">
                  <p:embed/>
                </p:oleObj>
              </mc:Choice>
              <mc:Fallback>
                <p:oleObj name="Documento" r:id="rId3" imgW="5558471" imgH="1889066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600200"/>
                        <a:ext cx="4816475" cy="168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000124" y="3714752"/>
            <a:ext cx="6500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Onde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Lp</a:t>
            </a:r>
            <a:r>
              <a:rPr lang="pt-BR" dirty="0">
                <a:latin typeface="Arial" pitchFamily="34" charset="0"/>
                <a:cs typeface="Arial" pitchFamily="34" charset="0"/>
              </a:rPr>
              <a:t> = produtividade média do trabalho dos bens primários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        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Pp</a:t>
            </a:r>
            <a:r>
              <a:rPr lang="pt-BR" dirty="0">
                <a:latin typeface="Arial" pitchFamily="34" charset="0"/>
                <a:cs typeface="Arial" pitchFamily="34" charset="0"/>
              </a:rPr>
              <a:t> = preço dos bens primários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Li</a:t>
            </a:r>
            <a:r>
              <a:rPr lang="pt-BR" dirty="0">
                <a:latin typeface="Arial" pitchFamily="34" charset="0"/>
                <a:cs typeface="Arial" pitchFamily="34" charset="0"/>
              </a:rPr>
              <a:t> = Produtividade média do trabalho nos bens industriais</a:t>
            </a:r>
          </a:p>
          <a:p>
            <a:r>
              <a:rPr lang="pt-BR" b="1" dirty="0" err="1">
                <a:latin typeface="Arial" pitchFamily="34" charset="0"/>
                <a:cs typeface="Arial" pitchFamily="34" charset="0"/>
              </a:rPr>
              <a:t>Pi</a:t>
            </a:r>
            <a:r>
              <a:rPr lang="pt-BR" dirty="0">
                <a:latin typeface="Arial" pitchFamily="34" charset="0"/>
                <a:cs typeface="Arial" pitchFamily="34" charset="0"/>
              </a:rPr>
              <a:t> = preço dos bens industriais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8654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Deterioração dos termos de troca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Pressuposto: a produtividade aumenta mais no setor industrial que no setor primário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 renda média dos países periféricos aumente mais lentamente que a produtividade do trabalho.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Mesmo que os termos de comércio não se deterioram, a desigualdade das taxas de aumento da produtividade do trabalho implica uma diferença na média dos níveis de renda.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48F63A3B-78C7-47BE-AE5E-E10140E04643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21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283" y="112976"/>
            <a:ext cx="8534400" cy="906624"/>
          </a:xfrm>
        </p:spPr>
        <p:txBody>
          <a:bodyPr>
            <a:normAutofit/>
          </a:bodyPr>
          <a:lstStyle/>
          <a:p>
            <a:r>
              <a:rPr lang="pt-BR" sz="2800" b="1" dirty="0"/>
              <a:t>Causas da deterioração dos termos de troca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700808"/>
            <a:ext cx="8503920" cy="4398240"/>
          </a:xfrm>
        </p:spPr>
        <p:txBody>
          <a:bodyPr>
            <a:norm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Desenvolvimento econômico </a:t>
            </a:r>
            <a:r>
              <a:rPr lang="pt-BR" dirty="0">
                <a:latin typeface="Arial" pitchFamily="34" charset="0"/>
                <a:cs typeface="Arial" pitchFamily="34" charset="0"/>
              </a:rPr>
              <a:t>é um processo de acumulação de capital e progresso técnico que resulta em um crescimento de produto por trabalhador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 demanda por bens industriais e serviços cresce mais rapidamente que a demanda por bens primários.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O crescimento de produção e emprego é mais rápido nos setores secundários e terciários que nas atividades primárias. Isto gera pressões nos salários pagos nos setores primários voltados para a exportação.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48F63A3B-78C7-47BE-AE5E-E10140E0464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3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27337"/>
            <a:ext cx="6589199" cy="1280890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As grandes perturbações externas e</a:t>
            </a:r>
            <a:br>
              <a:rPr lang="pt-BR" sz="2800" b="1" dirty="0">
                <a:solidFill>
                  <a:srgbClr val="FF0000"/>
                </a:solidFill>
              </a:rPr>
            </a:br>
            <a:r>
              <a:rPr lang="pt-BR" sz="2800" b="1" dirty="0">
                <a:solidFill>
                  <a:srgbClr val="FF0000"/>
                </a:solidFill>
              </a:rPr>
              <a:t>a lenta gestação de uma nova época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0040" y="1772816"/>
            <a:ext cx="8503920" cy="4572000"/>
          </a:xfrm>
        </p:spPr>
        <p:txBody>
          <a:bodyPr>
            <a:norm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Choque externo </a:t>
            </a:r>
            <a:r>
              <a:rPr lang="pt-BR" b="1" dirty="0">
                <a:cs typeface="Calibri"/>
              </a:rPr>
              <a:t>→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 fim da globalização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Surgem acordos bilaterais de comércio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Só em 1947 </a:t>
            </a:r>
            <a:r>
              <a:rPr lang="pt-BR" dirty="0">
                <a:cs typeface="Calibri"/>
              </a:rPr>
              <a:t>→ </a:t>
            </a:r>
            <a:r>
              <a:rPr lang="pt-BR" dirty="0">
                <a:latin typeface="Arial" pitchFamily="34" charset="0"/>
                <a:cs typeface="Arial" pitchFamily="34" charset="0"/>
              </a:rPr>
              <a:t> GATT </a:t>
            </a:r>
            <a:r>
              <a:rPr lang="pt-BR" dirty="0">
                <a:cs typeface="Calibri"/>
              </a:rPr>
              <a:t>→ </a:t>
            </a:r>
            <a:r>
              <a:rPr lang="pt-BR" dirty="0">
                <a:latin typeface="Arial" pitchFamily="34" charset="0"/>
                <a:cs typeface="Arial" pitchFamily="34" charset="0"/>
              </a:rPr>
              <a:t> retorno ao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multilateralismo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Colapso Sistema Financeiro </a:t>
            </a:r>
            <a:r>
              <a:rPr lang="pt-BR" dirty="0">
                <a:cs typeface="Calibri"/>
              </a:rPr>
              <a:t>→ </a:t>
            </a:r>
            <a:r>
              <a:rPr lang="pt-BR" dirty="0">
                <a:latin typeface="Arial" pitchFamily="34" charset="0"/>
                <a:cs typeface="Arial" pitchFamily="34" charset="0"/>
              </a:rPr>
              <a:t> só em 1960 com eurodólares </a:t>
            </a:r>
            <a:r>
              <a:rPr lang="pt-BR" dirty="0">
                <a:cs typeface="Calibri"/>
              </a:rPr>
              <a:t>→ </a:t>
            </a:r>
            <a:r>
              <a:rPr lang="pt-BR" dirty="0">
                <a:latin typeface="Arial" pitchFamily="34" charset="0"/>
                <a:cs typeface="Arial" pitchFamily="34" charset="0"/>
              </a:rPr>
              <a:t> volta liquidez </a:t>
            </a:r>
            <a:r>
              <a:rPr lang="pt-BR" dirty="0">
                <a:cs typeface="Calibri"/>
              </a:rPr>
              <a:t>→</a:t>
            </a:r>
            <a:r>
              <a:rPr lang="pt-BR" dirty="0">
                <a:latin typeface="Arial" pitchFamily="34" charset="0"/>
                <a:cs typeface="Arial" pitchFamily="34" charset="0"/>
              </a:rPr>
              <a:t> capital volta à AL 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Colapso das exportações </a:t>
            </a:r>
            <a:r>
              <a:rPr lang="pt-BR" dirty="0">
                <a:cs typeface="Calibri"/>
              </a:rPr>
              <a:t>→ </a:t>
            </a:r>
            <a:r>
              <a:rPr lang="pt-BR" dirty="0">
                <a:latin typeface="Arial" pitchFamily="34" charset="0"/>
                <a:cs typeface="Arial" pitchFamily="34" charset="0"/>
              </a:rPr>
              <a:t> tensões na Balança de Pagamentos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Café </a:t>
            </a:r>
            <a:r>
              <a:rPr lang="pt-BR" dirty="0">
                <a:cs typeface="Calibri"/>
              </a:rPr>
              <a:t>→ </a:t>
            </a:r>
            <a:r>
              <a:rPr lang="pt-BR" dirty="0">
                <a:latin typeface="Arial" pitchFamily="34" charset="0"/>
                <a:cs typeface="Arial" pitchFamily="34" charset="0"/>
              </a:rPr>
              <a:t>  caso mais importante para a América Latina em matéria de regulação de preços de produtos básicos 1930 –destruição física de café pelo Brasil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1940 – Acordo Interamericano do Café,objetivo de regular os preços internacionais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272" y="32653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Causas da deterioração dos termos de troca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Ainda existe uma tendência à deterioração que se manifesta através de flutuações cíclicas características do capitalismo.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Durante os períodos de crescimento os preços dos produtos primários sobem mais que o dos produtos industriais, mas eles também caem mais durante os períodos de recessão.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As flutuações de preços ocorrem em parte devido a maior força dos sindicatos que impedem maiores quedas dos salários nos países centrais.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48F63A3B-78C7-47BE-AE5E-E10140E04643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116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379476"/>
            <a:ext cx="7381278" cy="75895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A dinâmica do sistema: </a:t>
            </a:r>
            <a:br>
              <a:rPr lang="pt-BR" b="1" dirty="0"/>
            </a:br>
            <a:r>
              <a:rPr lang="pt-BR" b="1" dirty="0"/>
              <a:t>Desenvolvimento Desigual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Em centros de economias industriais a estrutura econômica é homogênea e diversificada, já na periferia a estrutura é especializada e heterogênea.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Este aspecto agrava a desigualdade entre os dois polos do sistema centro-periferia.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48F63A3B-78C7-47BE-AE5E-E10140E0464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82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Desenvolvimento direcionado para dentro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Duas guerras (1914 e 1939) 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A industrialização da América Latina foi iniciada por mudanças estruturais que tiveram lugar nos mesmos anos.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1920 – 30 =&gt; contração cíclica =&gt; medidas para restringir importações =&gt; produção domésticas de manufaturas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A industrialização então se torna o principal e obrigatório padrão de crescimento das economias na periferia do sistema.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48F63A3B-78C7-47BE-AE5E-E10140E0464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156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Contradições na industrialização periférica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Tendência ao desequilíbrio externo e na deterioração dos termos de troca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1- Alta demanda por importação e relativamente baixo crescimento da demanda externa por produtos primários;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2- Economias periféricas iniciam industrialização com abundância de mão de obra e uso de tecnologias capital intensivas =&gt; tendência a persistir o desemprego.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48F63A3B-78C7-47BE-AE5E-E10140E04643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71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336704" cy="51115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Vídeos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357298"/>
            <a:ext cx="8246720" cy="5000660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/>
              <a:t>Estruturalismo e </a:t>
            </a:r>
            <a:r>
              <a:rPr lang="pt-BR" b="1" dirty="0" err="1"/>
              <a:t>Neo</a:t>
            </a:r>
            <a:r>
              <a:rPr lang="pt-BR" b="1" dirty="0"/>
              <a:t> estruturalismo</a:t>
            </a:r>
          </a:p>
          <a:p>
            <a:r>
              <a:rPr lang="pt-BR" dirty="0"/>
              <a:t>(</a:t>
            </a:r>
            <a:r>
              <a:rPr lang="pt-BR" dirty="0" err="1"/>
              <a:t>Bielchovisk</a:t>
            </a:r>
            <a:r>
              <a:rPr lang="pt-BR" dirty="0"/>
              <a:t>)</a:t>
            </a:r>
          </a:p>
          <a:p>
            <a:r>
              <a:rPr lang="pt-BR" u="sng" dirty="0">
                <a:hlinkClick r:id="rId2"/>
              </a:rPr>
              <a:t>https://www.youtube.com/watch?v=5dZ81HbcZzw</a:t>
            </a:r>
            <a:r>
              <a:rPr lang="pt-BR" dirty="0"/>
              <a:t>  </a:t>
            </a:r>
          </a:p>
          <a:p>
            <a:r>
              <a:rPr lang="es-ES" dirty="0"/>
              <a:t>(Jorge </a:t>
            </a:r>
            <a:r>
              <a:rPr lang="es-ES" dirty="0" err="1"/>
              <a:t>Katz</a:t>
            </a:r>
            <a:r>
              <a:rPr lang="es-ES" dirty="0"/>
              <a:t>)</a:t>
            </a:r>
            <a:endParaRPr lang="pt-BR" dirty="0"/>
          </a:p>
          <a:p>
            <a:r>
              <a:rPr lang="es-ES" b="1" dirty="0"/>
              <a:t>Productividad y cambio estructural</a:t>
            </a:r>
            <a:endParaRPr lang="pt-BR" b="1" dirty="0"/>
          </a:p>
          <a:p>
            <a:r>
              <a:rPr lang="es-ES" u="sng" dirty="0">
                <a:hlinkClick r:id="rId3"/>
              </a:rPr>
              <a:t>https://www.youtube.com/watch?v=1tdKekE8GBA</a:t>
            </a:r>
            <a:endParaRPr lang="pt-BR" dirty="0"/>
          </a:p>
          <a:p>
            <a:r>
              <a:rPr lang="pt-BR" dirty="0"/>
              <a:t>(</a:t>
            </a:r>
            <a:r>
              <a:rPr lang="pt-BR" dirty="0" err="1"/>
              <a:t>Bértola</a:t>
            </a:r>
            <a:r>
              <a:rPr lang="pt-BR" dirty="0"/>
              <a:t>)</a:t>
            </a:r>
          </a:p>
          <a:p>
            <a:r>
              <a:rPr lang="pt-BR" b="1" dirty="0"/>
              <a:t>Desigualdade estrutural na América Latina</a:t>
            </a:r>
          </a:p>
          <a:p>
            <a:r>
              <a:rPr lang="pt-BR" u="sng" dirty="0">
                <a:hlinkClick r:id="rId4"/>
              </a:rPr>
              <a:t>https://www.youtube.com/watch?v=f9Vpf21bL88</a:t>
            </a:r>
            <a:endParaRPr lang="pt-BR" dirty="0"/>
          </a:p>
          <a:p>
            <a:r>
              <a:rPr lang="pt-BR" dirty="0"/>
              <a:t>(Fernando Porta)</a:t>
            </a:r>
          </a:p>
          <a:p>
            <a:r>
              <a:rPr lang="pt-BR" b="1" dirty="0" err="1"/>
              <a:t>Neodesenvolvimentismo</a:t>
            </a:r>
            <a:r>
              <a:rPr lang="pt-BR" b="1" dirty="0"/>
              <a:t> na América Latina</a:t>
            </a:r>
          </a:p>
          <a:p>
            <a:r>
              <a:rPr lang="pt-BR" u="sng" dirty="0">
                <a:hlinkClick r:id="rId5"/>
              </a:rPr>
              <a:t>https://www.youtube.com/watch?v=wTzFju0zLiM</a:t>
            </a:r>
            <a:r>
              <a:rPr lang="pt-BR" dirty="0"/>
              <a:t> </a:t>
            </a:r>
          </a:p>
          <a:p>
            <a:r>
              <a:rPr lang="pt-BR" dirty="0"/>
              <a:t>(</a:t>
            </a:r>
            <a:r>
              <a:rPr lang="pt-BR" dirty="0" err="1"/>
              <a:t>Prébisch</a:t>
            </a:r>
            <a:r>
              <a:rPr lang="pt-BR" dirty="0"/>
              <a:t>)</a:t>
            </a:r>
          </a:p>
          <a:p>
            <a:r>
              <a:rPr lang="pt-BR" b="1" dirty="0"/>
              <a:t>Termos de troca – filme explicativo gráfico</a:t>
            </a:r>
          </a:p>
          <a:p>
            <a:r>
              <a:rPr lang="pt-BR" dirty="0"/>
              <a:t>https://www.youtube.com/watch?v=sqUQQX1dTx8</a:t>
            </a:r>
          </a:p>
          <a:p>
            <a:r>
              <a:rPr lang="pt-BR" b="1" dirty="0"/>
              <a:t>CEPAL e integração da América Central</a:t>
            </a:r>
          </a:p>
          <a:p>
            <a:r>
              <a:rPr lang="pt-BR" dirty="0">
                <a:hlinkClick r:id="rId6"/>
              </a:rPr>
              <a:t>https://www.youtube.com/watch?v=d-0QX02igSo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48F63A3B-78C7-47BE-AE5E-E10140E04643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86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Vídeo sobre desenvolvimento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Desenvolvimento da América Latina</a:t>
            </a:r>
          </a:p>
          <a:p>
            <a:r>
              <a:rPr lang="pt-BR" dirty="0">
                <a:hlinkClick r:id="rId2"/>
              </a:rPr>
              <a:t>https://www.youtube.com/watch?v=kl7-c0CuNDI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55</a:t>
            </a:fld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Índices de comércio exterior </a:t>
            </a:r>
            <a:r>
              <a:rPr lang="pt-BR" dirty="0" err="1">
                <a:solidFill>
                  <a:srgbClr val="FF0000"/>
                </a:solidFill>
              </a:rPr>
              <a:t>A.L</a:t>
            </a:r>
            <a:r>
              <a:rPr lang="pt-BR" dirty="0" err="1"/>
              <a:t>.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29" y="780183"/>
            <a:ext cx="8441371" cy="514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14348" y="592933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Médias simples base 1929, todos os países com informação p.155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Pontos a destacar do gráfico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→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1932/37 – recuperação das importações da AL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Recuperação das importações → vigorosa em todos os países entre 1932 e 1937.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Combinação de recuperação das exportações e moratória da dívida na maioria dos países, e à melhora nos termos de troca na Argentina e no Uruguai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Argentina → dependência do Gov. Britânico → sofre com a crise inglesa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Brasil, Colômbia → dependência dos EUA → exportação de produtos sem interesses protecionistas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Ativismo macroeconômico e recuperação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Uso de taxas de câmbio, tarifas, controles e mesmo de default incentivaram a indústria local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Criação de bancos de desenvolvimento em diversos países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Nacionalização da indústria petrolífera no México (1938)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Fase pragmática da industrialização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 importância da diversificação </a:t>
            </a:r>
            <a:r>
              <a:rPr lang="pt-BR" dirty="0">
                <a:cs typeface="Calibri"/>
              </a:rPr>
              <a:t>→</a:t>
            </a:r>
            <a:r>
              <a:rPr lang="pt-BR" dirty="0">
                <a:latin typeface="Arial" pitchFamily="34" charset="0"/>
                <a:cs typeface="Arial" pitchFamily="34" charset="0"/>
              </a:rPr>
              <a:t> reorientação para o mercado interno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Fim do padrão-ouro </a:t>
            </a:r>
            <a:r>
              <a:rPr lang="pt-BR" dirty="0">
                <a:cs typeface="Calibri"/>
              </a:rPr>
              <a:t>→</a:t>
            </a:r>
            <a:r>
              <a:rPr lang="pt-BR" dirty="0">
                <a:latin typeface="Arial" pitchFamily="34" charset="0"/>
                <a:cs typeface="Arial" pitchFamily="34" charset="0"/>
              </a:rPr>
              <a:t> dá origem a política anticíclicas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Administração dos choques externos </a:t>
            </a:r>
            <a:r>
              <a:rPr lang="pt-BR" dirty="0">
                <a:latin typeface="Arial" pitchFamily="34" charset="0"/>
                <a:cs typeface="Arial" pitchFamily="34" charset="0"/>
              </a:rPr>
              <a:t>via gestão do balanço de pagamentos representou um grande papel para o desenvolvimento dos países da 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74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79409"/>
            <a:ext cx="6429420" cy="537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086189" y="104423"/>
            <a:ext cx="729221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>
                <a:latin typeface="Arial" pitchFamily="34" charset="0"/>
                <a:cs typeface="Arial" pitchFamily="34" charset="0"/>
              </a:rPr>
              <a:t>Recuperação bem-sucedida da América Latina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→  impulsionada por substituição de importações de produtos manufatureiros e agrícolas,</a:t>
            </a:r>
          </a:p>
          <a:p>
            <a:pPr algn="ctr"/>
            <a:r>
              <a:rPr lang="pt-BR" sz="1700" dirty="0">
                <a:latin typeface="Arial" pitchFamily="34" charset="0"/>
                <a:cs typeface="Arial" pitchFamily="34" charset="0"/>
              </a:rPr>
              <a:t>e pela recuperação da demanda interna como resultado de políticas macroeconômicas</a:t>
            </a:r>
            <a:r>
              <a:rPr lang="pt-BR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3319</TotalTime>
  <Words>3340</Words>
  <Application>Microsoft Office PowerPoint</Application>
  <PresentationFormat>Apresentação na tela (4:3)</PresentationFormat>
  <Paragraphs>345</Paragraphs>
  <Slides>55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4" baseType="lpstr">
      <vt:lpstr>Arial</vt:lpstr>
      <vt:lpstr>Calibri</vt:lpstr>
      <vt:lpstr>Century Gothic</vt:lpstr>
      <vt:lpstr>Symbol</vt:lpstr>
      <vt:lpstr>Times New Roman</vt:lpstr>
      <vt:lpstr>Tw Cen MT</vt:lpstr>
      <vt:lpstr>Wingdings 3</vt:lpstr>
      <vt:lpstr>Cacho</vt:lpstr>
      <vt:lpstr>Documento</vt:lpstr>
      <vt:lpstr>Industrialização dirigida pelo Estado</vt:lpstr>
      <vt:lpstr>A industrialização dirigida pelo Estado</vt:lpstr>
      <vt:lpstr>O choque externo (1930)</vt:lpstr>
      <vt:lpstr>O mercado externo</vt:lpstr>
      <vt:lpstr>As grandes perturbações externas e a lenta gestação de uma nova época </vt:lpstr>
      <vt:lpstr>Índices de comércio exterior A.L.</vt:lpstr>
      <vt:lpstr>Pontos a destacar do gráfico</vt:lpstr>
      <vt:lpstr>Ativismo macroeconômico e recuperação</vt:lpstr>
      <vt:lpstr>Apresentação do PowerPoint</vt:lpstr>
      <vt:lpstr>Apresentação do PowerPoint</vt:lpstr>
      <vt:lpstr>Em síntese</vt:lpstr>
      <vt:lpstr>Impacto da II guerra mundial (1939/45)</vt:lpstr>
      <vt:lpstr>Impacto da II guerra mundial</vt:lpstr>
      <vt:lpstr>Fatos, ideias e instituições que moldaram a industrialização dirigida pelo estado </vt:lpstr>
      <vt:lpstr>Fatos, ideias e instituições que moldaram a industrialização dirigida pelo estado </vt:lpstr>
      <vt:lpstr>Apresentação do PowerPoint</vt:lpstr>
      <vt:lpstr>Apresentação do PowerPoint</vt:lpstr>
      <vt:lpstr>Fatos, ideias e instituições que moldaram a industrialização dirigida pelo estado </vt:lpstr>
      <vt:lpstr>Fatos, ideias e instituições que moldaram a industrialização dirigida pelo estado </vt:lpstr>
      <vt:lpstr>Fases e diversidade das experiências de industrialização </vt:lpstr>
      <vt:lpstr>Fases e diversidade das experiências de industrialização </vt:lpstr>
      <vt:lpstr>Fases e diversidade das experiências de industrialização </vt:lpstr>
      <vt:lpstr>Apresentação do PowerPoint</vt:lpstr>
      <vt:lpstr>Estratégias de desenvolvimento</vt:lpstr>
      <vt:lpstr>Estratégias de desenvolvimento</vt:lpstr>
      <vt:lpstr>Estratégias de desenvolvimento</vt:lpstr>
      <vt:lpstr>Resultados obtidos</vt:lpstr>
      <vt:lpstr>Resultados obtidos</vt:lpstr>
      <vt:lpstr>Participação da Manufatura no PIB 1950 – 2006 (AL)</vt:lpstr>
      <vt:lpstr>Apresentação do PowerPoint</vt:lpstr>
      <vt:lpstr>Apresentação do PowerPoint</vt:lpstr>
      <vt:lpstr>Apresentação do PowerPoint</vt:lpstr>
      <vt:lpstr>Apresentação do PowerPoint</vt:lpstr>
      <vt:lpstr>Aspectos teóricos a destacar</vt:lpstr>
      <vt:lpstr>1930-70</vt:lpstr>
      <vt:lpstr>Apresentação do PowerPoint</vt:lpstr>
      <vt:lpstr>Desenvolvimentismo:  definição do conceito</vt:lpstr>
      <vt:lpstr>Apresentação do PowerPoint</vt:lpstr>
      <vt:lpstr>As Características do PSI </vt:lpstr>
      <vt:lpstr>PDP</vt:lpstr>
      <vt:lpstr>O Estado desenvolvimentista</vt:lpstr>
      <vt:lpstr>Apresentação do PowerPoint</vt:lpstr>
      <vt:lpstr>PENSAMENTO ESTRUTURALISTA</vt:lpstr>
      <vt:lpstr>Formação e características estruturais</vt:lpstr>
      <vt:lpstr>Formação e características estruturais</vt:lpstr>
      <vt:lpstr>Termos de troca e frutos do progresso tecnológico</vt:lpstr>
      <vt:lpstr>Deterioração dos termos de troca</vt:lpstr>
      <vt:lpstr>Deterioração dos termos de troca</vt:lpstr>
      <vt:lpstr>Causas da deterioração dos termos de troca</vt:lpstr>
      <vt:lpstr>Causas da deterioração dos termos de troca</vt:lpstr>
      <vt:lpstr>A dinâmica do sistema:  Desenvolvimento Desigual</vt:lpstr>
      <vt:lpstr>Desenvolvimento direcionado para dentro</vt:lpstr>
      <vt:lpstr>Contradições na industrialização periférica</vt:lpstr>
      <vt:lpstr>Vídeos</vt:lpstr>
      <vt:lpstr>Vídeo sobre desenvolvimento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GLOBALIZAÇÃO, CONSOLIDAÇÃO INSITITUCIONAL E DESENVOLVIMENTO PRIMÁRIO-EXPORTADOR (1870-1929)</dc:title>
  <dc:creator>EDGARD</dc:creator>
  <cp:lastModifiedBy>Amaury</cp:lastModifiedBy>
  <cp:revision>218</cp:revision>
  <dcterms:created xsi:type="dcterms:W3CDTF">2017-08-27T16:26:07Z</dcterms:created>
  <dcterms:modified xsi:type="dcterms:W3CDTF">2023-05-22T16:44:20Z</dcterms:modified>
</cp:coreProperties>
</file>