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85" r:id="rId2"/>
    <p:sldId id="256" r:id="rId3"/>
    <p:sldId id="274" r:id="rId4"/>
    <p:sldId id="286" r:id="rId5"/>
    <p:sldId id="272" r:id="rId6"/>
    <p:sldId id="273" r:id="rId7"/>
    <p:sldId id="275" r:id="rId8"/>
    <p:sldId id="276" r:id="rId9"/>
    <p:sldId id="277" r:id="rId10"/>
    <p:sldId id="278" r:id="rId11"/>
    <p:sldId id="279" r:id="rId12"/>
    <p:sldId id="280" r:id="rId13"/>
    <p:sldId id="262" r:id="rId14"/>
    <p:sldId id="259" r:id="rId15"/>
    <p:sldId id="263" r:id="rId16"/>
    <p:sldId id="268" r:id="rId17"/>
    <p:sldId id="269" r:id="rId18"/>
    <p:sldId id="270" r:id="rId19"/>
    <p:sldId id="271" r:id="rId20"/>
    <p:sldId id="264" r:id="rId21"/>
    <p:sldId id="265" r:id="rId22"/>
    <p:sldId id="266" r:id="rId23"/>
    <p:sldId id="267" r:id="rId24"/>
    <p:sldId id="281" r:id="rId25"/>
    <p:sldId id="284" r:id="rId26"/>
    <p:sldId id="283" r:id="rId27"/>
    <p:sldId id="287" r:id="rId28"/>
    <p:sldId id="288" r:id="rId29"/>
    <p:sldId id="282" r:id="rId3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42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D604C307-92A8-4C96-9886-628B58B71B4B}" type="datetimeFigureOut">
              <a:rPr lang="pt-BR" smtClean="0"/>
              <a:t>02/12/2014</a:t>
            </a:fld>
            <a:endParaRPr lang="pt-BR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68A966-BC73-43E8-8511-04CB3A02DBB5}" type="slidenum">
              <a:rPr lang="pt-BR" smtClean="0"/>
              <a:t>‹nº›</a:t>
            </a:fld>
            <a:endParaRPr lang="pt-B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C307-92A8-4C96-9886-628B58B71B4B}" type="datetimeFigureOut">
              <a:rPr lang="pt-BR" smtClean="0"/>
              <a:t>02/12/2014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A966-BC73-43E8-8511-04CB3A02DBB5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C307-92A8-4C96-9886-628B58B71B4B}" type="datetimeFigureOut">
              <a:rPr lang="pt-BR" smtClean="0"/>
              <a:t>02/12/2014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A966-BC73-43E8-8511-04CB3A02DBB5}" type="slidenum">
              <a:rPr lang="pt-BR" smtClean="0"/>
              <a:t>‹nº›</a:t>
            </a:fld>
            <a:endParaRPr lang="pt-BR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604C307-92A8-4C96-9886-628B58B71B4B}" type="datetimeFigureOut">
              <a:rPr lang="pt-BR" smtClean="0"/>
              <a:t>02/12/2014</a:t>
            </a:fld>
            <a:endParaRPr lang="pt-B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068A966-BC73-43E8-8511-04CB3A02DBB5}" type="slidenum">
              <a:rPr lang="pt-BR" smtClean="0"/>
              <a:t>‹nº›</a:t>
            </a:fld>
            <a:endParaRPr lang="pt-BR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C307-92A8-4C96-9886-628B58B71B4B}" type="datetimeFigureOut">
              <a:rPr lang="pt-BR" smtClean="0"/>
              <a:t>02/12/2014</a:t>
            </a:fld>
            <a:endParaRPr lang="pt-B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68A966-BC73-43E8-8511-04CB3A02DBB5}" type="slidenum">
              <a:rPr lang="pt-BR" smtClean="0"/>
              <a:t>‹nº›</a:t>
            </a:fld>
            <a:endParaRPr lang="pt-B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604C307-92A8-4C96-9886-628B58B71B4B}" type="datetimeFigureOut">
              <a:rPr lang="pt-BR" smtClean="0"/>
              <a:t>02/12/2014</a:t>
            </a:fld>
            <a:endParaRPr lang="pt-B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068A966-BC73-43E8-8511-04CB3A02DBB5}" type="slidenum">
              <a:rPr lang="pt-BR" smtClean="0"/>
              <a:t>‹nº›</a:t>
            </a:fld>
            <a:endParaRPr lang="pt-BR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604C307-92A8-4C96-9886-628B58B71B4B}" type="datetimeFigureOut">
              <a:rPr lang="pt-BR" smtClean="0"/>
              <a:t>02/12/2014</a:t>
            </a:fld>
            <a:endParaRPr lang="pt-B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068A966-BC73-43E8-8511-04CB3A02DBB5}" type="slidenum">
              <a:rPr lang="pt-BR" smtClean="0"/>
              <a:t>‹nº›</a:t>
            </a:fld>
            <a:endParaRPr lang="pt-BR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C307-92A8-4C96-9886-628B58B71B4B}" type="datetimeFigureOut">
              <a:rPr lang="pt-BR" smtClean="0"/>
              <a:t>02/12/2014</a:t>
            </a:fld>
            <a:endParaRPr lang="pt-B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68A966-BC73-43E8-8511-04CB3A02DBB5}" type="slidenum">
              <a:rPr lang="pt-BR" smtClean="0"/>
              <a:t>‹nº›</a:t>
            </a:fld>
            <a:endParaRPr lang="pt-B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C307-92A8-4C96-9886-628B58B71B4B}" type="datetimeFigureOut">
              <a:rPr lang="pt-BR" smtClean="0"/>
              <a:t>02/12/2014</a:t>
            </a:fld>
            <a:endParaRPr lang="pt-B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68A966-BC73-43E8-8511-04CB3A02DBB5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604C307-92A8-4C96-9886-628B58B71B4B}" type="datetimeFigureOut">
              <a:rPr lang="pt-BR" smtClean="0"/>
              <a:t>02/12/2014</a:t>
            </a:fld>
            <a:endParaRPr lang="pt-BR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068A966-BC73-43E8-8511-04CB3A02DBB5}" type="slidenum">
              <a:rPr lang="pt-BR" smtClean="0"/>
              <a:t>‹nº›</a:t>
            </a:fld>
            <a:endParaRPr lang="pt-BR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D604C307-92A8-4C96-9886-628B58B71B4B}" type="datetimeFigureOut">
              <a:rPr lang="pt-BR" smtClean="0"/>
              <a:t>02/12/2014</a:t>
            </a:fld>
            <a:endParaRPr lang="pt-B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5068A966-BC73-43E8-8511-04CB3A02DBB5}" type="slidenum">
              <a:rPr lang="pt-BR" smtClean="0"/>
              <a:t>‹nº›</a:t>
            </a:fld>
            <a:endParaRPr lang="pt-B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D604C307-92A8-4C96-9886-628B58B71B4B}" type="datetimeFigureOut">
              <a:rPr lang="pt-BR" smtClean="0"/>
              <a:t>02/12/2014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5068A966-BC73-43E8-8511-04CB3A02DBB5}" type="slidenum">
              <a:rPr lang="pt-BR" smtClean="0"/>
              <a:t>‹nº›</a:t>
            </a:fld>
            <a:endParaRPr lang="pt-BR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veja.abril.com.br/multimidia/video/guia-para-evitar-andre-rieu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icta.com.br/uma-ultima-defesa-de-andre-rieu-frente-lang-lang/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67544" y="116632"/>
            <a:ext cx="8208912" cy="116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600" b="1" dirty="0" smtClean="0"/>
              <a:t>UNIVERSIDADE DE SÃO PAULO – USP</a:t>
            </a:r>
          </a:p>
          <a:p>
            <a:pPr algn="ctr">
              <a:lnSpc>
                <a:spcPct val="150000"/>
              </a:lnSpc>
            </a:pPr>
            <a:r>
              <a:rPr lang="pt-BR" sz="1600" b="1" dirty="0" smtClean="0"/>
              <a:t>FACULDADE DE FILOSOFIA CIÊNCIAS E LETRAS DE RIBEIRÃO PRETO</a:t>
            </a:r>
          </a:p>
          <a:p>
            <a:pPr algn="ctr">
              <a:lnSpc>
                <a:spcPct val="150000"/>
              </a:lnSpc>
            </a:pPr>
            <a:r>
              <a:rPr lang="pt-BR" sz="1600" b="1" dirty="0" smtClean="0"/>
              <a:t>DEPARTAMENTO DE MÚSICA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971600" y="2060848"/>
            <a:ext cx="712879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ETNOMUSICOLOGIA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 smtClean="0"/>
              <a:t>TRABALHO DE CONCLUSÃO DAS ATIVIDADES SEMESTRAIS</a:t>
            </a:r>
          </a:p>
          <a:p>
            <a:pPr algn="ctr"/>
            <a:endParaRPr lang="pt-BR" b="1" dirty="0" smtClean="0"/>
          </a:p>
          <a:p>
            <a:pPr algn="ctr"/>
            <a:endParaRPr lang="pt-BR" b="1" dirty="0" smtClean="0"/>
          </a:p>
          <a:p>
            <a:pPr algn="ctr"/>
            <a:endParaRPr lang="pt-BR" b="1" dirty="0"/>
          </a:p>
          <a:p>
            <a:pPr algn="ctr"/>
            <a:r>
              <a:rPr lang="pt-BR" sz="2800" b="1" dirty="0" smtClean="0"/>
              <a:t>ETNOGRAFIA DE TEMA LIVRE</a:t>
            </a:r>
            <a:endParaRPr lang="pt-BR" sz="28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949503" y="5951021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GUSTAVO LUÍS MANFRIM</a:t>
            </a:r>
          </a:p>
          <a:p>
            <a:pPr algn="ctr"/>
            <a:r>
              <a:rPr lang="pt-BR" b="1" dirty="0" smtClean="0"/>
              <a:t>Nº USP 7584759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468556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39552" y="796642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2000" b="1" dirty="0" smtClean="0"/>
              <a:t>Muito contato verbal com o público durante os espetáculos</a:t>
            </a:r>
            <a:endParaRPr lang="pt-BR" sz="20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47339"/>
            <a:ext cx="8331092" cy="4373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063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39552" y="796642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2000" b="1" dirty="0" smtClean="0"/>
              <a:t>Utilização de Outros Gêneros </a:t>
            </a:r>
            <a:r>
              <a:rPr lang="pt-BR" sz="2000" b="1" dirty="0" smtClean="0"/>
              <a:t>Artísticos nos espetáculos</a:t>
            </a:r>
            <a:endParaRPr lang="pt-BR" sz="2000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365375"/>
            <a:ext cx="4105742" cy="3079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90" y="2500855"/>
            <a:ext cx="3624354" cy="280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289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39552" y="796642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2000" b="1" dirty="0" smtClean="0"/>
              <a:t>Ideia de Concertos Descontraídos e Divertidos</a:t>
            </a:r>
            <a:endParaRPr lang="pt-BR" sz="2000" b="1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528234" cy="50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2254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23" y="2113712"/>
            <a:ext cx="8794866" cy="426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ubtítulo 1"/>
          <p:cNvSpPr txBox="1">
            <a:spLocks/>
          </p:cNvSpPr>
          <p:nvPr/>
        </p:nvSpPr>
        <p:spPr>
          <a:xfrm>
            <a:off x="2565400" y="1344191"/>
            <a:ext cx="4013200" cy="42862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0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mtClean="0"/>
              <a:t>website</a:t>
            </a:r>
            <a:endParaRPr lang="pt-BR" dirty="0"/>
          </a:p>
        </p:txBody>
      </p:sp>
      <p:sp>
        <p:nvSpPr>
          <p:cNvPr id="7" name="Título 2"/>
          <p:cNvSpPr>
            <a:spLocks noGrp="1"/>
          </p:cNvSpPr>
          <p:nvPr>
            <p:ph type="title"/>
          </p:nvPr>
        </p:nvSpPr>
        <p:spPr>
          <a:xfrm>
            <a:off x="2565400" y="696491"/>
            <a:ext cx="4013200" cy="599440"/>
          </a:xfrm>
        </p:spPr>
        <p:txBody>
          <a:bodyPr/>
          <a:lstStyle/>
          <a:p>
            <a:r>
              <a:rPr lang="pt-BR" dirty="0" smtClean="0"/>
              <a:t>André </a:t>
            </a:r>
            <a:r>
              <a:rPr lang="pt-BR" dirty="0" err="1" smtClean="0"/>
              <a:t>rieu</a:t>
            </a:r>
            <a:r>
              <a:rPr lang="pt-BR" dirty="0" smtClean="0"/>
              <a:t> por ele mesmo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52878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1936"/>
            <a:ext cx="8136904" cy="6675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1395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9592" y="620688"/>
            <a:ext cx="734481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OBSERVAÇÕES:</a:t>
            </a:r>
          </a:p>
          <a:p>
            <a:endParaRPr lang="pt-BR" sz="2800" b="1" dirty="0" smtClean="0"/>
          </a:p>
          <a:p>
            <a:endParaRPr lang="pt-BR" sz="2800" dirty="0"/>
          </a:p>
          <a:p>
            <a:pPr marL="285750" indent="-285750">
              <a:buFont typeface="Arial" pitchFamily="34" charset="0"/>
              <a:buChar char="•"/>
            </a:pPr>
            <a:r>
              <a:rPr lang="pt-BR" sz="2800" dirty="0" smtClean="0"/>
              <a:t>Site de Comércio Direto e Imediato – várias opções de compra de CDs, DVDs, viagens e suvenires logo na primeira página.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2800" dirty="0"/>
          </a:p>
          <a:p>
            <a:pPr marL="285750" indent="-285750">
              <a:buFont typeface="Arial" pitchFamily="34" charset="0"/>
              <a:buChar char="•"/>
            </a:pPr>
            <a:r>
              <a:rPr lang="pt-BR" sz="2800" dirty="0" smtClean="0"/>
              <a:t>Discurso heroico – “</a:t>
            </a:r>
            <a:r>
              <a:rPr lang="pt-BR" sz="2800" i="1" dirty="0" smtClean="0"/>
              <a:t>Meu sonho é tornar toda a música clássica acessível a todos.”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2800" dirty="0"/>
          </a:p>
          <a:p>
            <a:pPr marL="285750" indent="-285750">
              <a:buFont typeface="Arial" pitchFamily="34" charset="0"/>
              <a:buChar char="•"/>
            </a:pPr>
            <a:r>
              <a:rPr lang="pt-BR" sz="2800" dirty="0" smtClean="0"/>
              <a:t>Excesso de imagens do artista – cada ícone é uma foto do próprio artista.</a:t>
            </a:r>
          </a:p>
          <a:p>
            <a:pPr marL="285750" indent="-285750">
              <a:buFont typeface="Arial" pitchFamily="34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308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ANDRÉ RIEU POR SEU PÚBLICO</a:t>
            </a:r>
            <a:endParaRPr lang="pt-BR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38" y="2053271"/>
            <a:ext cx="8890658" cy="4237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2953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18" y="332656"/>
            <a:ext cx="8643362" cy="601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5205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91" y="1004889"/>
            <a:ext cx="8896505" cy="429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327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9592" y="620688"/>
            <a:ext cx="7344816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OBSERVAÇÕES:</a:t>
            </a:r>
          </a:p>
          <a:p>
            <a:endParaRPr lang="pt-BR" sz="28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pt-BR" sz="2800" dirty="0" smtClean="0"/>
              <a:t>Apropriação (absorção) dessa música como remédio ou terapia  - </a:t>
            </a:r>
            <a:r>
              <a:rPr lang="pt-BR" sz="2800" i="1" dirty="0" smtClean="0"/>
              <a:t>“Quando estou triste coloco André </a:t>
            </a:r>
            <a:r>
              <a:rPr lang="pt-BR" sz="2800" i="1" dirty="0" err="1" smtClean="0"/>
              <a:t>Rieu</a:t>
            </a:r>
            <a:r>
              <a:rPr lang="pt-BR" sz="2800" i="1" dirty="0" smtClean="0"/>
              <a:t> a tristeza vai embora, sinto um grande alívio.”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2800" dirty="0"/>
          </a:p>
          <a:p>
            <a:pPr marL="285750" indent="-285750">
              <a:buFont typeface="Arial" pitchFamily="34" charset="0"/>
              <a:buChar char="•"/>
            </a:pPr>
            <a:r>
              <a:rPr lang="pt-BR" sz="2800" dirty="0" smtClean="0"/>
              <a:t>Sensação de estar fazendo o bem, praticando algo bom – </a:t>
            </a:r>
            <a:r>
              <a:rPr lang="pt-BR" sz="2800" i="1" dirty="0" smtClean="0"/>
              <a:t>“É </a:t>
            </a:r>
            <a:r>
              <a:rPr lang="pt-BR" sz="2800" i="1" dirty="0" smtClean="0"/>
              <a:t>muito </a:t>
            </a:r>
            <a:r>
              <a:rPr lang="pt-BR" sz="2800" i="1" dirty="0" smtClean="0"/>
              <a:t>bom saber que ainda tem tanta gente que gosta da boa música, inclusive a Laura de 10 anos.”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2800" dirty="0"/>
          </a:p>
          <a:p>
            <a:pPr marL="285750" indent="-285750">
              <a:buFont typeface="Arial" pitchFamily="34" charset="0"/>
              <a:buChar char="•"/>
            </a:pPr>
            <a:r>
              <a:rPr lang="pt-BR" sz="2800" dirty="0" smtClean="0"/>
              <a:t>Sensação de estar sendo refinado – </a:t>
            </a:r>
            <a:r>
              <a:rPr lang="pt-BR" sz="2800" i="1" dirty="0" smtClean="0"/>
              <a:t>“Assim como se prova um bom vinho...”</a:t>
            </a:r>
          </a:p>
          <a:p>
            <a:pPr marL="285750" indent="-285750">
              <a:buFont typeface="Arial" pitchFamily="34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41557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115616" y="982469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/>
              <a:t> O FENÔMENO ANDRÉ RIEU</a:t>
            </a:r>
            <a:endParaRPr lang="pt-BR" sz="36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1475656" y="5241974"/>
            <a:ext cx="6192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UMA TENTATIVA DE REGISTRO E ANÁLISE IMPARCIAL ATRAVÉS DE OBSERVAÇÕES DE DISCURSOS E RELATOS DE FONTES DIVERSAS SOBRE O TEMA.</a:t>
            </a:r>
            <a:endParaRPr lang="pt-B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8" y="2122488"/>
            <a:ext cx="4643437" cy="261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174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5736" y="975360"/>
            <a:ext cx="4824536" cy="70104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André </a:t>
            </a:r>
            <a:r>
              <a:rPr lang="pt-BR" dirty="0" err="1" smtClean="0"/>
              <a:t>rieu</a:t>
            </a:r>
            <a:r>
              <a:rPr lang="pt-BR" dirty="0" smtClean="0"/>
              <a:t> pelos músicos eruditos</a:t>
            </a:r>
            <a:br>
              <a:rPr lang="pt-BR" dirty="0" smtClean="0"/>
            </a:br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2489795"/>
            <a:ext cx="8524875" cy="381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065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457200"/>
            <a:ext cx="71818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480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48680"/>
            <a:ext cx="9046866" cy="435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755576" y="5445224"/>
            <a:ext cx="7416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hlinkClick r:id="rId3"/>
              </a:rPr>
              <a:t>http://veja.abril.com.br/multimidia/video/guia-para-evitar-andre-rieu/</a:t>
            </a:r>
            <a:endParaRPr lang="pt-BR" dirty="0" smtClean="0"/>
          </a:p>
          <a:p>
            <a:endParaRPr lang="pt-BR" dirty="0"/>
          </a:p>
          <a:p>
            <a:r>
              <a:rPr lang="pt-BR" dirty="0" smtClean="0"/>
              <a:t>Vídeo: </a:t>
            </a:r>
            <a:r>
              <a:rPr lang="pt-BR" i="1" dirty="0" smtClean="0"/>
              <a:t>nunca mais ouça André </a:t>
            </a:r>
            <a:r>
              <a:rPr lang="pt-BR" i="1" dirty="0" err="1" smtClean="0"/>
              <a:t>Rieu</a:t>
            </a:r>
            <a:r>
              <a:rPr lang="pt-BR" i="1" dirty="0" smtClean="0"/>
              <a:t> ou então presenteie discos dele para o seu pior inimigo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1249842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9592" y="620688"/>
            <a:ext cx="7344816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OBSERVAÇÕES:</a:t>
            </a:r>
          </a:p>
          <a:p>
            <a:endParaRPr lang="pt-BR" sz="28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pt-BR" sz="2800" dirty="0" smtClean="0"/>
              <a:t>Destruidor do gosto musical – “</a:t>
            </a:r>
            <a:r>
              <a:rPr lang="pt-BR" sz="2800" i="1" dirty="0" smtClean="0"/>
              <a:t>está para a música erudita assim como </a:t>
            </a:r>
            <a:r>
              <a:rPr lang="pt-BR" sz="2800" i="1" dirty="0" err="1" smtClean="0"/>
              <a:t>Átila</a:t>
            </a:r>
            <a:r>
              <a:rPr lang="pt-BR" sz="2800" i="1" dirty="0" smtClean="0"/>
              <a:t>, O Uno está para o Império Romano.”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2800" dirty="0"/>
          </a:p>
          <a:p>
            <a:pPr marL="285750" indent="-285750">
              <a:buFont typeface="Arial" pitchFamily="34" charset="0"/>
              <a:buChar char="•"/>
            </a:pPr>
            <a:r>
              <a:rPr lang="pt-BR" sz="2800" dirty="0" err="1" smtClean="0"/>
              <a:t>Degenerador</a:t>
            </a:r>
            <a:r>
              <a:rPr lang="pt-BR" sz="2800" dirty="0" smtClean="0"/>
              <a:t> da música clássica – “</a:t>
            </a:r>
            <a:r>
              <a:rPr lang="pt-BR" sz="2800" i="1" dirty="0" smtClean="0"/>
              <a:t>o público de </a:t>
            </a:r>
            <a:r>
              <a:rPr lang="pt-BR" sz="2800" i="1" dirty="0" err="1" smtClean="0"/>
              <a:t>Rieu</a:t>
            </a:r>
            <a:r>
              <a:rPr lang="pt-BR" sz="2800" i="1" dirty="0" smtClean="0"/>
              <a:t> é feito de hereges.”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2800" dirty="0" smtClean="0"/>
          </a:p>
          <a:p>
            <a:endParaRPr lang="pt-BR" sz="2800" dirty="0"/>
          </a:p>
          <a:p>
            <a:pPr marL="285750" indent="-285750">
              <a:buFont typeface="Arial" pitchFamily="34" charset="0"/>
              <a:buChar char="•"/>
            </a:pPr>
            <a:r>
              <a:rPr lang="pt-BR" sz="2800" dirty="0" smtClean="0"/>
              <a:t>Cretino, Malfeitor  – </a:t>
            </a:r>
            <a:r>
              <a:rPr lang="pt-BR" sz="2800" i="1" dirty="0" smtClean="0"/>
              <a:t>usurpando da maneira mais sórdida e canalha possível inúmeros gêneros e estilos musicais</a:t>
            </a: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92884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Discussões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539552" y="213285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http://www.dicta.com.br/uma-ultima-defesa-de-andre-rieu-frente-lang-lang/</a:t>
            </a:r>
            <a:endParaRPr lang="pt-B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8820472" cy="427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3324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433388"/>
            <a:ext cx="8858250" cy="599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1566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2132856"/>
            <a:ext cx="763284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hlinkClick r:id="rId2"/>
              </a:rPr>
              <a:t>Texto interessante:</a:t>
            </a:r>
          </a:p>
          <a:p>
            <a:endParaRPr lang="pt-BR" dirty="0">
              <a:hlinkClick r:id="rId2"/>
            </a:endParaRPr>
          </a:p>
          <a:p>
            <a:endParaRPr lang="pt-BR" dirty="0" smtClean="0">
              <a:hlinkClick r:id="rId2"/>
            </a:endParaRPr>
          </a:p>
          <a:p>
            <a:r>
              <a:rPr lang="pt-BR" dirty="0" smtClean="0">
                <a:hlinkClick r:id="rId2"/>
              </a:rPr>
              <a:t>http://www.dicta.com.br/uma-ultima-defesa-de-andre-rieu-frente-lang-lang/</a:t>
            </a:r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96481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4600" y="548680"/>
            <a:ext cx="4114800" cy="701040"/>
          </a:xfrm>
        </p:spPr>
        <p:txBody>
          <a:bodyPr/>
          <a:lstStyle/>
          <a:p>
            <a:r>
              <a:rPr lang="pt-BR" dirty="0" smtClean="0"/>
              <a:t>Conclusão...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539552" y="1550397"/>
            <a:ext cx="82089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/>
              <a:t>É inevitável aceitar que André </a:t>
            </a:r>
            <a:r>
              <a:rPr lang="pt-BR" sz="2400" dirty="0" err="1" smtClean="0"/>
              <a:t>Rieu</a:t>
            </a:r>
            <a:r>
              <a:rPr lang="pt-BR" sz="2400" dirty="0" smtClean="0"/>
              <a:t>, mais do que uma grande marca deve ser considerado um fenômeno dos espetáculos artísticos musicais e do entretenimento mundial. Ainda que se tenha registro de uma ou várias atividades semelhantes ao longo da história, nenhuma atingiu tamanhas proporções. Não apenas sob o olhar econômico, mas também do alcance de público. Mais além, suscitou fervilhantes debates e dividiu opiniões na comunidade musical. Adorado e odiado. Tudo em grandes proporções, bem ao modo de cada uma de suas aparições com a sua JSO. Analisando diversas manifestações, de diferentes fontes, sobre opiniões à seu respeito, concluo que o problema é muito mais simples de ser entendido. “André </a:t>
            </a:r>
            <a:r>
              <a:rPr lang="pt-BR" sz="2400" dirty="0" err="1" smtClean="0"/>
              <a:t>Rieu</a:t>
            </a:r>
            <a:r>
              <a:rPr lang="pt-BR" sz="2400" dirty="0"/>
              <a:t> </a:t>
            </a:r>
            <a:r>
              <a:rPr lang="pt-BR" sz="2400" dirty="0" smtClean="0"/>
              <a:t>não é música erudita.” Não é música clássica, de concerto, artística e intelectual. Não está nesse meio, não é desse mundo.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893548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4600" y="548680"/>
            <a:ext cx="4114800" cy="701040"/>
          </a:xfrm>
        </p:spPr>
        <p:txBody>
          <a:bodyPr/>
          <a:lstStyle/>
          <a:p>
            <a:r>
              <a:rPr lang="pt-BR" dirty="0" smtClean="0"/>
              <a:t>...Conclusão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755576" y="1700808"/>
            <a:ext cx="76328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/>
              <a:t>Ainda que utilize, em seus espetáculos, temas comuns das salas de concerto, não é um concerto de música erudita. Nem desse termo se utiliza – pelo menos não consideravelmente. É show. É música, mas também é dança, é artes plásticas, visuais, circo, stand </a:t>
            </a:r>
            <a:r>
              <a:rPr lang="pt-BR" sz="2400" dirty="0" err="1" smtClean="0"/>
              <a:t>up</a:t>
            </a:r>
            <a:r>
              <a:rPr lang="pt-BR" sz="2400" dirty="0" smtClean="0"/>
              <a:t>. É tudo. É próprio. Dessa maneira são, no mínimo, superficiais, as previsões de decadência do futuro da música de erudita em consequência de sua existência. O lugar que ele ocupa é o dele, não da outra. Quem ouve André </a:t>
            </a:r>
            <a:r>
              <a:rPr lang="pt-BR" sz="2400" dirty="0" err="1" smtClean="0"/>
              <a:t>Rieu</a:t>
            </a:r>
            <a:r>
              <a:rPr lang="pt-BR" sz="2400" dirty="0" smtClean="0"/>
              <a:t> não vai passar a ouvir música erudita por conta disso mas também não vai deixar de ouvi-la. O espaço que ocupa, senão o próprio, não é o das salas de concerto. Muito provável seja o da novela ou o da “Sessão da Tarde”. O que é melhor?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5628346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99592" y="1833786"/>
            <a:ext cx="70567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pt-BR" sz="2800" dirty="0"/>
              <a:t>Não deveríamos fazer das salas de espetáculo meros espaços educativos. Não seria bom nem para o espetáculo nem para a educação. Quanto aos fãs de </a:t>
            </a:r>
            <a:r>
              <a:rPr lang="pt-BR" sz="2800" dirty="0" err="1"/>
              <a:t>Rieu</a:t>
            </a:r>
            <a:r>
              <a:rPr lang="pt-BR" sz="2800" dirty="0"/>
              <a:t>: os intelectuais precisam perceber que as pessoas não são piores apenas por gostarem de diversão. Aliás, é bom que gostem. E, em diversão, Lang e </a:t>
            </a:r>
            <a:r>
              <a:rPr lang="pt-BR" sz="2800" dirty="0" err="1"/>
              <a:t>Rieu</a:t>
            </a:r>
            <a:r>
              <a:rPr lang="pt-BR" sz="2800" dirty="0"/>
              <a:t> são mestres e não fazem mal algum a ninguém</a:t>
            </a:r>
            <a:r>
              <a:rPr lang="pt-BR" sz="2800" dirty="0" smtClean="0"/>
              <a:t>.</a:t>
            </a:r>
            <a:endParaRPr lang="pt-BR" sz="28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755576" y="836712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Citação Conclusiva: </a:t>
            </a:r>
            <a:r>
              <a:rPr lang="pt-BR" dirty="0" smtClean="0"/>
              <a:t>Leandro Oliveira –  Blog </a:t>
            </a:r>
            <a:r>
              <a:rPr lang="pt-BR" dirty="0" err="1" smtClean="0"/>
              <a:t>Dicta</a:t>
            </a:r>
            <a:r>
              <a:rPr lang="pt-BR" dirty="0" smtClean="0"/>
              <a:t> e </a:t>
            </a:r>
            <a:r>
              <a:rPr lang="pt-BR" dirty="0" err="1" smtClean="0"/>
              <a:t>Contradicta</a:t>
            </a:r>
            <a:r>
              <a:rPr lang="pt-BR" dirty="0" smtClean="0"/>
              <a:t> - 27/06/2012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99770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619672" y="999768"/>
            <a:ext cx="5904656" cy="70104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Do que se trata.</a:t>
            </a:r>
            <a:br>
              <a:rPr lang="pt-BR" dirty="0" smtClean="0"/>
            </a:br>
            <a:r>
              <a:rPr lang="pt-BR" sz="1300" dirty="0" smtClean="0"/>
              <a:t>Também em comparação com a música de concerto tradicional</a:t>
            </a:r>
            <a:endParaRPr lang="pt-BR" sz="13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827584" y="2867452"/>
            <a:ext cx="7560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/>
              <a:t>Definir os espetáculos de André </a:t>
            </a:r>
            <a:r>
              <a:rPr lang="pt-BR" sz="2400" dirty="0" err="1" smtClean="0"/>
              <a:t>Rieu</a:t>
            </a:r>
            <a:r>
              <a:rPr lang="pt-BR" sz="2400" dirty="0" smtClean="0"/>
              <a:t> e a Johann Strauss </a:t>
            </a:r>
            <a:r>
              <a:rPr lang="pt-BR" sz="2400" dirty="0" err="1" smtClean="0"/>
              <a:t>Orchestra</a:t>
            </a:r>
            <a:r>
              <a:rPr lang="pt-BR" sz="2400" dirty="0" smtClean="0"/>
              <a:t> é algo </a:t>
            </a:r>
            <a:r>
              <a:rPr lang="pt-BR" sz="2400" dirty="0" smtClean="0"/>
              <a:t>que </a:t>
            </a:r>
            <a:r>
              <a:rPr lang="pt-BR" sz="2400" dirty="0" smtClean="0"/>
              <a:t>demanda </a:t>
            </a:r>
            <a:r>
              <a:rPr lang="pt-BR" sz="2400" dirty="0" smtClean="0"/>
              <a:t>grande cuidado e atenção pois, a má classificação desse “gênero” tem se mostrado no cerne de calorosas discussões sobretudo acerca do gosto musical.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477214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39552" y="764704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2000" b="1" dirty="0" smtClean="0"/>
              <a:t>Aspectos Musicais</a:t>
            </a:r>
            <a:endParaRPr lang="pt-BR" sz="20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452198" y="1876762"/>
            <a:ext cx="77768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2000" dirty="0" smtClean="0"/>
              <a:t>Repertório Simples, sob o ponto de vista da execução musical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2000" dirty="0" smtClean="0"/>
          </a:p>
          <a:p>
            <a:pPr marL="285750" indent="-285750">
              <a:buFont typeface="Arial" pitchFamily="34" charset="0"/>
              <a:buChar char="•"/>
            </a:pPr>
            <a:endParaRPr lang="pt-BR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pt-BR" sz="2000" dirty="0" smtClean="0"/>
              <a:t>Repertório Simples, sob o ponto de vista da apreciação musical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2000" dirty="0" smtClean="0"/>
          </a:p>
          <a:p>
            <a:pPr marL="285750" indent="-285750">
              <a:buFont typeface="Arial" pitchFamily="34" charset="0"/>
              <a:buChar char="•"/>
            </a:pPr>
            <a:endParaRPr lang="pt-BR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pt-BR" sz="2000" dirty="0" smtClean="0"/>
              <a:t>Arranjos Simples, sob o ponto de vista da criação musical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2000" dirty="0" smtClean="0"/>
          </a:p>
          <a:p>
            <a:pPr marL="285750" indent="-285750">
              <a:buFont typeface="Arial" pitchFamily="34" charset="0"/>
              <a:buChar char="•"/>
            </a:pPr>
            <a:endParaRPr lang="pt-BR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pt-BR" sz="2000" dirty="0" smtClean="0"/>
              <a:t>Adaptação do repertório à ocasião e ao público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589226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39552" y="764704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2000" b="1" dirty="0" smtClean="0"/>
              <a:t>Espetáculo Musical Com Orquestra</a:t>
            </a:r>
            <a:endParaRPr lang="pt-BR" sz="20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96" y="1700808"/>
            <a:ext cx="7587828" cy="4267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4512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628800"/>
            <a:ext cx="8582268" cy="4728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539552" y="796642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2000" b="1" dirty="0" smtClean="0"/>
              <a:t>Concertos Temáticos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502808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39552" y="796642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2000" b="1" dirty="0" smtClean="0"/>
              <a:t>Forte Apelo Visual</a:t>
            </a:r>
            <a:endParaRPr lang="pt-BR" sz="20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69" y="1700808"/>
            <a:ext cx="8402595" cy="4787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2272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39552" y="796642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2000" b="1" dirty="0" smtClean="0"/>
              <a:t>Somente Grandes Produções</a:t>
            </a:r>
            <a:endParaRPr lang="pt-BR" sz="20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429101"/>
            <a:ext cx="6696743" cy="5023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2822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99" y="1622439"/>
            <a:ext cx="8218149" cy="5027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39552" y="796642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2000" b="1" dirty="0" smtClean="0"/>
              <a:t>Forte Utilização da Imagem Pessoal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25491304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193</TotalTime>
  <Words>830</Words>
  <Application>Microsoft Office PowerPoint</Application>
  <PresentationFormat>Apresentação na tela (4:3)</PresentationFormat>
  <Paragraphs>79</Paragraphs>
  <Slides>29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0" baseType="lpstr">
      <vt:lpstr>BlackTie</vt:lpstr>
      <vt:lpstr>Apresentação do PowerPoint</vt:lpstr>
      <vt:lpstr>Apresentação do PowerPoint</vt:lpstr>
      <vt:lpstr>Do que se trata. Também em comparação com a música de concerto tradicional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André rieu por ele mesmo</vt:lpstr>
      <vt:lpstr>Apresentação do PowerPoint</vt:lpstr>
      <vt:lpstr>Apresentação do PowerPoint</vt:lpstr>
      <vt:lpstr>ANDRÉ RIEU POR SEU PÚBLICO</vt:lpstr>
      <vt:lpstr>Apresentação do PowerPoint</vt:lpstr>
      <vt:lpstr>Apresentação do PowerPoint</vt:lpstr>
      <vt:lpstr>Apresentação do PowerPoint</vt:lpstr>
      <vt:lpstr>André rieu pelos músicos eruditos </vt:lpstr>
      <vt:lpstr>Apresentação do PowerPoint</vt:lpstr>
      <vt:lpstr>Apresentação do PowerPoint</vt:lpstr>
      <vt:lpstr>Apresentação do PowerPoint</vt:lpstr>
      <vt:lpstr>Discussões</vt:lpstr>
      <vt:lpstr>Apresentação do PowerPoint</vt:lpstr>
      <vt:lpstr>Apresentação do PowerPoint</vt:lpstr>
      <vt:lpstr>Conclusão...</vt:lpstr>
      <vt:lpstr>...Conclusão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</dc:creator>
  <cp:lastModifiedBy>usuário</cp:lastModifiedBy>
  <cp:revision>21</cp:revision>
  <dcterms:created xsi:type="dcterms:W3CDTF">2014-12-04T09:09:05Z</dcterms:created>
  <dcterms:modified xsi:type="dcterms:W3CDTF">2014-12-02T17:13:43Z</dcterms:modified>
</cp:coreProperties>
</file>